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 id="2147483697" r:id="rId6"/>
    <p:sldMasterId id="2147483677" r:id="rId7"/>
    <p:sldMasterId id="2147483709" r:id="rId8"/>
    <p:sldMasterId id="2147483719" r:id="rId9"/>
    <p:sldMasterId id="2147483729" r:id="rId10"/>
    <p:sldMasterId id="2147483739" r:id="rId11"/>
    <p:sldMasterId id="2147483747" r:id="rId12"/>
  </p:sldMasterIdLst>
  <p:notesMasterIdLst>
    <p:notesMasterId r:id="rId68"/>
  </p:notesMasterIdLst>
  <p:sldIdLst>
    <p:sldId id="256" r:id="rId13"/>
    <p:sldId id="2147481108" r:id="rId14"/>
    <p:sldId id="2147481109" r:id="rId15"/>
    <p:sldId id="2147481110" r:id="rId16"/>
    <p:sldId id="2147481111" r:id="rId17"/>
    <p:sldId id="2147481107" r:id="rId18"/>
    <p:sldId id="2147481147" r:id="rId19"/>
    <p:sldId id="2147481117" r:id="rId20"/>
    <p:sldId id="2147481112" r:id="rId21"/>
    <p:sldId id="2147481113" r:id="rId22"/>
    <p:sldId id="2147481114" r:id="rId23"/>
    <p:sldId id="2147481094" r:id="rId24"/>
    <p:sldId id="2147481138" r:id="rId25"/>
    <p:sldId id="2147471358" r:id="rId26"/>
    <p:sldId id="2147481056" r:id="rId27"/>
    <p:sldId id="2147481067" r:id="rId28"/>
    <p:sldId id="2147481139" r:id="rId29"/>
    <p:sldId id="2147481115" r:id="rId30"/>
    <p:sldId id="2147481132" r:id="rId31"/>
    <p:sldId id="2147481133" r:id="rId32"/>
    <p:sldId id="2147481134" r:id="rId33"/>
    <p:sldId id="2147481085" r:id="rId34"/>
    <p:sldId id="2147481105" r:id="rId35"/>
    <p:sldId id="2147481101" r:id="rId36"/>
    <p:sldId id="2147481102" r:id="rId37"/>
    <p:sldId id="2147481119" r:id="rId38"/>
    <p:sldId id="2147481049" r:id="rId39"/>
    <p:sldId id="2147471376" r:id="rId40"/>
    <p:sldId id="2147481086" r:id="rId41"/>
    <p:sldId id="2147481140" r:id="rId42"/>
    <p:sldId id="2147481104" r:id="rId43"/>
    <p:sldId id="2147481120" r:id="rId44"/>
    <p:sldId id="2147481142" r:id="rId45"/>
    <p:sldId id="2147481121" r:id="rId46"/>
    <p:sldId id="2147481122" r:id="rId47"/>
    <p:sldId id="2147481128" r:id="rId48"/>
    <p:sldId id="2147481127" r:id="rId49"/>
    <p:sldId id="2147481148" r:id="rId50"/>
    <p:sldId id="2147481123" r:id="rId51"/>
    <p:sldId id="2147481143" r:id="rId52"/>
    <p:sldId id="2147481124" r:id="rId53"/>
    <p:sldId id="2147481144" r:id="rId54"/>
    <p:sldId id="2147481145" r:id="rId55"/>
    <p:sldId id="2147481149" r:id="rId56"/>
    <p:sldId id="310" r:id="rId57"/>
    <p:sldId id="2147481131" r:id="rId58"/>
    <p:sldId id="2147481106" r:id="rId59"/>
    <p:sldId id="282" r:id="rId60"/>
    <p:sldId id="2147481051" r:id="rId61"/>
    <p:sldId id="2147471378" r:id="rId62"/>
    <p:sldId id="285" r:id="rId63"/>
    <p:sldId id="2147481089" r:id="rId64"/>
    <p:sldId id="2147481053" r:id="rId65"/>
    <p:sldId id="2147481041" r:id="rId66"/>
    <p:sldId id="2147481042" r:id="rId67"/>
  </p:sldIdLst>
  <p:sldSz cx="12192000" cy="6858000"/>
  <p:notesSz cx="12192000" cy="6858000"/>
  <p:defaultTextStyle>
    <a:defPPr>
      <a:defRPr kern="0"/>
    </a:defPPr>
  </p:defaultTextStyle>
  <p:extLst>
    <p:ext uri="{521415D9-36F7-43E2-AB2F-B90AF26B5E84}">
      <p14:sectionLst xmlns:p14="http://schemas.microsoft.com/office/powerpoint/2010/main">
        <p14:section name="Default Section" id="{B05FFBE3-F930-8845-8B0E-5595C5FE8F81}">
          <p14:sldIdLst>
            <p14:sldId id="256"/>
            <p14:sldId id="2147481108"/>
            <p14:sldId id="2147481109"/>
            <p14:sldId id="2147481110"/>
            <p14:sldId id="2147481111"/>
            <p14:sldId id="2147481107"/>
            <p14:sldId id="2147481147"/>
            <p14:sldId id="2147481117"/>
            <p14:sldId id="2147481112"/>
            <p14:sldId id="2147481113"/>
            <p14:sldId id="2147481114"/>
            <p14:sldId id="2147481094"/>
            <p14:sldId id="2147481138"/>
            <p14:sldId id="2147471358"/>
            <p14:sldId id="2147481056"/>
            <p14:sldId id="2147481067"/>
            <p14:sldId id="2147481139"/>
            <p14:sldId id="2147481115"/>
            <p14:sldId id="2147481132"/>
            <p14:sldId id="2147481133"/>
            <p14:sldId id="2147481134"/>
            <p14:sldId id="2147481085"/>
            <p14:sldId id="2147481105"/>
            <p14:sldId id="2147481101"/>
            <p14:sldId id="2147481102"/>
            <p14:sldId id="2147481119"/>
            <p14:sldId id="2147481049"/>
            <p14:sldId id="2147471376"/>
            <p14:sldId id="2147481086"/>
            <p14:sldId id="2147481140"/>
            <p14:sldId id="2147481104"/>
            <p14:sldId id="2147481120"/>
            <p14:sldId id="2147481142"/>
            <p14:sldId id="2147481121"/>
            <p14:sldId id="2147481122"/>
            <p14:sldId id="2147481128"/>
            <p14:sldId id="2147481127"/>
            <p14:sldId id="2147481148"/>
            <p14:sldId id="2147481123"/>
            <p14:sldId id="2147481143"/>
            <p14:sldId id="2147481124"/>
            <p14:sldId id="2147481144"/>
            <p14:sldId id="2147481145"/>
            <p14:sldId id="2147481149"/>
            <p14:sldId id="310"/>
          </p14:sldIdLst>
        </p14:section>
        <p14:section name="Untitled Section" id="{DA6FE44B-96A2-0543-8C83-1D89EAC45A51}">
          <p14:sldIdLst>
            <p14:sldId id="2147481131"/>
            <p14:sldId id="2147481106"/>
            <p14:sldId id="282"/>
            <p14:sldId id="2147481051"/>
            <p14:sldId id="2147471378"/>
            <p14:sldId id="285"/>
            <p14:sldId id="2147481089"/>
            <p14:sldId id="2147481053"/>
            <p14:sldId id="2147481041"/>
            <p14:sldId id="2147481042"/>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BBB"/>
    <a:srgbClr val="FF66CC"/>
    <a:srgbClr val="A94389"/>
    <a:srgbClr val="FF3399"/>
    <a:srgbClr val="FF0066"/>
    <a:srgbClr val="FF9933"/>
    <a:srgbClr val="532379"/>
    <a:srgbClr val="582581"/>
    <a:srgbClr val="4F81BD"/>
    <a:srgbClr val="6D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p:restoredTop sz="89118"/>
  </p:normalViewPr>
  <p:slideViewPr>
    <p:cSldViewPr snapToGrid="0">
      <p:cViewPr varScale="1">
        <p:scale>
          <a:sx n="53" d="100"/>
          <a:sy n="53" d="100"/>
        </p:scale>
        <p:origin x="1212" y="36"/>
      </p:cViewPr>
      <p:guideLst>
        <p:guide orient="horz" pos="2880"/>
        <p:guide pos="2160"/>
      </p:guideLst>
    </p:cSldViewPr>
  </p:slideViewPr>
  <p:notesTextViewPr>
    <p:cViewPr>
      <p:scale>
        <a:sx n="1" d="1"/>
        <a:sy n="1" d="1"/>
      </p:scale>
      <p:origin x="0" y="0"/>
    </p:cViewPr>
  </p:notesTextViewPr>
  <p:sorterViewPr>
    <p:cViewPr varScale="1">
      <p:scale>
        <a:sx n="1" d="1"/>
        <a:sy n="1" d="1"/>
      </p:scale>
      <p:origin x="0" y="-11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in Al-Safadi" userId="2a878283-c453-490f-81b6-f0d227b0a61c" providerId="ADAL" clId="{DCB4CF3E-B942-4A7D-AB40-A1506179623D}"/>
    <pc:docChg chg="modSld">
      <pc:chgData name="Sherin Al-Safadi" userId="2a878283-c453-490f-81b6-f0d227b0a61c" providerId="ADAL" clId="{DCB4CF3E-B942-4A7D-AB40-A1506179623D}" dt="2025-11-24T14:55:14.058" v="14" actId="20577"/>
      <pc:docMkLst>
        <pc:docMk/>
      </pc:docMkLst>
      <pc:sldChg chg="modSp mod">
        <pc:chgData name="Sherin Al-Safadi" userId="2a878283-c453-490f-81b6-f0d227b0a61c" providerId="ADAL" clId="{DCB4CF3E-B942-4A7D-AB40-A1506179623D}" dt="2025-11-24T14:55:14.058" v="14" actId="20577"/>
        <pc:sldMkLst>
          <pc:docMk/>
          <pc:sldMk cId="0" sldId="256"/>
        </pc:sldMkLst>
        <pc:spChg chg="mod">
          <ac:chgData name="Sherin Al-Safadi" userId="2a878283-c453-490f-81b6-f0d227b0a61c" providerId="ADAL" clId="{DCB4CF3E-B942-4A7D-AB40-A1506179623D}" dt="2025-11-24T14:55:14.058" v="14" actId="20577"/>
          <ac:spMkLst>
            <pc:docMk/>
            <pc:sldMk cId="0" sldId="256"/>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dLbl>
              <c:idx val="0"/>
              <c:layout>
                <c:manualLayout>
                  <c:x val="-4.2718563072895954E-2"/>
                  <c:y val="5.92326627743802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E3-4D87-AB0B-487A96A20D0F}"/>
                </c:ext>
              </c:extLst>
            </c:dLbl>
            <c:dLbl>
              <c:idx val="1"/>
              <c:layout>
                <c:manualLayout>
                  <c:x val="8.9258071894958421E-2"/>
                  <c:y val="2.51368998575220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E3-4D87-AB0B-487A96A20D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Cohort #1</c:v>
                </c:pt>
                <c:pt idx="1">
                  <c:v>Cohort #2</c:v>
                </c:pt>
                <c:pt idx="2">
                  <c:v>Cohort #3</c:v>
                </c:pt>
              </c:strCache>
            </c:strRef>
          </c:cat>
          <c:val>
            <c:numRef>
              <c:f>Sheet1!$B$2:$B$4</c:f>
              <c:numCache>
                <c:formatCode>General</c:formatCode>
                <c:ptCount val="3"/>
                <c:pt idx="0">
                  <c:v>30</c:v>
                </c:pt>
                <c:pt idx="1">
                  <c:v>60</c:v>
                </c:pt>
                <c:pt idx="2">
                  <c:v>90</c:v>
                </c:pt>
              </c:numCache>
            </c:numRef>
          </c:val>
          <c:extLst>
            <c:ext xmlns:c16="http://schemas.microsoft.com/office/drawing/2014/chart" uri="{C3380CC4-5D6E-409C-BE32-E72D297353CC}">
              <c16:uniqueId val="{00000000-91E3-4D87-AB0B-487A96A20D0F}"/>
            </c:ext>
          </c:extLst>
        </c:ser>
        <c:dLbls>
          <c:showLegendKey val="0"/>
          <c:showVal val="1"/>
          <c:showCatName val="0"/>
          <c:showSerName val="0"/>
          <c:showPercent val="0"/>
          <c:showBubbleSize val="0"/>
        </c:dLbls>
        <c:gapWidth val="219"/>
        <c:overlap val="-27"/>
        <c:axId val="1603172128"/>
        <c:axId val="1603163488"/>
      </c:barChart>
      <c:lineChart>
        <c:grouping val="standard"/>
        <c:varyColors val="0"/>
        <c:ser>
          <c:idx val="2"/>
          <c:order val="1"/>
          <c:tx>
            <c:strRef>
              <c:f>Sheet1!$C$1</c:f>
              <c:strCache>
                <c:ptCount val="1"/>
                <c:pt idx="0">
                  <c:v>Column2</c:v>
                </c:pt>
              </c:strCache>
            </c:strRef>
          </c:tx>
          <c:spPr>
            <a:ln w="28575" cap="rnd">
              <a:solidFill>
                <a:schemeClr val="accent3"/>
              </a:solidFill>
              <a:round/>
            </a:ln>
            <a:effectLst/>
          </c:spPr>
          <c:marker>
            <c:symbol val="none"/>
          </c:marker>
          <c:dLbls>
            <c:dLbl>
              <c:idx val="0"/>
              <c:layout>
                <c:manualLayout>
                  <c:x val="0"/>
                  <c:y val="2.3693388891531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E3-4D87-AB0B-487A96A20D0F}"/>
                </c:ext>
              </c:extLst>
            </c:dLbl>
            <c:dLbl>
              <c:idx val="1"/>
              <c:layout>
                <c:manualLayout>
                  <c:x val="-3.8562988033193683E-2"/>
                  <c:y val="-4.5320786092579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E3-4D87-AB0B-487A96A20D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Cohort #1</c:v>
                </c:pt>
                <c:pt idx="1">
                  <c:v>Cohort #2</c:v>
                </c:pt>
                <c:pt idx="2">
                  <c:v>Cohort #3</c:v>
                </c:pt>
              </c:strCache>
            </c:strRef>
          </c:cat>
          <c:val>
            <c:numRef>
              <c:f>Sheet1!$C$2:$C$4</c:f>
              <c:numCache>
                <c:formatCode>General</c:formatCode>
                <c:ptCount val="3"/>
                <c:pt idx="0">
                  <c:v>0.4</c:v>
                </c:pt>
                <c:pt idx="1">
                  <c:v>1.4</c:v>
                </c:pt>
              </c:numCache>
            </c:numRef>
          </c:val>
          <c:smooth val="0"/>
          <c:extLst>
            <c:ext xmlns:c16="http://schemas.microsoft.com/office/drawing/2014/chart" uri="{C3380CC4-5D6E-409C-BE32-E72D297353CC}">
              <c16:uniqueId val="{00000002-91E3-4D87-AB0B-487A96A20D0F}"/>
            </c:ext>
          </c:extLst>
        </c:ser>
        <c:dLbls>
          <c:showLegendKey val="0"/>
          <c:showVal val="1"/>
          <c:showCatName val="0"/>
          <c:showSerName val="0"/>
          <c:showPercent val="0"/>
          <c:showBubbleSize val="0"/>
        </c:dLbls>
        <c:marker val="1"/>
        <c:smooth val="0"/>
        <c:axId val="695554207"/>
        <c:axId val="2033363759"/>
      </c:lineChart>
      <c:catAx>
        <c:axId val="160317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163488"/>
        <c:crosses val="autoZero"/>
        <c:auto val="1"/>
        <c:lblAlgn val="ctr"/>
        <c:lblOffset val="100"/>
        <c:noMultiLvlLbl val="0"/>
      </c:catAx>
      <c:valAx>
        <c:axId val="1603163488"/>
        <c:scaling>
          <c:orientation val="minMax"/>
          <c:max val="1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Lu177 </a:t>
                </a:r>
                <a:r>
                  <a:rPr lang="en-US" dirty="0" err="1"/>
                  <a:t>mCi</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172128"/>
        <c:crosses val="autoZero"/>
        <c:crossBetween val="between"/>
      </c:valAx>
      <c:valAx>
        <c:axId val="2033363759"/>
        <c:scaling>
          <c:orientation val="minMax"/>
          <c:max val="4"/>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Tumor Gy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5554207"/>
        <c:crosses val="max"/>
        <c:crossBetween val="between"/>
      </c:valAx>
      <c:catAx>
        <c:axId val="695554207"/>
        <c:scaling>
          <c:orientation val="minMax"/>
        </c:scaling>
        <c:delete val="1"/>
        <c:axPos val="b"/>
        <c:numFmt formatCode="General" sourceLinked="1"/>
        <c:majorTickMark val="out"/>
        <c:minorTickMark val="none"/>
        <c:tickLblPos val="nextTo"/>
        <c:crossAx val="203336375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883047D-9A99-B444-B3B1-C613820280EF}" type="datetimeFigureOut">
              <a:rPr lang="en-US" smtClean="0"/>
              <a:t>11/24/2025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28C6C3F-BC49-4D44-925C-97D77747D493}" type="slidenum">
              <a:rPr lang="en-US" smtClean="0"/>
              <a:t>‹#›</a:t>
            </a:fld>
            <a:endParaRPr lang="en-US"/>
          </a:p>
        </p:txBody>
      </p:sp>
    </p:spTree>
    <p:extLst>
      <p:ext uri="{BB962C8B-B14F-4D97-AF65-F5344CB8AC3E}">
        <p14:creationId xmlns:p14="http://schemas.microsoft.com/office/powerpoint/2010/main" val="235933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05A6-D23B-DBC7-F9DC-FDB0036CB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2188F-0F6C-1F9C-F286-D09B716CF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A1277-E068-6908-819B-4239C7979E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8DD1F-8B75-283E-29D1-3529AE88BBD7}"/>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3800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84EC4-2372-3D87-CA10-49990B2BB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001D6-FA02-05CE-0E9C-96D5557EC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3CD98-4A7E-31B9-96C9-C76D24E21E8E}"/>
              </a:ext>
            </a:extLst>
          </p:cNvPr>
          <p:cNvSpPr>
            <a:spLocks noGrp="1"/>
          </p:cNvSpPr>
          <p:nvPr>
            <p:ph type="body" idx="1"/>
          </p:nvPr>
        </p:nvSpPr>
        <p:spPr/>
        <p:txBody>
          <a:bodyPr/>
          <a:lstStyle/>
          <a:p>
            <a:endParaRPr lang="en-US" dirty="0"/>
          </a:p>
          <a:p>
            <a:r>
              <a:rPr lang="en-US" dirty="0"/>
              <a:t>Pls note that the PET of the first patient and this one here have inverted gray scales, so in patient #1, activity is black. In this patient (#2), activity is white.</a:t>
            </a:r>
          </a:p>
          <a:p>
            <a:endParaRPr lang="en-US" dirty="0"/>
          </a:p>
        </p:txBody>
      </p:sp>
      <p:sp>
        <p:nvSpPr>
          <p:cNvPr id="4" name="Slide Number Placeholder 3">
            <a:extLst>
              <a:ext uri="{FF2B5EF4-FFF2-40B4-BE49-F238E27FC236}">
                <a16:creationId xmlns:a16="http://schemas.microsoft.com/office/drawing/2014/main" id="{51684154-A76E-F1F3-64F6-69B95791FC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25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A0354-46C9-D69E-ED3D-F74B53F32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3E8B4-1A0A-4F89-FE9F-D074EC8BA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A4867-91DF-8942-917E-231DA5913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D7EC74-C29D-157E-183B-0B8D3A0716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87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7433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091A5-E702-5D04-9541-FD52C0168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AC779-4FF7-D10F-879F-3F9362DD5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7E0AB-5962-DCBF-361D-F67CDF322A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1C64C0-5882-AECA-F119-6D8024BDF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537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5BBE6-D249-F3A8-29F9-50D833D88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D0BAF-5211-8059-AB5F-7678C8885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58716-879D-AE29-F96F-81FBE57792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301444-72A6-435D-FB10-32FFD504E6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055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C9D1B-CB6F-B09E-2BF9-76B33ADDE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8AEE7-6872-51B0-E5BD-1F8CBEA06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54C0D-615E-0F61-CE4A-C1C6E7C492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EA588-61A2-A018-7FEE-3F10EE98FFA8}"/>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2562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D296A-1B8D-B078-3E69-0F1DB259B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BF229-007B-5372-0B0F-F78B18D27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1F966-8DA4-45D6-9452-1A3D473C6F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475CE-2397-2782-6AE7-D8AC032C8CDB}"/>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25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2CE18-DF57-C555-54F9-B3378FC81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31C2D-4ED7-89E8-1073-308E40A7D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6B8AE-9818-FCC6-2F12-E3429B738A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5512C8-FF00-2372-E6B7-04971FD2A1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311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D45F-ED3F-4912-81F4-182AA8B7B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40C44-C67D-67A2-F12A-9A9B74433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737B7-D2DC-D999-BA1D-E95B0CC26D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Pancreatic Cancer patient with large pancreatic mass visible in PET</a:t>
            </a:r>
          </a:p>
          <a:p>
            <a:endParaRPr lang="en-US" dirty="0"/>
          </a:p>
        </p:txBody>
      </p:sp>
      <p:sp>
        <p:nvSpPr>
          <p:cNvPr id="4" name="Slide Number Placeholder 3">
            <a:extLst>
              <a:ext uri="{FF2B5EF4-FFF2-40B4-BE49-F238E27FC236}">
                <a16:creationId xmlns:a16="http://schemas.microsoft.com/office/drawing/2014/main" id="{49EFB549-86C9-04E2-8C94-343E6E5BB7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F65C8-E48B-B249-AB9F-F27486ED00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363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Pancreatic Cancer patient with multiple bilateral metastatic pulmonary nodules ranging in size from 1.3 to 2.2. cm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F65C8-E48B-B249-AB9F-F27486ED00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06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8CC0-7A7C-AE79-B9DF-6C3A658FE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69F4C-2EAA-C21C-935E-94BD823F5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40A5B-3882-30DC-9737-35A035BA2B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4ACB16-E69A-93A6-B313-BD8A6A2D1AAC}"/>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1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Pancreatic cancer patient with multiple metastatic lung nodules &lt;1cm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F65C8-E48B-B249-AB9F-F27486ED00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688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3FD1-69E3-B69D-A6B0-9A2BC880D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C3798-1E44-BB39-9A00-ACA3A16D1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F3665-3998-9042-6A4D-5139850053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8D0050-E563-1354-FA68-2576724949A4}"/>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3948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E728-9CEC-BFA0-306E-08529A752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A741D-603D-5A47-EC9C-8957E98F0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FC841-D16F-777C-3A2D-34B3A3AC07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D6BA54-5CC8-4A52-B917-6D189A758CB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251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B7C8-DF69-23C1-E6A1-6AEC1654F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37C9E-FF25-094D-E568-643412CA0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C435E-FF88-54F3-6BBB-C26AB833CB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A221F-BED9-D1C3-5729-CFF75CB3ECD4}"/>
              </a:ext>
            </a:extLst>
          </p:cNvPr>
          <p:cNvSpPr>
            <a:spLocks noGrp="1"/>
          </p:cNvSpPr>
          <p:nvPr>
            <p:ph type="sldNum" sz="quarter" idx="5"/>
          </p:nvPr>
        </p:nvSpPr>
        <p:spPr/>
        <p:txBody>
          <a:bodyPr/>
          <a:lstStyle/>
          <a:p>
            <a:fld id="{928C6C3F-BC49-4D44-925C-97D77747D493}" type="slidenum">
              <a:rPr lang="en-US" smtClean="0"/>
              <a:t>6</a:t>
            </a:fld>
            <a:endParaRPr lang="en-US"/>
          </a:p>
        </p:txBody>
      </p:sp>
    </p:spTree>
    <p:extLst>
      <p:ext uri="{BB962C8B-B14F-4D97-AF65-F5344CB8AC3E}">
        <p14:creationId xmlns:p14="http://schemas.microsoft.com/office/powerpoint/2010/main" val="400530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28C6C3F-BC49-4D44-925C-97D77747D49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45987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0FA1-1660-CBC0-B45B-BCEB1FF21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DF488-CFE4-FD69-C70D-3994951B3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B75F1-56D0-DF48-18CC-4ADD32E9EC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C9549B-BA55-5DCF-FC20-01FFBEF93EC4}"/>
              </a:ext>
            </a:extLst>
          </p:cNvPr>
          <p:cNvSpPr>
            <a:spLocks noGrp="1"/>
          </p:cNvSpPr>
          <p:nvPr>
            <p:ph type="sldNum" sz="quarter" idx="5"/>
          </p:nvPr>
        </p:nvSpPr>
        <p:spPr/>
        <p:txBody>
          <a:bodyPr/>
          <a:lstStyle/>
          <a:p>
            <a:fld id="{928C6C3F-BC49-4D44-925C-97D77747D493}" type="slidenum">
              <a:rPr lang="en-US" smtClean="0"/>
              <a:t>8</a:t>
            </a:fld>
            <a:endParaRPr lang="en-US"/>
          </a:p>
        </p:txBody>
      </p:sp>
    </p:spTree>
    <p:extLst>
      <p:ext uri="{BB962C8B-B14F-4D97-AF65-F5344CB8AC3E}">
        <p14:creationId xmlns:p14="http://schemas.microsoft.com/office/powerpoint/2010/main" val="68647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1B9A-6F84-C705-650E-4CB16FBE6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97BEF-C8E1-0974-99FB-36539E274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482B3-D221-F7CD-6E9C-8A81C64790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24BC37-6BF5-CC64-C9AA-25F04D8C33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693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 dark/green images on the left (MRIs) are showing a suspected relapsed brain metastasis after SRS (see reticle).</a:t>
            </a:r>
          </a:p>
          <a:p>
            <a:r>
              <a:rPr lang="en-US"/>
              <a:t>The 2 images on the right (PET) are showing a dark spot of high metabolic activity in that same location, increasing the possibility of this being a metastasis relapse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E49FB-F615-1C46-9615-0F0189FEE4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805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830276042"/>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1LHL-pink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4"/>
              </a:buClr>
              <a:defRPr sz="1800"/>
            </a:lvl1pPr>
            <a:lvl2pPr>
              <a:buClr>
                <a:schemeClr val="accent4"/>
              </a:buClr>
              <a:defRPr sz="1600"/>
            </a:lvl2pPr>
            <a:lvl3pPr>
              <a:buClr>
                <a:schemeClr val="accent4"/>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4">
                  <a:lumMod val="50000"/>
                </a:schemeClr>
              </a:gs>
              <a:gs pos="50000">
                <a:schemeClr val="accent4"/>
              </a:gs>
              <a:gs pos="0">
                <a:schemeClr val="accent4"/>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95925443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1LHL-green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5"/>
              </a:buClr>
              <a:defRPr sz="1800"/>
            </a:lvl1pPr>
            <a:lvl2pPr>
              <a:buClr>
                <a:schemeClr val="accent5"/>
              </a:buClr>
              <a:defRPr sz="1600"/>
            </a:lvl2pPr>
            <a:lvl3pPr>
              <a:buClr>
                <a:schemeClr val="accent5"/>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5">
                  <a:lumMod val="50000"/>
                </a:schemeClr>
              </a:gs>
              <a:gs pos="50000">
                <a:schemeClr val="accent5"/>
              </a:gs>
              <a:gs pos="0">
                <a:schemeClr val="accent5"/>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505811897"/>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top">
    <p:bg>
      <p:bgPr>
        <a:solidFill>
          <a:schemeClr val="bg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38D8CD4-6618-A2A7-44F1-FA7969D6EB5A}"/>
              </a:ext>
            </a:extLst>
          </p:cNvPr>
          <p:cNvSpPr>
            <a:spLocks noGrp="1"/>
          </p:cNvSpPr>
          <p:nvPr>
            <p:ph type="ftr" sz="quarter" idx="11"/>
          </p:nvPr>
        </p:nvSpPr>
        <p:spPr>
          <a:xfrm>
            <a:off x="304800" y="5756391"/>
            <a:ext cx="10934217"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6" name="Slide Number Placeholder 3">
            <a:extLst>
              <a:ext uri="{FF2B5EF4-FFF2-40B4-BE49-F238E27FC236}">
                <a16:creationId xmlns:a16="http://schemas.microsoft.com/office/drawing/2014/main" id="{D7AAEC4B-D7F1-1BF2-CFAB-69E131D7AEF0}"/>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
        <p:nvSpPr>
          <p:cNvPr id="2" name="Title 1">
            <a:extLst>
              <a:ext uri="{FF2B5EF4-FFF2-40B4-BE49-F238E27FC236}">
                <a16:creationId xmlns:a16="http://schemas.microsoft.com/office/drawing/2014/main" id="{29563724-BB8A-526B-FD28-9D270FEFC575}"/>
              </a:ext>
            </a:extLst>
          </p:cNvPr>
          <p:cNvSpPr>
            <a:spLocks noGrp="1"/>
          </p:cNvSpPr>
          <p:nvPr>
            <p:ph type="ctrTitle"/>
          </p:nvPr>
        </p:nvSpPr>
        <p:spPr>
          <a:xfrm>
            <a:off x="304800" y="1773238"/>
            <a:ext cx="11582400"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3CC0D86-08D2-82C3-D0A9-2E0E0B2706B2}"/>
              </a:ext>
            </a:extLst>
          </p:cNvPr>
          <p:cNvSpPr>
            <a:spLocks noGrp="1"/>
          </p:cNvSpPr>
          <p:nvPr>
            <p:ph type="subTitle" idx="1"/>
          </p:nvPr>
        </p:nvSpPr>
        <p:spPr>
          <a:xfrm>
            <a:off x="304800" y="3487736"/>
            <a:ext cx="11582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F9D9439-1B7E-4785-AC52-ECCF6841A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6"/>
          </a:xfrm>
          <a:prstGeom prst="rect">
            <a:avLst/>
          </a:prstGeom>
        </p:spPr>
      </p:pic>
    </p:spTree>
    <p:extLst>
      <p:ext uri="{BB962C8B-B14F-4D97-AF65-F5344CB8AC3E}">
        <p14:creationId xmlns:p14="http://schemas.microsoft.com/office/powerpoint/2010/main" val="3033270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2LHL-NonConfident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DF921-D715-3529-0320-DC08BC11265F}"/>
              </a:ext>
            </a:extLst>
          </p:cNvPr>
          <p:cNvSpPr>
            <a:spLocks noGrp="1"/>
          </p:cNvSpPr>
          <p:nvPr>
            <p:ph type="ftr" sz="quarter" idx="11"/>
          </p:nvPr>
        </p:nvSpPr>
        <p:spPr>
          <a:xfrm>
            <a:off x="2453268" y="5756391"/>
            <a:ext cx="8785749"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5" name="Graphic 4">
            <a:extLst>
              <a:ext uri="{FF2B5EF4-FFF2-40B4-BE49-F238E27FC236}">
                <a16:creationId xmlns:a16="http://schemas.microsoft.com/office/drawing/2014/main" id="{7F078E0A-4988-5CCB-5027-EA2E34D69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9" name="Content Placeholder 2">
            <a:extLst>
              <a:ext uri="{FF2B5EF4-FFF2-40B4-BE49-F238E27FC236}">
                <a16:creationId xmlns:a16="http://schemas.microsoft.com/office/drawing/2014/main" id="{EA783FCA-8B6B-3433-A712-1D9D1A7A2ABF}"/>
              </a:ext>
            </a:extLst>
          </p:cNvPr>
          <p:cNvSpPr>
            <a:spLocks noGrp="1"/>
          </p:cNvSpPr>
          <p:nvPr>
            <p:ph idx="1"/>
          </p:nvPr>
        </p:nvSpPr>
        <p:spPr>
          <a:xfrm>
            <a:off x="304799" y="1600200"/>
            <a:ext cx="11582399" cy="4122738"/>
          </a:xfrm>
        </p:spPr>
        <p:txBody>
          <a:bodyPr>
            <a:noAutofit/>
          </a:bodyPr>
          <a:lstStyle>
            <a:lvl1pPr>
              <a:buClr>
                <a:schemeClr val="bg2"/>
              </a:buClr>
              <a:defRPr sz="1800"/>
            </a:lvl1pPr>
            <a:lvl2pPr>
              <a:buClr>
                <a:schemeClr val="bg2"/>
              </a:buClr>
              <a:defRPr sz="1600"/>
            </a:lvl2pPr>
            <a:lvl3pPr>
              <a:buClr>
                <a:schemeClr val="bg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10" name="Slide Number Placeholder 3">
            <a:extLst>
              <a:ext uri="{FF2B5EF4-FFF2-40B4-BE49-F238E27FC236}">
                <a16:creationId xmlns:a16="http://schemas.microsoft.com/office/drawing/2014/main" id="{CDBBE66D-34A1-CCF5-EBD5-6385E0550ECF}"/>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86974006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CBF4-2EDA-665D-9A4B-E0700F27B0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8434B5-B0A3-6AD9-EC85-D561AC81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7CA057-0A9F-9C76-EB49-D36CEEC49725}"/>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A8EA8851-CE42-30CC-3843-668481BCF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B6053-46CA-BD4F-8E6E-21361CC200AB}"/>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1588000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1F8F-F29E-EB93-8551-D9BDC585C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8F277-51DF-30D9-F708-685406896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D4A34-046E-C430-947C-72B06EC84CED}"/>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053EBDB7-B14E-8118-B29C-B191A39B6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F3392-C7EF-B8B2-A0EE-2F1E96157D94}"/>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84581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E871-4ED5-0778-CCE1-8A95A2F495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08E39-EEEE-C500-E08F-A1C69657EE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E95F1B-D330-142B-6733-4300FC42830E}"/>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079EF379-A60D-C3C9-9CB0-E254A6C7B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9494F-956D-A9E9-CC15-052737BF45CF}"/>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2068887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D09E-26C5-8F48-2211-87ED9D9E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1CD55-CA35-AD32-C468-4FCEFDC530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E52618-7A6D-0EC9-680D-DF706D82F8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8D8AB-FE04-5042-3762-B38E3BDA391D}"/>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6" name="Footer Placeholder 5">
            <a:extLst>
              <a:ext uri="{FF2B5EF4-FFF2-40B4-BE49-F238E27FC236}">
                <a16:creationId xmlns:a16="http://schemas.microsoft.com/office/drawing/2014/main" id="{BC7DE6C8-D5B0-1AA5-9249-5BD17101B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EDCF3-560A-6F73-33E6-A69C083E9828}"/>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2518364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B75B3-43ED-1D91-BDE3-180233831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9CB1CE-61C8-6A07-E60C-036ECE18C7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47580-DABB-32B6-723C-BB9E0F8A6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427EA9-66E7-71A2-D430-CCC8D7958C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25EF7-8569-4AC2-C089-8078114DF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797E3-07F4-CB37-80ED-F34591FF3D91}"/>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8" name="Footer Placeholder 7">
            <a:extLst>
              <a:ext uri="{FF2B5EF4-FFF2-40B4-BE49-F238E27FC236}">
                <a16:creationId xmlns:a16="http://schemas.microsoft.com/office/drawing/2014/main" id="{C9EA3131-8346-1242-B142-AB8752920A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B853E-413C-0E11-FC14-82B5607F0089}"/>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128479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Date Placeholder 6">
            <a:extLst>
              <a:ext uri="{FF2B5EF4-FFF2-40B4-BE49-F238E27FC236}">
                <a16:creationId xmlns:a16="http://schemas.microsoft.com/office/drawing/2014/main" id="{EB86F0AA-5818-92A9-E66D-5EDB76A46F10}"/>
              </a:ext>
            </a:extLst>
          </p:cNvPr>
          <p:cNvSpPr>
            <a:spLocks noGrp="1"/>
          </p:cNvSpPr>
          <p:nvPr>
            <p:ph type="dt" sz="half" idx="10"/>
          </p:nvPr>
        </p:nvSpPr>
        <p:spPr/>
        <p:txBody>
          <a:bodyPr/>
          <a:lstStyle/>
          <a:p>
            <a:fld id="{1D8BD707-D9CF-40AE-B4C6-C98DA3205C09}" type="datetimeFigureOut">
              <a:rPr lang="en-US" smtClean="0"/>
              <a:t>11/24/2025</a:t>
            </a:fld>
            <a:endParaRPr lang="en-US"/>
          </a:p>
        </p:txBody>
      </p:sp>
      <p:sp>
        <p:nvSpPr>
          <p:cNvPr id="8" name="Footer Placeholder 7">
            <a:extLst>
              <a:ext uri="{FF2B5EF4-FFF2-40B4-BE49-F238E27FC236}">
                <a16:creationId xmlns:a16="http://schemas.microsoft.com/office/drawing/2014/main" id="{96A10539-6E75-B6CD-0CD0-4432F38ED4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02A47-731A-B54A-F641-FD10D62001B1}"/>
              </a:ext>
            </a:extLst>
          </p:cNvPr>
          <p:cNvSpPr>
            <a:spLocks noGrp="1"/>
          </p:cNvSpPr>
          <p:nvPr>
            <p:ph type="sldNum" sz="quarter" idx="12"/>
          </p:nvPr>
        </p:nvSpPr>
        <p:spPr/>
        <p:txBody>
          <a:bodyPr/>
          <a:lstStyle/>
          <a:p>
            <a:pPr marL="38100">
              <a:lnSpc>
                <a:spcPct val="100000"/>
              </a:lnSpc>
              <a:spcBef>
                <a:spcPts val="65"/>
              </a:spcBef>
            </a:pPr>
            <a:fld id="{81D60167-4931-47E6-BA6A-407CBD079E47}" type="slidenum">
              <a:rPr lang="en-US" spc="60" smtClean="0"/>
              <a:t>‹#›</a:t>
            </a:fld>
            <a:endParaRPr lang="en-US" spc="60"/>
          </a:p>
        </p:txBody>
      </p:sp>
      <p:sp>
        <p:nvSpPr>
          <p:cNvPr id="10" name="Title 9">
            <a:extLst>
              <a:ext uri="{FF2B5EF4-FFF2-40B4-BE49-F238E27FC236}">
                <a16:creationId xmlns:a16="http://schemas.microsoft.com/office/drawing/2014/main" id="{20E4E98E-2748-7F5E-A6F4-D1469E215E19}"/>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B4B3-A01E-6694-9F6E-EC9303CD7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5F8D55-DA27-4272-886C-B42CDC197EBF}"/>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4" name="Footer Placeholder 3">
            <a:extLst>
              <a:ext uri="{FF2B5EF4-FFF2-40B4-BE49-F238E27FC236}">
                <a16:creationId xmlns:a16="http://schemas.microsoft.com/office/drawing/2014/main" id="{3F4B26A6-EC78-61E4-92BC-91B1D0C22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7B5A46-E91F-C341-015D-5B24E0D152A0}"/>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870964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AC191-8D28-1004-2ABB-312F92D7D7CF}"/>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3" name="Footer Placeholder 2">
            <a:extLst>
              <a:ext uri="{FF2B5EF4-FFF2-40B4-BE49-F238E27FC236}">
                <a16:creationId xmlns:a16="http://schemas.microsoft.com/office/drawing/2014/main" id="{BEC9030B-9927-ACA1-8288-85415C021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103196-FB59-84AD-AB40-0A004CC0E741}"/>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3666004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582D-B390-11B8-4249-2336B05A9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B5DC4-E9E2-B87F-4CE6-5747FC648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9BC92-BBE1-DEEB-A422-30B0F132E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F7D88D-AD1F-EBE9-0D83-F9A96DF9A52E}"/>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6" name="Footer Placeholder 5">
            <a:extLst>
              <a:ext uri="{FF2B5EF4-FFF2-40B4-BE49-F238E27FC236}">
                <a16:creationId xmlns:a16="http://schemas.microsoft.com/office/drawing/2014/main" id="{30C79175-8587-6DBD-0F7D-CDB8996C5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6E223-9E71-0575-69ED-CAEE8F8C6A5A}"/>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2328729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B55FE-A468-54B6-5877-FD7E61A32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E3776-DB79-1EAB-2764-E3215B624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8A637-CF85-A430-EFE5-762C0ABED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54ABC-0735-62A0-83DE-DDAA1F5654C6}"/>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6" name="Footer Placeholder 5">
            <a:extLst>
              <a:ext uri="{FF2B5EF4-FFF2-40B4-BE49-F238E27FC236}">
                <a16:creationId xmlns:a16="http://schemas.microsoft.com/office/drawing/2014/main" id="{F8FBE7F2-BAEB-9673-C6D3-EA572EF0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52542-FCDE-793F-717A-34D9EE4126F7}"/>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1970257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3BAE-5534-5913-D6F3-DD764E77D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EF5BF6-47DC-A6AC-623C-829D31BE50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67A2D-01E9-98A1-47C5-5545C0837EAB}"/>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A7490561-D70D-1342-C05C-DB8EBDAC5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FD831-10A3-1622-FA4E-F431933C78BF}"/>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1018445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EC86B-855C-1496-820C-CD2A239869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F32E2B-54FA-58DD-B74A-2496A69F76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32FEB-F63D-28C8-568B-B7DE5A19487E}"/>
              </a:ext>
            </a:extLst>
          </p:cNvPr>
          <p:cNvSpPr>
            <a:spLocks noGrp="1"/>
          </p:cNvSpPr>
          <p:nvPr>
            <p:ph type="dt" sz="half" idx="10"/>
          </p:nvPr>
        </p:nvSpPr>
        <p:spPr/>
        <p:txBody>
          <a:body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FCEC2FED-A93E-562B-2F21-A3F0FECA9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150A7-77E2-1E35-303B-CB9F46E5F185}"/>
              </a:ext>
            </a:extLst>
          </p:cNvPr>
          <p:cNvSpPr>
            <a:spLocks noGrp="1"/>
          </p:cNvSpPr>
          <p:nvPr>
            <p:ph type="sldNum" sz="quarter" idx="12"/>
          </p:nvPr>
        </p:nvSpPr>
        <p:spPr/>
        <p:txBody>
          <a:bodyPr/>
          <a:lstStyle/>
          <a:p>
            <a:fld id="{EAE37ECE-D131-4231-858F-D466E17798B3}" type="slidenum">
              <a:rPr lang="en-US" smtClean="0"/>
              <a:t>‹#›</a:t>
            </a:fld>
            <a:endParaRPr lang="en-US"/>
          </a:p>
        </p:txBody>
      </p:sp>
    </p:spTree>
    <p:extLst>
      <p:ext uri="{BB962C8B-B14F-4D97-AF65-F5344CB8AC3E}">
        <p14:creationId xmlns:p14="http://schemas.microsoft.com/office/powerpoint/2010/main" val="64850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D5E4-4A79-1E39-F3F5-BCC725B22C15}"/>
              </a:ext>
            </a:extLst>
          </p:cNvPr>
          <p:cNvSpPr>
            <a:spLocks noGrp="1"/>
          </p:cNvSpPr>
          <p:nvPr>
            <p:ph type="ctrTitle"/>
          </p:nvPr>
        </p:nvSpPr>
        <p:spPr>
          <a:xfrm>
            <a:off x="304800" y="1773238"/>
            <a:ext cx="6605286"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48742B9-4A4A-8136-084F-FCC972C773C8}"/>
              </a:ext>
            </a:extLst>
          </p:cNvPr>
          <p:cNvSpPr>
            <a:spLocks noGrp="1"/>
          </p:cNvSpPr>
          <p:nvPr>
            <p:ph type="subTitle" idx="1"/>
          </p:nvPr>
        </p:nvSpPr>
        <p:spPr>
          <a:xfrm>
            <a:off x="304800" y="3487736"/>
            <a:ext cx="660528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C5BE15E-F241-DD94-55AC-7979D34E91A0}"/>
              </a:ext>
            </a:extLst>
          </p:cNvPr>
          <p:cNvSpPr>
            <a:spLocks noGrp="1"/>
          </p:cNvSpPr>
          <p:nvPr>
            <p:ph type="ftr" sz="quarter" idx="11"/>
          </p:nvPr>
        </p:nvSpPr>
        <p:spPr>
          <a:xfrm>
            <a:off x="304800" y="6264275"/>
            <a:ext cx="4114800" cy="365125"/>
          </a:xfrm>
        </p:spPr>
        <p:txBody>
          <a:bodyPr lIns="0" tIns="0" rIns="0" bIns="0" anchor="b"/>
          <a:lstStyle>
            <a:lvl1pPr algn="l">
              <a:defRPr sz="800">
                <a:solidFill>
                  <a:schemeClr val="bg1">
                    <a:lumMod val="50000"/>
                  </a:schemeClr>
                </a:solidFill>
              </a:defRPr>
            </a:lvl1pPr>
          </a:lstStyle>
          <a:p>
            <a:endParaRPr lang="en-US"/>
          </a:p>
        </p:txBody>
      </p:sp>
      <p:pic>
        <p:nvPicPr>
          <p:cNvPr id="7" name="object 5">
            <a:extLst>
              <a:ext uri="{FF2B5EF4-FFF2-40B4-BE49-F238E27FC236}">
                <a16:creationId xmlns:a16="http://schemas.microsoft.com/office/drawing/2014/main" id="{70D561D5-1221-3628-8C27-7D18FAB22572}"/>
              </a:ext>
            </a:extLst>
          </p:cNvPr>
          <p:cNvPicPr/>
          <p:nvPr userDrawn="1"/>
        </p:nvPicPr>
        <p:blipFill>
          <a:blip r:embed="rId2" cstate="print"/>
          <a:stretch>
            <a:fillRect/>
          </a:stretch>
        </p:blipFill>
        <p:spPr>
          <a:xfrm>
            <a:off x="7113576" y="12"/>
            <a:ext cx="5078424" cy="6857985"/>
          </a:xfrm>
          <a:prstGeom prst="rect">
            <a:avLst/>
          </a:prstGeom>
        </p:spPr>
      </p:pic>
      <p:pic>
        <p:nvPicPr>
          <p:cNvPr id="8" name="Graphic 7">
            <a:extLst>
              <a:ext uri="{FF2B5EF4-FFF2-40B4-BE49-F238E27FC236}">
                <a16:creationId xmlns:a16="http://schemas.microsoft.com/office/drawing/2014/main" id="{8366A000-59B2-C273-53F0-E02A0A7A2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964" y="292100"/>
            <a:ext cx="3657600" cy="1162755"/>
          </a:xfrm>
          <a:prstGeom prst="rect">
            <a:avLst/>
          </a:prstGeom>
        </p:spPr>
      </p:pic>
    </p:spTree>
    <p:extLst>
      <p:ext uri="{BB962C8B-B14F-4D97-AF65-F5344CB8AC3E}">
        <p14:creationId xmlns:p14="http://schemas.microsoft.com/office/powerpoint/2010/main" val="306156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NonConfidential">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926784-57A9-831F-B8DF-B4517D09A470}"/>
              </a:ext>
            </a:extLst>
          </p:cNvPr>
          <p:cNvSpPr/>
          <p:nvPr userDrawn="1"/>
        </p:nvSpPr>
        <p:spPr>
          <a:xfrm>
            <a:off x="1" y="0"/>
            <a:ext cx="12192000" cy="173620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C159BFE-65C1-FA0A-E32E-76282EA13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5"/>
          </a:xfrm>
          <a:prstGeom prst="rect">
            <a:avLst/>
          </a:prstGeom>
        </p:spPr>
      </p:pic>
      <p:sp>
        <p:nvSpPr>
          <p:cNvPr id="2" name="Slide Number Placeholder 3">
            <a:extLst>
              <a:ext uri="{FF2B5EF4-FFF2-40B4-BE49-F238E27FC236}">
                <a16:creationId xmlns:a16="http://schemas.microsoft.com/office/drawing/2014/main" id="{264DC032-CB75-AA6A-20AE-F342BFEFDF27}"/>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1"/>
                </a:solidFill>
                <a:latin typeface="+mn-lt"/>
              </a:defRPr>
            </a:lvl1pPr>
          </a:lstStyle>
          <a:p>
            <a:fld id="{F44937E6-3F33-3D43-B65E-9D5F41AEF450}" type="slidenum">
              <a:rPr lang="en-US" smtClean="0"/>
              <a:pPr/>
              <a:t>‹#›</a:t>
            </a:fld>
            <a:endParaRPr lang="en-US"/>
          </a:p>
        </p:txBody>
      </p:sp>
      <p:sp>
        <p:nvSpPr>
          <p:cNvPr id="3" name="Footer Placeholder 2">
            <a:extLst>
              <a:ext uri="{FF2B5EF4-FFF2-40B4-BE49-F238E27FC236}">
                <a16:creationId xmlns:a16="http://schemas.microsoft.com/office/drawing/2014/main" id="{105CF61A-D859-DDF9-7F46-8722780922AF}"/>
              </a:ext>
            </a:extLst>
          </p:cNvPr>
          <p:cNvSpPr>
            <a:spLocks noGrp="1"/>
          </p:cNvSpPr>
          <p:nvPr>
            <p:ph type="ftr" sz="quarter" idx="11"/>
          </p:nvPr>
        </p:nvSpPr>
        <p:spPr>
          <a:xfrm>
            <a:off x="800100" y="5756391"/>
            <a:ext cx="10350173" cy="906461"/>
          </a:xfrm>
        </p:spPr>
        <p:txBody>
          <a:bodyPr lIns="0" tIns="0" rIns="0" bIns="0" anchor="b"/>
          <a:lstStyle>
            <a:lvl1pPr algn="l">
              <a:defRPr sz="800" baseline="0">
                <a:solidFill>
                  <a:schemeClr val="bg1"/>
                </a:solidFill>
                <a:latin typeface="+mn-lt"/>
              </a:defRPr>
            </a:lvl1pPr>
          </a:lstStyle>
          <a:p>
            <a:endParaRPr lang="en-US"/>
          </a:p>
        </p:txBody>
      </p:sp>
    </p:spTree>
    <p:extLst>
      <p:ext uri="{BB962C8B-B14F-4D97-AF65-F5344CB8AC3E}">
        <p14:creationId xmlns:p14="http://schemas.microsoft.com/office/powerpoint/2010/main" val="1846277254"/>
      </p:ext>
    </p:extLst>
  </p:cSld>
  <p:clrMapOvr>
    <a:masterClrMapping/>
  </p:clrMapOvr>
  <p:extLst>
    <p:ext uri="{DCECCB84-F9BA-43D5-87BE-67443E8EF086}">
      <p15:sldGuideLst xmlns:p15="http://schemas.microsoft.com/office/powerpoint/2012/main">
        <p15:guide id="1" orient="horz" pos="2160">
          <p15:clr>
            <a:srgbClr val="FBAE40"/>
          </p15:clr>
        </p15:guide>
        <p15:guide id="2" pos="1392">
          <p15:clr>
            <a:srgbClr val="FBAE40"/>
          </p15:clr>
        </p15:guide>
        <p15:guide id="3"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1LHL-aqua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bg2"/>
              </a:buClr>
              <a:defRPr sz="1800"/>
            </a:lvl1pPr>
            <a:lvl2pPr marL="685800" indent="-228600">
              <a:buClr>
                <a:schemeClr val="bg2"/>
              </a:buClr>
              <a:buFont typeface="Courier New" panose="02070309020205020404" pitchFamily="49" charset="0"/>
              <a:buChar char="o"/>
              <a:defRPr sz="1600"/>
            </a:lvl2pPr>
            <a:lvl3pPr marL="1143000" indent="-228600">
              <a:buClr>
                <a:schemeClr val="bg2"/>
              </a:buClr>
              <a:buFont typeface="System Font Regular"/>
              <a:buChar cha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114318464"/>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906910487"/>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100380" y="1234336"/>
            <a:ext cx="4304030" cy="4592320"/>
          </a:xfrm>
          <a:prstGeom prst="rect">
            <a:avLst/>
          </a:prstGeom>
        </p:spPr>
        <p:txBody>
          <a:bodyPr wrap="square" lIns="0" tIns="0" rIns="0" bIns="0">
            <a:spAutoFit/>
          </a:bodyPr>
          <a:lstStyle>
            <a:lvl1pPr>
              <a:defRPr sz="1600" b="1" i="0">
                <a:solidFill>
                  <a:schemeClr val="bg1"/>
                </a:solidFill>
                <a:latin typeface="Arial"/>
                <a:cs typeface="Arial"/>
              </a:defRPr>
            </a:lvl1pPr>
          </a:lstStyle>
          <a:p>
            <a:endParaRPr/>
          </a:p>
        </p:txBody>
      </p:sp>
      <p:sp>
        <p:nvSpPr>
          <p:cNvPr id="4" name="Holder 4"/>
          <p:cNvSpPr>
            <a:spLocks noGrp="1"/>
          </p:cNvSpPr>
          <p:nvPr>
            <p:ph sz="half" idx="3"/>
          </p:nvPr>
        </p:nvSpPr>
        <p:spPr>
          <a:xfrm>
            <a:off x="6551421" y="1232662"/>
            <a:ext cx="5103495" cy="416306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066694064"/>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1LHL-pink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4"/>
              </a:buClr>
              <a:defRPr sz="1800"/>
            </a:lvl1pPr>
            <a:lvl2pPr>
              <a:buClr>
                <a:schemeClr val="accent4"/>
              </a:buClr>
              <a:defRPr sz="1600"/>
            </a:lvl2pPr>
            <a:lvl3pPr>
              <a:buClr>
                <a:schemeClr val="accent4"/>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4">
                  <a:lumMod val="50000"/>
                </a:schemeClr>
              </a:gs>
              <a:gs pos="50000">
                <a:schemeClr val="accent4"/>
              </a:gs>
              <a:gs pos="0">
                <a:schemeClr val="accent4"/>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053517197"/>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ontent-1LHL-green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5"/>
              </a:buClr>
              <a:defRPr sz="1800"/>
            </a:lvl1pPr>
            <a:lvl2pPr>
              <a:buClr>
                <a:schemeClr val="accent5"/>
              </a:buClr>
              <a:defRPr sz="1600"/>
            </a:lvl2pPr>
            <a:lvl3pPr>
              <a:buClr>
                <a:schemeClr val="accent5"/>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5">
                  <a:lumMod val="50000"/>
                </a:schemeClr>
              </a:gs>
              <a:gs pos="50000">
                <a:schemeClr val="accent5"/>
              </a:gs>
              <a:gs pos="0">
                <a:schemeClr val="accent5"/>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836576585"/>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top">
    <p:bg>
      <p:bgPr>
        <a:solidFill>
          <a:schemeClr val="bg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38D8CD4-6618-A2A7-44F1-FA7969D6EB5A}"/>
              </a:ext>
            </a:extLst>
          </p:cNvPr>
          <p:cNvSpPr>
            <a:spLocks noGrp="1"/>
          </p:cNvSpPr>
          <p:nvPr>
            <p:ph type="ftr" sz="quarter" idx="11"/>
          </p:nvPr>
        </p:nvSpPr>
        <p:spPr>
          <a:xfrm>
            <a:off x="304800" y="5756391"/>
            <a:ext cx="10934217"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6" name="Slide Number Placeholder 3">
            <a:extLst>
              <a:ext uri="{FF2B5EF4-FFF2-40B4-BE49-F238E27FC236}">
                <a16:creationId xmlns:a16="http://schemas.microsoft.com/office/drawing/2014/main" id="{D7AAEC4B-D7F1-1BF2-CFAB-69E131D7AEF0}"/>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
        <p:nvSpPr>
          <p:cNvPr id="2" name="Title 1">
            <a:extLst>
              <a:ext uri="{FF2B5EF4-FFF2-40B4-BE49-F238E27FC236}">
                <a16:creationId xmlns:a16="http://schemas.microsoft.com/office/drawing/2014/main" id="{29563724-BB8A-526B-FD28-9D270FEFC575}"/>
              </a:ext>
            </a:extLst>
          </p:cNvPr>
          <p:cNvSpPr>
            <a:spLocks noGrp="1"/>
          </p:cNvSpPr>
          <p:nvPr>
            <p:ph type="ctrTitle"/>
          </p:nvPr>
        </p:nvSpPr>
        <p:spPr>
          <a:xfrm>
            <a:off x="304800" y="1773238"/>
            <a:ext cx="11582400"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3CC0D86-08D2-82C3-D0A9-2E0E0B2706B2}"/>
              </a:ext>
            </a:extLst>
          </p:cNvPr>
          <p:cNvSpPr>
            <a:spLocks noGrp="1"/>
          </p:cNvSpPr>
          <p:nvPr>
            <p:ph type="subTitle" idx="1"/>
          </p:nvPr>
        </p:nvSpPr>
        <p:spPr>
          <a:xfrm>
            <a:off x="304800" y="3487736"/>
            <a:ext cx="11582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F9D9439-1B7E-4785-AC52-ECCF6841A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6"/>
          </a:xfrm>
          <a:prstGeom prst="rect">
            <a:avLst/>
          </a:prstGeom>
        </p:spPr>
      </p:pic>
    </p:spTree>
    <p:extLst>
      <p:ext uri="{BB962C8B-B14F-4D97-AF65-F5344CB8AC3E}">
        <p14:creationId xmlns:p14="http://schemas.microsoft.com/office/powerpoint/2010/main" val="21168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2LHL-NonConfident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DF921-D715-3529-0320-DC08BC11265F}"/>
              </a:ext>
            </a:extLst>
          </p:cNvPr>
          <p:cNvSpPr>
            <a:spLocks noGrp="1"/>
          </p:cNvSpPr>
          <p:nvPr>
            <p:ph type="ftr" sz="quarter" idx="11"/>
          </p:nvPr>
        </p:nvSpPr>
        <p:spPr>
          <a:xfrm>
            <a:off x="2453268" y="5756391"/>
            <a:ext cx="8785749"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5" name="Graphic 4">
            <a:extLst>
              <a:ext uri="{FF2B5EF4-FFF2-40B4-BE49-F238E27FC236}">
                <a16:creationId xmlns:a16="http://schemas.microsoft.com/office/drawing/2014/main" id="{7F078E0A-4988-5CCB-5027-EA2E34D69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9" name="Content Placeholder 2">
            <a:extLst>
              <a:ext uri="{FF2B5EF4-FFF2-40B4-BE49-F238E27FC236}">
                <a16:creationId xmlns:a16="http://schemas.microsoft.com/office/drawing/2014/main" id="{EA783FCA-8B6B-3433-A712-1D9D1A7A2ABF}"/>
              </a:ext>
            </a:extLst>
          </p:cNvPr>
          <p:cNvSpPr>
            <a:spLocks noGrp="1"/>
          </p:cNvSpPr>
          <p:nvPr>
            <p:ph idx="1"/>
          </p:nvPr>
        </p:nvSpPr>
        <p:spPr>
          <a:xfrm>
            <a:off x="304799" y="1600200"/>
            <a:ext cx="11582399" cy="4122738"/>
          </a:xfrm>
        </p:spPr>
        <p:txBody>
          <a:bodyPr>
            <a:noAutofit/>
          </a:bodyPr>
          <a:lstStyle>
            <a:lvl1pPr>
              <a:buClr>
                <a:schemeClr val="bg2"/>
              </a:buClr>
              <a:defRPr sz="1800"/>
            </a:lvl1pPr>
            <a:lvl2pPr>
              <a:buClr>
                <a:schemeClr val="bg2"/>
              </a:buClr>
              <a:defRPr sz="1600"/>
            </a:lvl2pPr>
            <a:lvl3pPr>
              <a:buClr>
                <a:schemeClr val="bg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10" name="Slide Number Placeholder 3">
            <a:extLst>
              <a:ext uri="{FF2B5EF4-FFF2-40B4-BE49-F238E27FC236}">
                <a16:creationId xmlns:a16="http://schemas.microsoft.com/office/drawing/2014/main" id="{CDBBE66D-34A1-CCF5-EBD5-6385E0550ECF}"/>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08067229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6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D5E4-4A79-1E39-F3F5-BCC725B22C15}"/>
              </a:ext>
            </a:extLst>
          </p:cNvPr>
          <p:cNvSpPr>
            <a:spLocks noGrp="1"/>
          </p:cNvSpPr>
          <p:nvPr>
            <p:ph type="ctrTitle"/>
          </p:nvPr>
        </p:nvSpPr>
        <p:spPr>
          <a:xfrm>
            <a:off x="304800" y="1773238"/>
            <a:ext cx="6605286"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48742B9-4A4A-8136-084F-FCC972C773C8}"/>
              </a:ext>
            </a:extLst>
          </p:cNvPr>
          <p:cNvSpPr>
            <a:spLocks noGrp="1"/>
          </p:cNvSpPr>
          <p:nvPr>
            <p:ph type="subTitle" idx="1"/>
          </p:nvPr>
        </p:nvSpPr>
        <p:spPr>
          <a:xfrm>
            <a:off x="304800" y="3487736"/>
            <a:ext cx="660528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C5BE15E-F241-DD94-55AC-7979D34E91A0}"/>
              </a:ext>
            </a:extLst>
          </p:cNvPr>
          <p:cNvSpPr>
            <a:spLocks noGrp="1"/>
          </p:cNvSpPr>
          <p:nvPr>
            <p:ph type="ftr" sz="quarter" idx="11"/>
          </p:nvPr>
        </p:nvSpPr>
        <p:spPr>
          <a:xfrm>
            <a:off x="304800" y="6264275"/>
            <a:ext cx="4114800" cy="365125"/>
          </a:xfrm>
        </p:spPr>
        <p:txBody>
          <a:bodyPr lIns="0" tIns="0" rIns="0" bIns="0" anchor="b"/>
          <a:lstStyle>
            <a:lvl1pPr algn="l">
              <a:defRPr sz="800">
                <a:solidFill>
                  <a:schemeClr val="bg1">
                    <a:lumMod val="50000"/>
                  </a:schemeClr>
                </a:solidFill>
              </a:defRPr>
            </a:lvl1pPr>
          </a:lstStyle>
          <a:p>
            <a:endParaRPr lang="en-US"/>
          </a:p>
        </p:txBody>
      </p:sp>
      <p:pic>
        <p:nvPicPr>
          <p:cNvPr id="7" name="object 5">
            <a:extLst>
              <a:ext uri="{FF2B5EF4-FFF2-40B4-BE49-F238E27FC236}">
                <a16:creationId xmlns:a16="http://schemas.microsoft.com/office/drawing/2014/main" id="{70D561D5-1221-3628-8C27-7D18FAB22572}"/>
              </a:ext>
            </a:extLst>
          </p:cNvPr>
          <p:cNvPicPr/>
          <p:nvPr userDrawn="1"/>
        </p:nvPicPr>
        <p:blipFill>
          <a:blip r:embed="rId2" cstate="print"/>
          <a:stretch>
            <a:fillRect/>
          </a:stretch>
        </p:blipFill>
        <p:spPr>
          <a:xfrm>
            <a:off x="7113576" y="12"/>
            <a:ext cx="5078424" cy="6857985"/>
          </a:xfrm>
          <a:prstGeom prst="rect">
            <a:avLst/>
          </a:prstGeom>
        </p:spPr>
      </p:pic>
      <p:pic>
        <p:nvPicPr>
          <p:cNvPr id="8" name="Graphic 7">
            <a:extLst>
              <a:ext uri="{FF2B5EF4-FFF2-40B4-BE49-F238E27FC236}">
                <a16:creationId xmlns:a16="http://schemas.microsoft.com/office/drawing/2014/main" id="{8366A000-59B2-C273-53F0-E02A0A7A2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964" y="292100"/>
            <a:ext cx="3657600" cy="1162755"/>
          </a:xfrm>
          <a:prstGeom prst="rect">
            <a:avLst/>
          </a:prstGeom>
        </p:spPr>
      </p:pic>
    </p:spTree>
    <p:extLst>
      <p:ext uri="{BB962C8B-B14F-4D97-AF65-F5344CB8AC3E}">
        <p14:creationId xmlns:p14="http://schemas.microsoft.com/office/powerpoint/2010/main" val="137604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NonConfidential">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926784-57A9-831F-B8DF-B4517D09A470}"/>
              </a:ext>
            </a:extLst>
          </p:cNvPr>
          <p:cNvSpPr/>
          <p:nvPr userDrawn="1"/>
        </p:nvSpPr>
        <p:spPr>
          <a:xfrm>
            <a:off x="1" y="0"/>
            <a:ext cx="12192000" cy="173620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C159BFE-65C1-FA0A-E32E-76282EA13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5"/>
          </a:xfrm>
          <a:prstGeom prst="rect">
            <a:avLst/>
          </a:prstGeom>
        </p:spPr>
      </p:pic>
      <p:sp>
        <p:nvSpPr>
          <p:cNvPr id="2" name="Slide Number Placeholder 3">
            <a:extLst>
              <a:ext uri="{FF2B5EF4-FFF2-40B4-BE49-F238E27FC236}">
                <a16:creationId xmlns:a16="http://schemas.microsoft.com/office/drawing/2014/main" id="{264DC032-CB75-AA6A-20AE-F342BFEFDF27}"/>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1"/>
                </a:solidFill>
                <a:latin typeface="+mn-lt"/>
              </a:defRPr>
            </a:lvl1pPr>
          </a:lstStyle>
          <a:p>
            <a:fld id="{F44937E6-3F33-3D43-B65E-9D5F41AEF450}" type="slidenum">
              <a:rPr lang="en-US" smtClean="0"/>
              <a:pPr/>
              <a:t>‹#›</a:t>
            </a:fld>
            <a:endParaRPr lang="en-US"/>
          </a:p>
        </p:txBody>
      </p:sp>
      <p:sp>
        <p:nvSpPr>
          <p:cNvPr id="3" name="Footer Placeholder 2">
            <a:extLst>
              <a:ext uri="{FF2B5EF4-FFF2-40B4-BE49-F238E27FC236}">
                <a16:creationId xmlns:a16="http://schemas.microsoft.com/office/drawing/2014/main" id="{105CF61A-D859-DDF9-7F46-8722780922AF}"/>
              </a:ext>
            </a:extLst>
          </p:cNvPr>
          <p:cNvSpPr>
            <a:spLocks noGrp="1"/>
          </p:cNvSpPr>
          <p:nvPr>
            <p:ph type="ftr" sz="quarter" idx="11"/>
          </p:nvPr>
        </p:nvSpPr>
        <p:spPr>
          <a:xfrm>
            <a:off x="800100" y="5756391"/>
            <a:ext cx="10350173" cy="906461"/>
          </a:xfrm>
        </p:spPr>
        <p:txBody>
          <a:bodyPr lIns="0" tIns="0" rIns="0" bIns="0" anchor="b"/>
          <a:lstStyle>
            <a:lvl1pPr algn="l">
              <a:defRPr sz="800" baseline="0">
                <a:solidFill>
                  <a:schemeClr val="bg1"/>
                </a:solidFill>
                <a:latin typeface="+mn-lt"/>
              </a:defRPr>
            </a:lvl1pPr>
          </a:lstStyle>
          <a:p>
            <a:endParaRPr lang="en-US"/>
          </a:p>
        </p:txBody>
      </p:sp>
    </p:spTree>
    <p:extLst>
      <p:ext uri="{BB962C8B-B14F-4D97-AF65-F5344CB8AC3E}">
        <p14:creationId xmlns:p14="http://schemas.microsoft.com/office/powerpoint/2010/main" val="1384851048"/>
      </p:ext>
    </p:extLst>
  </p:cSld>
  <p:clrMapOvr>
    <a:masterClrMapping/>
  </p:clrMapOvr>
  <p:extLst>
    <p:ext uri="{DCECCB84-F9BA-43D5-87BE-67443E8EF086}">
      <p15:sldGuideLst xmlns:p15="http://schemas.microsoft.com/office/powerpoint/2012/main">
        <p15:guide id="1" orient="horz" pos="2160">
          <p15:clr>
            <a:srgbClr val="FBAE40"/>
          </p15:clr>
        </p15:guide>
        <p15:guide id="2" pos="1392">
          <p15:clr>
            <a:srgbClr val="FBAE40"/>
          </p15:clr>
        </p15:guide>
        <p15:guide id="3" pos="52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1LHL-aqua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bg2"/>
              </a:buClr>
              <a:defRPr sz="1800"/>
            </a:lvl1pPr>
            <a:lvl2pPr marL="685800" indent="-228600">
              <a:buClr>
                <a:schemeClr val="bg2"/>
              </a:buClr>
              <a:buFont typeface="Courier New" panose="02070309020205020404" pitchFamily="49" charset="0"/>
              <a:buChar char="o"/>
              <a:defRPr sz="1600"/>
            </a:lvl2pPr>
            <a:lvl3pPr marL="1143000" indent="-228600">
              <a:buClr>
                <a:schemeClr val="bg2"/>
              </a:buClr>
              <a:buFont typeface="System Font Regular"/>
              <a:buChar cha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99080339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4228558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9991306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63D63"/>
          </a:solidFill>
        </p:spPr>
        <p:txBody>
          <a:bodyPr wrap="square" lIns="0" tIns="0" rIns="0" bIns="0" rtlCol="0"/>
          <a:lstStyle/>
          <a:p>
            <a:endParaRPr/>
          </a:p>
        </p:txBody>
      </p:sp>
      <p:sp>
        <p:nvSpPr>
          <p:cNvPr id="18" name="bg object 18"/>
          <p:cNvSpPr/>
          <p:nvPr userDrawn="1"/>
        </p:nvSpPr>
        <p:spPr>
          <a:xfrm>
            <a:off x="0" y="878332"/>
            <a:ext cx="597535" cy="1270"/>
          </a:xfrm>
          <a:custGeom>
            <a:avLst/>
            <a:gdLst/>
            <a:ahLst/>
            <a:cxnLst/>
            <a:rect l="l" t="t" r="r" b="b"/>
            <a:pathLst>
              <a:path w="597535" h="1269">
                <a:moveTo>
                  <a:pt x="0" y="758"/>
                </a:moveTo>
                <a:lnTo>
                  <a:pt x="597446" y="0"/>
                </a:lnTo>
              </a:path>
            </a:pathLst>
          </a:custGeom>
          <a:ln w="19050">
            <a:solidFill>
              <a:srgbClr val="2B95B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ontent-1LHL-pink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4"/>
              </a:buClr>
              <a:defRPr sz="1800"/>
            </a:lvl1pPr>
            <a:lvl2pPr>
              <a:buClr>
                <a:schemeClr val="accent4"/>
              </a:buClr>
              <a:defRPr sz="1600"/>
            </a:lvl2pPr>
            <a:lvl3pPr>
              <a:buClr>
                <a:schemeClr val="accent4"/>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4">
                  <a:lumMod val="50000"/>
                </a:schemeClr>
              </a:gs>
              <a:gs pos="50000">
                <a:schemeClr val="accent4"/>
              </a:gs>
              <a:gs pos="0">
                <a:schemeClr val="accent4"/>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65799223"/>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ontent-1LHL-green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5"/>
              </a:buClr>
              <a:defRPr sz="1800"/>
            </a:lvl1pPr>
            <a:lvl2pPr>
              <a:buClr>
                <a:schemeClr val="accent5"/>
              </a:buClr>
              <a:defRPr sz="1600"/>
            </a:lvl2pPr>
            <a:lvl3pPr>
              <a:buClr>
                <a:schemeClr val="accent5"/>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5">
                  <a:lumMod val="50000"/>
                </a:schemeClr>
              </a:gs>
              <a:gs pos="50000">
                <a:schemeClr val="accent5"/>
              </a:gs>
              <a:gs pos="0">
                <a:schemeClr val="accent5"/>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433625752"/>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top">
    <p:bg>
      <p:bgPr>
        <a:solidFill>
          <a:schemeClr val="bg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38D8CD4-6618-A2A7-44F1-FA7969D6EB5A}"/>
              </a:ext>
            </a:extLst>
          </p:cNvPr>
          <p:cNvSpPr>
            <a:spLocks noGrp="1"/>
          </p:cNvSpPr>
          <p:nvPr>
            <p:ph type="ftr" sz="quarter" idx="11"/>
          </p:nvPr>
        </p:nvSpPr>
        <p:spPr>
          <a:xfrm>
            <a:off x="304800" y="5756391"/>
            <a:ext cx="10934217"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6" name="Slide Number Placeholder 3">
            <a:extLst>
              <a:ext uri="{FF2B5EF4-FFF2-40B4-BE49-F238E27FC236}">
                <a16:creationId xmlns:a16="http://schemas.microsoft.com/office/drawing/2014/main" id="{D7AAEC4B-D7F1-1BF2-CFAB-69E131D7AEF0}"/>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
        <p:nvSpPr>
          <p:cNvPr id="2" name="Title 1">
            <a:extLst>
              <a:ext uri="{FF2B5EF4-FFF2-40B4-BE49-F238E27FC236}">
                <a16:creationId xmlns:a16="http://schemas.microsoft.com/office/drawing/2014/main" id="{29563724-BB8A-526B-FD28-9D270FEFC575}"/>
              </a:ext>
            </a:extLst>
          </p:cNvPr>
          <p:cNvSpPr>
            <a:spLocks noGrp="1"/>
          </p:cNvSpPr>
          <p:nvPr>
            <p:ph type="ctrTitle"/>
          </p:nvPr>
        </p:nvSpPr>
        <p:spPr>
          <a:xfrm>
            <a:off x="304800" y="1773238"/>
            <a:ext cx="11582400"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3CC0D86-08D2-82C3-D0A9-2E0E0B2706B2}"/>
              </a:ext>
            </a:extLst>
          </p:cNvPr>
          <p:cNvSpPr>
            <a:spLocks noGrp="1"/>
          </p:cNvSpPr>
          <p:nvPr>
            <p:ph type="subTitle" idx="1"/>
          </p:nvPr>
        </p:nvSpPr>
        <p:spPr>
          <a:xfrm>
            <a:off x="304800" y="3487736"/>
            <a:ext cx="11582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F9D9439-1B7E-4785-AC52-ECCF6841A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6"/>
          </a:xfrm>
          <a:prstGeom prst="rect">
            <a:avLst/>
          </a:prstGeom>
        </p:spPr>
      </p:pic>
    </p:spTree>
    <p:extLst>
      <p:ext uri="{BB962C8B-B14F-4D97-AF65-F5344CB8AC3E}">
        <p14:creationId xmlns:p14="http://schemas.microsoft.com/office/powerpoint/2010/main" val="266206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2LHL-NonConfident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DF921-D715-3529-0320-DC08BC11265F}"/>
              </a:ext>
            </a:extLst>
          </p:cNvPr>
          <p:cNvSpPr>
            <a:spLocks noGrp="1"/>
          </p:cNvSpPr>
          <p:nvPr>
            <p:ph type="ftr" sz="quarter" idx="11"/>
          </p:nvPr>
        </p:nvSpPr>
        <p:spPr>
          <a:xfrm>
            <a:off x="2453268" y="5756391"/>
            <a:ext cx="8785749"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5" name="Graphic 4">
            <a:extLst>
              <a:ext uri="{FF2B5EF4-FFF2-40B4-BE49-F238E27FC236}">
                <a16:creationId xmlns:a16="http://schemas.microsoft.com/office/drawing/2014/main" id="{7F078E0A-4988-5CCB-5027-EA2E34D69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9" name="Content Placeholder 2">
            <a:extLst>
              <a:ext uri="{FF2B5EF4-FFF2-40B4-BE49-F238E27FC236}">
                <a16:creationId xmlns:a16="http://schemas.microsoft.com/office/drawing/2014/main" id="{EA783FCA-8B6B-3433-A712-1D9D1A7A2ABF}"/>
              </a:ext>
            </a:extLst>
          </p:cNvPr>
          <p:cNvSpPr>
            <a:spLocks noGrp="1"/>
          </p:cNvSpPr>
          <p:nvPr>
            <p:ph idx="1"/>
          </p:nvPr>
        </p:nvSpPr>
        <p:spPr>
          <a:xfrm>
            <a:off x="304799" y="1600200"/>
            <a:ext cx="11582399" cy="4122738"/>
          </a:xfrm>
        </p:spPr>
        <p:txBody>
          <a:bodyPr>
            <a:noAutofit/>
          </a:bodyPr>
          <a:lstStyle>
            <a:lvl1pPr>
              <a:buClr>
                <a:schemeClr val="bg2"/>
              </a:buClr>
              <a:defRPr sz="1800"/>
            </a:lvl1pPr>
            <a:lvl2pPr>
              <a:buClr>
                <a:schemeClr val="bg2"/>
              </a:buClr>
              <a:defRPr sz="1600"/>
            </a:lvl2pPr>
            <a:lvl3pPr>
              <a:buClr>
                <a:schemeClr val="bg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10" name="Slide Number Placeholder 3">
            <a:extLst>
              <a:ext uri="{FF2B5EF4-FFF2-40B4-BE49-F238E27FC236}">
                <a16:creationId xmlns:a16="http://schemas.microsoft.com/office/drawing/2014/main" id="{CDBBE66D-34A1-CCF5-EBD5-6385E0550ECF}"/>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76015257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D5E4-4A79-1E39-F3F5-BCC725B22C15}"/>
              </a:ext>
            </a:extLst>
          </p:cNvPr>
          <p:cNvSpPr>
            <a:spLocks noGrp="1"/>
          </p:cNvSpPr>
          <p:nvPr>
            <p:ph type="ctrTitle"/>
          </p:nvPr>
        </p:nvSpPr>
        <p:spPr>
          <a:xfrm>
            <a:off x="304800" y="1773238"/>
            <a:ext cx="6605286"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48742B9-4A4A-8136-084F-FCC972C773C8}"/>
              </a:ext>
            </a:extLst>
          </p:cNvPr>
          <p:cNvSpPr>
            <a:spLocks noGrp="1"/>
          </p:cNvSpPr>
          <p:nvPr>
            <p:ph type="subTitle" idx="1"/>
          </p:nvPr>
        </p:nvSpPr>
        <p:spPr>
          <a:xfrm>
            <a:off x="304800" y="3487736"/>
            <a:ext cx="660528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C5BE15E-F241-DD94-55AC-7979D34E91A0}"/>
              </a:ext>
            </a:extLst>
          </p:cNvPr>
          <p:cNvSpPr>
            <a:spLocks noGrp="1"/>
          </p:cNvSpPr>
          <p:nvPr>
            <p:ph type="ftr" sz="quarter" idx="11"/>
          </p:nvPr>
        </p:nvSpPr>
        <p:spPr>
          <a:xfrm>
            <a:off x="304800" y="6264275"/>
            <a:ext cx="4114800" cy="365125"/>
          </a:xfrm>
        </p:spPr>
        <p:txBody>
          <a:bodyPr lIns="0" tIns="0" rIns="0" bIns="0" anchor="b"/>
          <a:lstStyle>
            <a:lvl1pPr algn="l">
              <a:defRPr sz="800">
                <a:solidFill>
                  <a:schemeClr val="bg1">
                    <a:lumMod val="50000"/>
                  </a:schemeClr>
                </a:solidFill>
              </a:defRPr>
            </a:lvl1pPr>
          </a:lstStyle>
          <a:p>
            <a:endParaRPr lang="en-US"/>
          </a:p>
        </p:txBody>
      </p:sp>
      <p:pic>
        <p:nvPicPr>
          <p:cNvPr id="7" name="object 5">
            <a:extLst>
              <a:ext uri="{FF2B5EF4-FFF2-40B4-BE49-F238E27FC236}">
                <a16:creationId xmlns:a16="http://schemas.microsoft.com/office/drawing/2014/main" id="{70D561D5-1221-3628-8C27-7D18FAB22572}"/>
              </a:ext>
            </a:extLst>
          </p:cNvPr>
          <p:cNvPicPr/>
          <p:nvPr userDrawn="1"/>
        </p:nvPicPr>
        <p:blipFill>
          <a:blip r:embed="rId2" cstate="print"/>
          <a:stretch>
            <a:fillRect/>
          </a:stretch>
        </p:blipFill>
        <p:spPr>
          <a:xfrm>
            <a:off x="7113576" y="12"/>
            <a:ext cx="5078424" cy="6857985"/>
          </a:xfrm>
          <a:prstGeom prst="rect">
            <a:avLst/>
          </a:prstGeom>
        </p:spPr>
      </p:pic>
      <p:pic>
        <p:nvPicPr>
          <p:cNvPr id="8" name="Graphic 7">
            <a:extLst>
              <a:ext uri="{FF2B5EF4-FFF2-40B4-BE49-F238E27FC236}">
                <a16:creationId xmlns:a16="http://schemas.microsoft.com/office/drawing/2014/main" id="{8366A000-59B2-C273-53F0-E02A0A7A2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964" y="292100"/>
            <a:ext cx="3657600" cy="1162755"/>
          </a:xfrm>
          <a:prstGeom prst="rect">
            <a:avLst/>
          </a:prstGeom>
        </p:spPr>
      </p:pic>
    </p:spTree>
    <p:extLst>
      <p:ext uri="{BB962C8B-B14F-4D97-AF65-F5344CB8AC3E}">
        <p14:creationId xmlns:p14="http://schemas.microsoft.com/office/powerpoint/2010/main" val="100660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NonConfidential">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926784-57A9-831F-B8DF-B4517D09A470}"/>
              </a:ext>
            </a:extLst>
          </p:cNvPr>
          <p:cNvSpPr/>
          <p:nvPr userDrawn="1"/>
        </p:nvSpPr>
        <p:spPr>
          <a:xfrm>
            <a:off x="1" y="0"/>
            <a:ext cx="12192000" cy="173620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C159BFE-65C1-FA0A-E32E-76282EA13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5"/>
          </a:xfrm>
          <a:prstGeom prst="rect">
            <a:avLst/>
          </a:prstGeom>
        </p:spPr>
      </p:pic>
      <p:sp>
        <p:nvSpPr>
          <p:cNvPr id="2" name="Slide Number Placeholder 3">
            <a:extLst>
              <a:ext uri="{FF2B5EF4-FFF2-40B4-BE49-F238E27FC236}">
                <a16:creationId xmlns:a16="http://schemas.microsoft.com/office/drawing/2014/main" id="{264DC032-CB75-AA6A-20AE-F342BFEFDF27}"/>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1"/>
                </a:solidFill>
                <a:latin typeface="+mn-lt"/>
              </a:defRPr>
            </a:lvl1pPr>
          </a:lstStyle>
          <a:p>
            <a:fld id="{F44937E6-3F33-3D43-B65E-9D5F41AEF450}" type="slidenum">
              <a:rPr lang="en-US" smtClean="0"/>
              <a:pPr/>
              <a:t>‹#›</a:t>
            </a:fld>
            <a:endParaRPr lang="en-US"/>
          </a:p>
        </p:txBody>
      </p:sp>
      <p:sp>
        <p:nvSpPr>
          <p:cNvPr id="3" name="Footer Placeholder 2">
            <a:extLst>
              <a:ext uri="{FF2B5EF4-FFF2-40B4-BE49-F238E27FC236}">
                <a16:creationId xmlns:a16="http://schemas.microsoft.com/office/drawing/2014/main" id="{105CF61A-D859-DDF9-7F46-8722780922AF}"/>
              </a:ext>
            </a:extLst>
          </p:cNvPr>
          <p:cNvSpPr>
            <a:spLocks noGrp="1"/>
          </p:cNvSpPr>
          <p:nvPr>
            <p:ph type="ftr" sz="quarter" idx="11"/>
          </p:nvPr>
        </p:nvSpPr>
        <p:spPr>
          <a:xfrm>
            <a:off x="800100" y="5756391"/>
            <a:ext cx="10350173" cy="906461"/>
          </a:xfrm>
        </p:spPr>
        <p:txBody>
          <a:bodyPr lIns="0" tIns="0" rIns="0" bIns="0" anchor="b"/>
          <a:lstStyle>
            <a:lvl1pPr algn="l">
              <a:defRPr sz="800" baseline="0">
                <a:solidFill>
                  <a:schemeClr val="bg1"/>
                </a:solidFill>
                <a:latin typeface="+mn-lt"/>
              </a:defRPr>
            </a:lvl1pPr>
          </a:lstStyle>
          <a:p>
            <a:endParaRPr lang="en-US"/>
          </a:p>
        </p:txBody>
      </p:sp>
    </p:spTree>
    <p:extLst>
      <p:ext uri="{BB962C8B-B14F-4D97-AF65-F5344CB8AC3E}">
        <p14:creationId xmlns:p14="http://schemas.microsoft.com/office/powerpoint/2010/main" val="2749002802"/>
      </p:ext>
    </p:extLst>
  </p:cSld>
  <p:clrMapOvr>
    <a:masterClrMapping/>
  </p:clrMapOvr>
  <p:extLst>
    <p:ext uri="{DCECCB84-F9BA-43D5-87BE-67443E8EF086}">
      <p15:sldGuideLst xmlns:p15="http://schemas.microsoft.com/office/powerpoint/2012/main">
        <p15:guide id="1" orient="horz" pos="2160">
          <p15:clr>
            <a:srgbClr val="FBAE40"/>
          </p15:clr>
        </p15:guide>
        <p15:guide id="2" pos="1392">
          <p15:clr>
            <a:srgbClr val="FBAE40"/>
          </p15:clr>
        </p15:guide>
        <p15:guide id="3" pos="5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1LHL-aqua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bg2"/>
              </a:buClr>
              <a:defRPr sz="1800"/>
            </a:lvl1pPr>
            <a:lvl2pPr marL="685800" indent="-228600">
              <a:buClr>
                <a:schemeClr val="bg2"/>
              </a:buClr>
              <a:buFont typeface="Courier New" panose="02070309020205020404" pitchFamily="49" charset="0"/>
              <a:buChar char="o"/>
              <a:defRPr sz="1600"/>
            </a:lvl2pPr>
            <a:lvl3pPr marL="1143000" indent="-228600">
              <a:buClr>
                <a:schemeClr val="bg2"/>
              </a:buClr>
              <a:buFont typeface="System Font Regular"/>
              <a:buChar cha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0" name="TextBox 9">
            <a:extLst>
              <a:ext uri="{FF2B5EF4-FFF2-40B4-BE49-F238E27FC236}">
                <a16:creationId xmlns:a16="http://schemas.microsoft.com/office/drawing/2014/main" id="{F84FB125-3532-2779-4AB5-D14D3EDFB94A}"/>
              </a:ext>
            </a:extLst>
          </p:cNvPr>
          <p:cNvSpPr txBox="1"/>
          <p:nvPr userDrawn="1"/>
        </p:nvSpPr>
        <p:spPr>
          <a:xfrm>
            <a:off x="2470104" y="6170878"/>
            <a:ext cx="1510694" cy="381965"/>
          </a:xfrm>
          <a:prstGeom prst="rect">
            <a:avLst/>
          </a:prstGeom>
          <a:noFill/>
        </p:spPr>
        <p:txBody>
          <a:bodyPr wrap="square" l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b="1" u="none" strike="noStrike">
                <a:solidFill>
                  <a:schemeClr val="bg2">
                    <a:lumMod val="75000"/>
                  </a:schemeClr>
                </a:solidFill>
                <a:effectLst/>
                <a:latin typeface="+mn-lt"/>
              </a:rPr>
              <a:t>CONFIDENTIAL</a:t>
            </a:r>
            <a:r>
              <a:rPr lang="en-US" sz="1600" b="1" u="none" strike="noStrike">
                <a:solidFill>
                  <a:schemeClr val="bg2">
                    <a:lumMod val="75000"/>
                  </a:schemeClr>
                </a:solidFill>
                <a:effectLst/>
                <a:latin typeface="+mn-lt"/>
              </a:rPr>
              <a:t> </a:t>
            </a:r>
            <a:br>
              <a:rPr lang="en-US" sz="1200" b="1" u="none" strike="noStrike">
                <a:solidFill>
                  <a:schemeClr val="bg2">
                    <a:lumMod val="75000"/>
                  </a:schemeClr>
                </a:solidFill>
                <a:effectLst/>
                <a:latin typeface="+mn-lt"/>
              </a:rPr>
            </a:br>
            <a:r>
              <a:rPr lang="en-US" sz="1000" b="1" u="none" strike="noStrike">
                <a:solidFill>
                  <a:schemeClr val="bg2">
                    <a:lumMod val="75000"/>
                  </a:schemeClr>
                </a:solidFill>
                <a:effectLst/>
                <a:latin typeface="+mn-lt"/>
              </a:rPr>
              <a:t>DO NOT DISTRIBUTE</a:t>
            </a:r>
          </a:p>
        </p:txBody>
      </p:sp>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18556115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4276138714"/>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0" name="TextBox 9">
            <a:extLst>
              <a:ext uri="{FF2B5EF4-FFF2-40B4-BE49-F238E27FC236}">
                <a16:creationId xmlns:a16="http://schemas.microsoft.com/office/drawing/2014/main" id="{F84FB125-3532-2779-4AB5-D14D3EDFB94A}"/>
              </a:ext>
            </a:extLst>
          </p:cNvPr>
          <p:cNvSpPr txBox="1"/>
          <p:nvPr userDrawn="1"/>
        </p:nvSpPr>
        <p:spPr>
          <a:xfrm>
            <a:off x="2470104" y="6170878"/>
            <a:ext cx="1510694" cy="381965"/>
          </a:xfrm>
          <a:prstGeom prst="rect">
            <a:avLst/>
          </a:prstGeom>
          <a:noFill/>
        </p:spPr>
        <p:txBody>
          <a:bodyPr wrap="square" l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b="1" u="none" strike="noStrike">
                <a:solidFill>
                  <a:schemeClr val="bg2">
                    <a:lumMod val="75000"/>
                  </a:schemeClr>
                </a:solidFill>
                <a:effectLst/>
                <a:latin typeface="+mn-lt"/>
              </a:rPr>
              <a:t>CONFIDENTIAL</a:t>
            </a:r>
            <a:r>
              <a:rPr lang="en-US" sz="1600" b="1" u="none" strike="noStrike">
                <a:solidFill>
                  <a:schemeClr val="bg2">
                    <a:lumMod val="75000"/>
                  </a:schemeClr>
                </a:solidFill>
                <a:effectLst/>
                <a:latin typeface="+mn-lt"/>
              </a:rPr>
              <a:t> </a:t>
            </a:r>
            <a:br>
              <a:rPr lang="en-US" sz="1200" b="1" u="none" strike="noStrike">
                <a:solidFill>
                  <a:schemeClr val="bg2">
                    <a:lumMod val="75000"/>
                  </a:schemeClr>
                </a:solidFill>
                <a:effectLst/>
                <a:latin typeface="+mn-lt"/>
              </a:rPr>
            </a:br>
            <a:r>
              <a:rPr lang="en-US" sz="1000" b="1" u="none" strike="noStrike">
                <a:solidFill>
                  <a:schemeClr val="bg2">
                    <a:lumMod val="75000"/>
                  </a:schemeClr>
                </a:solidFill>
                <a:effectLst/>
                <a:latin typeface="+mn-lt"/>
              </a:rPr>
              <a:t>DO NOT DISTRIBUTE</a:t>
            </a:r>
          </a:p>
        </p:txBody>
      </p:sp>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271029079"/>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ntent-1LHL-pink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4"/>
              </a:buClr>
              <a:defRPr sz="1800"/>
            </a:lvl1pPr>
            <a:lvl2pPr>
              <a:buClr>
                <a:schemeClr val="accent4"/>
              </a:buClr>
              <a:defRPr sz="1600"/>
            </a:lvl2pPr>
            <a:lvl3pPr>
              <a:buClr>
                <a:schemeClr val="accent4"/>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4">
                  <a:lumMod val="50000"/>
                </a:schemeClr>
              </a:gs>
              <a:gs pos="50000">
                <a:schemeClr val="accent4"/>
              </a:gs>
              <a:gs pos="0">
                <a:schemeClr val="accent4"/>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0" name="TextBox 9">
            <a:extLst>
              <a:ext uri="{FF2B5EF4-FFF2-40B4-BE49-F238E27FC236}">
                <a16:creationId xmlns:a16="http://schemas.microsoft.com/office/drawing/2014/main" id="{F84FB125-3532-2779-4AB5-D14D3EDFB94A}"/>
              </a:ext>
            </a:extLst>
          </p:cNvPr>
          <p:cNvSpPr txBox="1"/>
          <p:nvPr userDrawn="1"/>
        </p:nvSpPr>
        <p:spPr>
          <a:xfrm>
            <a:off x="2470104" y="6170878"/>
            <a:ext cx="1510694" cy="381965"/>
          </a:xfrm>
          <a:prstGeom prst="rect">
            <a:avLst/>
          </a:prstGeom>
          <a:noFill/>
        </p:spPr>
        <p:txBody>
          <a:bodyPr wrap="square" l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b="1" u="none" strike="noStrike">
                <a:solidFill>
                  <a:schemeClr val="bg2">
                    <a:lumMod val="75000"/>
                  </a:schemeClr>
                </a:solidFill>
                <a:effectLst/>
                <a:latin typeface="+mn-lt"/>
              </a:rPr>
              <a:t>CONFIDENTIAL</a:t>
            </a:r>
            <a:r>
              <a:rPr lang="en-US" sz="1600" b="1" u="none" strike="noStrike">
                <a:solidFill>
                  <a:schemeClr val="bg2">
                    <a:lumMod val="75000"/>
                  </a:schemeClr>
                </a:solidFill>
                <a:effectLst/>
                <a:latin typeface="+mn-lt"/>
              </a:rPr>
              <a:t> </a:t>
            </a:r>
            <a:br>
              <a:rPr lang="en-US" sz="1200" b="1" u="none" strike="noStrike">
                <a:solidFill>
                  <a:schemeClr val="bg2">
                    <a:lumMod val="75000"/>
                  </a:schemeClr>
                </a:solidFill>
                <a:effectLst/>
                <a:latin typeface="+mn-lt"/>
              </a:rPr>
            </a:br>
            <a:r>
              <a:rPr lang="en-US" sz="1000" b="1" u="none" strike="noStrike">
                <a:solidFill>
                  <a:schemeClr val="bg2">
                    <a:lumMod val="75000"/>
                  </a:schemeClr>
                </a:solidFill>
                <a:effectLst/>
                <a:latin typeface="+mn-lt"/>
              </a:rPr>
              <a:t>DO NOT DISTRIBUTE</a:t>
            </a:r>
          </a:p>
        </p:txBody>
      </p:sp>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736362294"/>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4" name="Holder 4"/>
          <p:cNvSpPr>
            <a:spLocks noGrp="1"/>
          </p:cNvSpPr>
          <p:nvPr>
            <p:ph type="sldNum" sz="quarter" idx="7"/>
          </p:nvPr>
        </p:nvSpPr>
        <p:spPr>
          <a:xfrm>
            <a:off x="11728215" y="6459538"/>
            <a:ext cx="251459" cy="179704"/>
          </a:xfrm>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ontent-1LHL-green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5"/>
              </a:buClr>
              <a:defRPr sz="1800"/>
            </a:lvl1pPr>
            <a:lvl2pPr>
              <a:buClr>
                <a:schemeClr val="accent5"/>
              </a:buClr>
              <a:defRPr sz="1600"/>
            </a:lvl2pPr>
            <a:lvl3pPr>
              <a:buClr>
                <a:schemeClr val="accent5"/>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5">
                  <a:lumMod val="50000"/>
                </a:schemeClr>
              </a:gs>
              <a:gs pos="50000">
                <a:schemeClr val="accent5"/>
              </a:gs>
              <a:gs pos="0">
                <a:schemeClr val="accent5"/>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0" name="TextBox 9">
            <a:extLst>
              <a:ext uri="{FF2B5EF4-FFF2-40B4-BE49-F238E27FC236}">
                <a16:creationId xmlns:a16="http://schemas.microsoft.com/office/drawing/2014/main" id="{F84FB125-3532-2779-4AB5-D14D3EDFB94A}"/>
              </a:ext>
            </a:extLst>
          </p:cNvPr>
          <p:cNvSpPr txBox="1"/>
          <p:nvPr userDrawn="1"/>
        </p:nvSpPr>
        <p:spPr>
          <a:xfrm>
            <a:off x="2470104" y="6170878"/>
            <a:ext cx="1510694" cy="381965"/>
          </a:xfrm>
          <a:prstGeom prst="rect">
            <a:avLst/>
          </a:prstGeom>
          <a:noFill/>
        </p:spPr>
        <p:txBody>
          <a:bodyPr wrap="square" l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b="1" u="none" strike="noStrike">
                <a:solidFill>
                  <a:schemeClr val="bg2">
                    <a:lumMod val="75000"/>
                  </a:schemeClr>
                </a:solidFill>
                <a:effectLst/>
                <a:latin typeface="+mn-lt"/>
              </a:rPr>
              <a:t>CONFIDENTIAL</a:t>
            </a:r>
            <a:r>
              <a:rPr lang="en-US" sz="1600" b="1" u="none" strike="noStrike">
                <a:solidFill>
                  <a:schemeClr val="bg2">
                    <a:lumMod val="75000"/>
                  </a:schemeClr>
                </a:solidFill>
                <a:effectLst/>
                <a:latin typeface="+mn-lt"/>
              </a:rPr>
              <a:t> </a:t>
            </a:r>
            <a:br>
              <a:rPr lang="en-US" sz="1200" b="1" u="none" strike="noStrike">
                <a:solidFill>
                  <a:schemeClr val="bg2">
                    <a:lumMod val="75000"/>
                  </a:schemeClr>
                </a:solidFill>
                <a:effectLst/>
                <a:latin typeface="+mn-lt"/>
              </a:rPr>
            </a:br>
            <a:r>
              <a:rPr lang="en-US" sz="1000" b="1" u="none" strike="noStrike">
                <a:solidFill>
                  <a:schemeClr val="bg2">
                    <a:lumMod val="75000"/>
                  </a:schemeClr>
                </a:solidFill>
                <a:effectLst/>
                <a:latin typeface="+mn-lt"/>
              </a:rPr>
              <a:t>DO NOT DISTRIBUTE</a:t>
            </a:r>
          </a:p>
        </p:txBody>
      </p:sp>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55837610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top">
    <p:bg>
      <p:bgPr>
        <a:solidFill>
          <a:schemeClr val="bg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38D8CD4-6618-A2A7-44F1-FA7969D6EB5A}"/>
              </a:ext>
            </a:extLst>
          </p:cNvPr>
          <p:cNvSpPr>
            <a:spLocks noGrp="1"/>
          </p:cNvSpPr>
          <p:nvPr>
            <p:ph type="ftr" sz="quarter" idx="11"/>
          </p:nvPr>
        </p:nvSpPr>
        <p:spPr>
          <a:xfrm>
            <a:off x="304800" y="5756391"/>
            <a:ext cx="10934217"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6" name="Slide Number Placeholder 3">
            <a:extLst>
              <a:ext uri="{FF2B5EF4-FFF2-40B4-BE49-F238E27FC236}">
                <a16:creationId xmlns:a16="http://schemas.microsoft.com/office/drawing/2014/main" id="{D7AAEC4B-D7F1-1BF2-CFAB-69E131D7AEF0}"/>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
        <p:nvSpPr>
          <p:cNvPr id="2" name="Title 1">
            <a:extLst>
              <a:ext uri="{FF2B5EF4-FFF2-40B4-BE49-F238E27FC236}">
                <a16:creationId xmlns:a16="http://schemas.microsoft.com/office/drawing/2014/main" id="{29563724-BB8A-526B-FD28-9D270FEFC575}"/>
              </a:ext>
            </a:extLst>
          </p:cNvPr>
          <p:cNvSpPr>
            <a:spLocks noGrp="1"/>
          </p:cNvSpPr>
          <p:nvPr>
            <p:ph type="ctrTitle"/>
          </p:nvPr>
        </p:nvSpPr>
        <p:spPr>
          <a:xfrm>
            <a:off x="304800" y="1773238"/>
            <a:ext cx="11582400"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3CC0D86-08D2-82C3-D0A9-2E0E0B2706B2}"/>
              </a:ext>
            </a:extLst>
          </p:cNvPr>
          <p:cNvSpPr>
            <a:spLocks noGrp="1"/>
          </p:cNvSpPr>
          <p:nvPr>
            <p:ph type="subTitle" idx="1"/>
          </p:nvPr>
        </p:nvSpPr>
        <p:spPr>
          <a:xfrm>
            <a:off x="304800" y="3487736"/>
            <a:ext cx="11582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F9D9439-1B7E-4785-AC52-ECCF6841A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6"/>
          </a:xfrm>
          <a:prstGeom prst="rect">
            <a:avLst/>
          </a:prstGeom>
        </p:spPr>
      </p:pic>
    </p:spTree>
    <p:extLst>
      <p:ext uri="{BB962C8B-B14F-4D97-AF65-F5344CB8AC3E}">
        <p14:creationId xmlns:p14="http://schemas.microsoft.com/office/powerpoint/2010/main" val="1447729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2LHL-NonConfident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DF921-D715-3529-0320-DC08BC11265F}"/>
              </a:ext>
            </a:extLst>
          </p:cNvPr>
          <p:cNvSpPr>
            <a:spLocks noGrp="1"/>
          </p:cNvSpPr>
          <p:nvPr>
            <p:ph type="ftr" sz="quarter" idx="11"/>
          </p:nvPr>
        </p:nvSpPr>
        <p:spPr>
          <a:xfrm>
            <a:off x="2453268" y="5756391"/>
            <a:ext cx="8785749"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5" name="Graphic 4">
            <a:extLst>
              <a:ext uri="{FF2B5EF4-FFF2-40B4-BE49-F238E27FC236}">
                <a16:creationId xmlns:a16="http://schemas.microsoft.com/office/drawing/2014/main" id="{7F078E0A-4988-5CCB-5027-EA2E34D69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9" name="Content Placeholder 2">
            <a:extLst>
              <a:ext uri="{FF2B5EF4-FFF2-40B4-BE49-F238E27FC236}">
                <a16:creationId xmlns:a16="http://schemas.microsoft.com/office/drawing/2014/main" id="{EA783FCA-8B6B-3433-A712-1D9D1A7A2ABF}"/>
              </a:ext>
            </a:extLst>
          </p:cNvPr>
          <p:cNvSpPr>
            <a:spLocks noGrp="1"/>
          </p:cNvSpPr>
          <p:nvPr>
            <p:ph idx="1"/>
          </p:nvPr>
        </p:nvSpPr>
        <p:spPr>
          <a:xfrm>
            <a:off x="304799" y="1600200"/>
            <a:ext cx="11582399" cy="4122738"/>
          </a:xfrm>
        </p:spPr>
        <p:txBody>
          <a:bodyPr>
            <a:noAutofit/>
          </a:bodyPr>
          <a:lstStyle>
            <a:lvl1pPr>
              <a:buClr>
                <a:schemeClr val="bg2"/>
              </a:buClr>
              <a:defRPr sz="1800"/>
            </a:lvl1pPr>
            <a:lvl2pPr>
              <a:buClr>
                <a:schemeClr val="bg2"/>
              </a:buClr>
              <a:defRPr sz="1600"/>
            </a:lvl2pPr>
            <a:lvl3pPr>
              <a:buClr>
                <a:schemeClr val="bg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10" name="Slide Number Placeholder 3">
            <a:extLst>
              <a:ext uri="{FF2B5EF4-FFF2-40B4-BE49-F238E27FC236}">
                <a16:creationId xmlns:a16="http://schemas.microsoft.com/office/drawing/2014/main" id="{CDBBE66D-34A1-CCF5-EBD5-6385E0550ECF}"/>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80282202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D5E4-4A79-1E39-F3F5-BCC725B22C15}"/>
              </a:ext>
            </a:extLst>
          </p:cNvPr>
          <p:cNvSpPr>
            <a:spLocks noGrp="1"/>
          </p:cNvSpPr>
          <p:nvPr>
            <p:ph type="ctrTitle"/>
          </p:nvPr>
        </p:nvSpPr>
        <p:spPr>
          <a:xfrm>
            <a:off x="304800" y="1773238"/>
            <a:ext cx="6605286"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48742B9-4A4A-8136-084F-FCC972C773C8}"/>
              </a:ext>
            </a:extLst>
          </p:cNvPr>
          <p:cNvSpPr>
            <a:spLocks noGrp="1"/>
          </p:cNvSpPr>
          <p:nvPr>
            <p:ph type="subTitle" idx="1"/>
          </p:nvPr>
        </p:nvSpPr>
        <p:spPr>
          <a:xfrm>
            <a:off x="304800" y="3487736"/>
            <a:ext cx="660528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C5BE15E-F241-DD94-55AC-7979D34E91A0}"/>
              </a:ext>
            </a:extLst>
          </p:cNvPr>
          <p:cNvSpPr>
            <a:spLocks noGrp="1"/>
          </p:cNvSpPr>
          <p:nvPr>
            <p:ph type="ftr" sz="quarter" idx="11"/>
          </p:nvPr>
        </p:nvSpPr>
        <p:spPr>
          <a:xfrm>
            <a:off x="304800" y="6264275"/>
            <a:ext cx="4114800" cy="365125"/>
          </a:xfrm>
        </p:spPr>
        <p:txBody>
          <a:bodyPr lIns="0" tIns="0" rIns="0" bIns="0" anchor="b"/>
          <a:lstStyle>
            <a:lvl1pPr algn="l">
              <a:defRPr sz="800">
                <a:solidFill>
                  <a:schemeClr val="bg1">
                    <a:lumMod val="50000"/>
                  </a:schemeClr>
                </a:solidFill>
              </a:defRPr>
            </a:lvl1pPr>
          </a:lstStyle>
          <a:p>
            <a:endParaRPr lang="en-US"/>
          </a:p>
        </p:txBody>
      </p:sp>
      <p:pic>
        <p:nvPicPr>
          <p:cNvPr id="7" name="object 5">
            <a:extLst>
              <a:ext uri="{FF2B5EF4-FFF2-40B4-BE49-F238E27FC236}">
                <a16:creationId xmlns:a16="http://schemas.microsoft.com/office/drawing/2014/main" id="{70D561D5-1221-3628-8C27-7D18FAB22572}"/>
              </a:ext>
            </a:extLst>
          </p:cNvPr>
          <p:cNvPicPr/>
          <p:nvPr userDrawn="1"/>
        </p:nvPicPr>
        <p:blipFill>
          <a:blip r:embed="rId2" cstate="print"/>
          <a:stretch>
            <a:fillRect/>
          </a:stretch>
        </p:blipFill>
        <p:spPr>
          <a:xfrm>
            <a:off x="7113576" y="12"/>
            <a:ext cx="5078424" cy="6857985"/>
          </a:xfrm>
          <a:prstGeom prst="rect">
            <a:avLst/>
          </a:prstGeom>
        </p:spPr>
      </p:pic>
      <p:pic>
        <p:nvPicPr>
          <p:cNvPr id="8" name="Graphic 7">
            <a:extLst>
              <a:ext uri="{FF2B5EF4-FFF2-40B4-BE49-F238E27FC236}">
                <a16:creationId xmlns:a16="http://schemas.microsoft.com/office/drawing/2014/main" id="{8366A000-59B2-C273-53F0-E02A0A7A2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964" y="292100"/>
            <a:ext cx="3657600" cy="1162755"/>
          </a:xfrm>
          <a:prstGeom prst="rect">
            <a:avLst/>
          </a:prstGeom>
        </p:spPr>
      </p:pic>
    </p:spTree>
    <p:extLst>
      <p:ext uri="{BB962C8B-B14F-4D97-AF65-F5344CB8AC3E}">
        <p14:creationId xmlns:p14="http://schemas.microsoft.com/office/powerpoint/2010/main" val="3204309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NonConfidential">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926784-57A9-831F-B8DF-B4517D09A470}"/>
              </a:ext>
            </a:extLst>
          </p:cNvPr>
          <p:cNvSpPr/>
          <p:nvPr userDrawn="1"/>
        </p:nvSpPr>
        <p:spPr>
          <a:xfrm>
            <a:off x="1" y="0"/>
            <a:ext cx="12192000" cy="173620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C159BFE-65C1-FA0A-E32E-76282EA13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5"/>
          </a:xfrm>
          <a:prstGeom prst="rect">
            <a:avLst/>
          </a:prstGeom>
        </p:spPr>
      </p:pic>
      <p:sp>
        <p:nvSpPr>
          <p:cNvPr id="2" name="Slide Number Placeholder 3">
            <a:extLst>
              <a:ext uri="{FF2B5EF4-FFF2-40B4-BE49-F238E27FC236}">
                <a16:creationId xmlns:a16="http://schemas.microsoft.com/office/drawing/2014/main" id="{264DC032-CB75-AA6A-20AE-F342BFEFDF27}"/>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1"/>
                </a:solidFill>
                <a:latin typeface="+mn-lt"/>
              </a:defRPr>
            </a:lvl1pPr>
          </a:lstStyle>
          <a:p>
            <a:fld id="{F44937E6-3F33-3D43-B65E-9D5F41AEF450}" type="slidenum">
              <a:rPr lang="en-US" smtClean="0"/>
              <a:pPr/>
              <a:t>‹#›</a:t>
            </a:fld>
            <a:endParaRPr lang="en-US"/>
          </a:p>
        </p:txBody>
      </p:sp>
      <p:sp>
        <p:nvSpPr>
          <p:cNvPr id="3" name="Footer Placeholder 2">
            <a:extLst>
              <a:ext uri="{FF2B5EF4-FFF2-40B4-BE49-F238E27FC236}">
                <a16:creationId xmlns:a16="http://schemas.microsoft.com/office/drawing/2014/main" id="{105CF61A-D859-DDF9-7F46-8722780922AF}"/>
              </a:ext>
            </a:extLst>
          </p:cNvPr>
          <p:cNvSpPr>
            <a:spLocks noGrp="1"/>
          </p:cNvSpPr>
          <p:nvPr>
            <p:ph type="ftr" sz="quarter" idx="11"/>
          </p:nvPr>
        </p:nvSpPr>
        <p:spPr>
          <a:xfrm>
            <a:off x="800100" y="5756391"/>
            <a:ext cx="10350173" cy="906461"/>
          </a:xfrm>
        </p:spPr>
        <p:txBody>
          <a:bodyPr lIns="0" tIns="0" rIns="0" bIns="0" anchor="b"/>
          <a:lstStyle>
            <a:lvl1pPr algn="l">
              <a:defRPr sz="800" baseline="0">
                <a:solidFill>
                  <a:schemeClr val="bg1"/>
                </a:solidFill>
                <a:latin typeface="+mn-lt"/>
              </a:defRPr>
            </a:lvl1pPr>
          </a:lstStyle>
          <a:p>
            <a:endParaRPr lang="en-US"/>
          </a:p>
        </p:txBody>
      </p:sp>
    </p:spTree>
    <p:extLst>
      <p:ext uri="{BB962C8B-B14F-4D97-AF65-F5344CB8AC3E}">
        <p14:creationId xmlns:p14="http://schemas.microsoft.com/office/powerpoint/2010/main" val="1621591670"/>
      </p:ext>
    </p:extLst>
  </p:cSld>
  <p:clrMapOvr>
    <a:masterClrMapping/>
  </p:clrMapOvr>
  <p:extLst>
    <p:ext uri="{DCECCB84-F9BA-43D5-87BE-67443E8EF086}">
      <p15:sldGuideLst xmlns:p15="http://schemas.microsoft.com/office/powerpoint/2012/main">
        <p15:guide id="1" orient="horz" pos="2160">
          <p15:clr>
            <a:srgbClr val="FBAE40"/>
          </p15:clr>
        </p15:guide>
        <p15:guide id="2" pos="1392">
          <p15:clr>
            <a:srgbClr val="FBAE40"/>
          </p15:clr>
        </p15:guide>
        <p15:guide id="3" pos="52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1LHL-aqua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bg2"/>
              </a:buClr>
              <a:defRPr sz="1800"/>
            </a:lvl1pPr>
            <a:lvl2pPr marL="685800" indent="-228600">
              <a:buClr>
                <a:schemeClr val="bg2"/>
              </a:buClr>
              <a:buFont typeface="Courier New" panose="02070309020205020404" pitchFamily="49" charset="0"/>
              <a:buChar char="o"/>
              <a:defRPr sz="1600"/>
            </a:lvl2pPr>
            <a:lvl3pPr marL="1143000" indent="-228600">
              <a:buClr>
                <a:schemeClr val="bg2"/>
              </a:buClr>
              <a:buFont typeface="System Font Regular"/>
              <a:buChar cha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776290183"/>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52717174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71597135"/>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ontent-1LHL-pink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4"/>
              </a:buClr>
              <a:defRPr sz="1800"/>
            </a:lvl1pPr>
            <a:lvl2pPr>
              <a:buClr>
                <a:schemeClr val="accent4"/>
              </a:buClr>
              <a:defRPr sz="1600"/>
            </a:lvl2pPr>
            <a:lvl3pPr>
              <a:buClr>
                <a:schemeClr val="accent4"/>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4">
                  <a:lumMod val="50000"/>
                </a:schemeClr>
              </a:gs>
              <a:gs pos="50000">
                <a:schemeClr val="accent4"/>
              </a:gs>
              <a:gs pos="0">
                <a:schemeClr val="accent4"/>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938574695"/>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ontent-1LHL-green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5"/>
              </a:buClr>
              <a:defRPr sz="1800"/>
            </a:lvl1pPr>
            <a:lvl2pPr>
              <a:buClr>
                <a:schemeClr val="accent5"/>
              </a:buClr>
              <a:defRPr sz="1600"/>
            </a:lvl2pPr>
            <a:lvl3pPr>
              <a:buClr>
                <a:schemeClr val="accent5"/>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5">
                  <a:lumMod val="50000"/>
                </a:schemeClr>
              </a:gs>
              <a:gs pos="50000">
                <a:schemeClr val="accent5"/>
              </a:gs>
              <a:gs pos="0">
                <a:schemeClr val="accent5"/>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94701851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D5E4-4A79-1E39-F3F5-BCC725B22C15}"/>
              </a:ext>
            </a:extLst>
          </p:cNvPr>
          <p:cNvSpPr>
            <a:spLocks noGrp="1"/>
          </p:cNvSpPr>
          <p:nvPr>
            <p:ph type="ctrTitle"/>
          </p:nvPr>
        </p:nvSpPr>
        <p:spPr>
          <a:xfrm>
            <a:off x="304800" y="1773238"/>
            <a:ext cx="6605286"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48742B9-4A4A-8136-084F-FCC972C773C8}"/>
              </a:ext>
            </a:extLst>
          </p:cNvPr>
          <p:cNvSpPr>
            <a:spLocks noGrp="1"/>
          </p:cNvSpPr>
          <p:nvPr>
            <p:ph type="subTitle" idx="1"/>
          </p:nvPr>
        </p:nvSpPr>
        <p:spPr>
          <a:xfrm>
            <a:off x="304800" y="3487736"/>
            <a:ext cx="660528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C5BE15E-F241-DD94-55AC-7979D34E91A0}"/>
              </a:ext>
            </a:extLst>
          </p:cNvPr>
          <p:cNvSpPr>
            <a:spLocks noGrp="1"/>
          </p:cNvSpPr>
          <p:nvPr>
            <p:ph type="ftr" sz="quarter" idx="11"/>
          </p:nvPr>
        </p:nvSpPr>
        <p:spPr>
          <a:xfrm>
            <a:off x="304800" y="6264275"/>
            <a:ext cx="4114800" cy="365125"/>
          </a:xfrm>
        </p:spPr>
        <p:txBody>
          <a:bodyPr lIns="0" tIns="0" rIns="0" bIns="0" anchor="b"/>
          <a:lstStyle>
            <a:lvl1pPr algn="l">
              <a:defRPr sz="800">
                <a:solidFill>
                  <a:schemeClr val="bg1">
                    <a:lumMod val="50000"/>
                  </a:schemeClr>
                </a:solidFill>
              </a:defRPr>
            </a:lvl1pPr>
          </a:lstStyle>
          <a:p>
            <a:endParaRPr lang="en-US"/>
          </a:p>
        </p:txBody>
      </p:sp>
      <p:pic>
        <p:nvPicPr>
          <p:cNvPr id="7" name="object 5">
            <a:extLst>
              <a:ext uri="{FF2B5EF4-FFF2-40B4-BE49-F238E27FC236}">
                <a16:creationId xmlns:a16="http://schemas.microsoft.com/office/drawing/2014/main" id="{70D561D5-1221-3628-8C27-7D18FAB22572}"/>
              </a:ext>
            </a:extLst>
          </p:cNvPr>
          <p:cNvPicPr/>
          <p:nvPr userDrawn="1"/>
        </p:nvPicPr>
        <p:blipFill>
          <a:blip r:embed="rId2" cstate="print"/>
          <a:stretch>
            <a:fillRect/>
          </a:stretch>
        </p:blipFill>
        <p:spPr>
          <a:xfrm>
            <a:off x="7113576" y="12"/>
            <a:ext cx="5078424" cy="6857985"/>
          </a:xfrm>
          <a:prstGeom prst="rect">
            <a:avLst/>
          </a:prstGeom>
        </p:spPr>
      </p:pic>
      <p:pic>
        <p:nvPicPr>
          <p:cNvPr id="8" name="Graphic 7">
            <a:extLst>
              <a:ext uri="{FF2B5EF4-FFF2-40B4-BE49-F238E27FC236}">
                <a16:creationId xmlns:a16="http://schemas.microsoft.com/office/drawing/2014/main" id="{8366A000-59B2-C273-53F0-E02A0A7A2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964" y="292100"/>
            <a:ext cx="3657600" cy="1162755"/>
          </a:xfrm>
          <a:prstGeom prst="rect">
            <a:avLst/>
          </a:prstGeom>
        </p:spPr>
      </p:pic>
    </p:spTree>
    <p:extLst>
      <p:ext uri="{BB962C8B-B14F-4D97-AF65-F5344CB8AC3E}">
        <p14:creationId xmlns:p14="http://schemas.microsoft.com/office/powerpoint/2010/main" val="3535266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top">
    <p:bg>
      <p:bgPr>
        <a:solidFill>
          <a:schemeClr val="bg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38D8CD4-6618-A2A7-44F1-FA7969D6EB5A}"/>
              </a:ext>
            </a:extLst>
          </p:cNvPr>
          <p:cNvSpPr>
            <a:spLocks noGrp="1"/>
          </p:cNvSpPr>
          <p:nvPr>
            <p:ph type="ftr" sz="quarter" idx="11"/>
          </p:nvPr>
        </p:nvSpPr>
        <p:spPr>
          <a:xfrm>
            <a:off x="304800" y="5756391"/>
            <a:ext cx="10934217"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6" name="Slide Number Placeholder 3">
            <a:extLst>
              <a:ext uri="{FF2B5EF4-FFF2-40B4-BE49-F238E27FC236}">
                <a16:creationId xmlns:a16="http://schemas.microsoft.com/office/drawing/2014/main" id="{D7AAEC4B-D7F1-1BF2-CFAB-69E131D7AEF0}"/>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
        <p:nvSpPr>
          <p:cNvPr id="2" name="Title 1">
            <a:extLst>
              <a:ext uri="{FF2B5EF4-FFF2-40B4-BE49-F238E27FC236}">
                <a16:creationId xmlns:a16="http://schemas.microsoft.com/office/drawing/2014/main" id="{29563724-BB8A-526B-FD28-9D270FEFC575}"/>
              </a:ext>
            </a:extLst>
          </p:cNvPr>
          <p:cNvSpPr>
            <a:spLocks noGrp="1"/>
          </p:cNvSpPr>
          <p:nvPr>
            <p:ph type="ctrTitle"/>
          </p:nvPr>
        </p:nvSpPr>
        <p:spPr>
          <a:xfrm>
            <a:off x="304800" y="1773238"/>
            <a:ext cx="11582400" cy="1655762"/>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33CC0D86-08D2-82C3-D0A9-2E0E0B2706B2}"/>
              </a:ext>
            </a:extLst>
          </p:cNvPr>
          <p:cNvSpPr>
            <a:spLocks noGrp="1"/>
          </p:cNvSpPr>
          <p:nvPr>
            <p:ph type="subTitle" idx="1"/>
          </p:nvPr>
        </p:nvSpPr>
        <p:spPr>
          <a:xfrm>
            <a:off x="304800" y="3487736"/>
            <a:ext cx="11582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F9D9439-1B7E-4785-AC52-ECCF6841A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6"/>
          </a:xfrm>
          <a:prstGeom prst="rect">
            <a:avLst/>
          </a:prstGeom>
        </p:spPr>
      </p:pic>
    </p:spTree>
    <p:extLst>
      <p:ext uri="{BB962C8B-B14F-4D97-AF65-F5344CB8AC3E}">
        <p14:creationId xmlns:p14="http://schemas.microsoft.com/office/powerpoint/2010/main" val="2633580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2LHL-NonConfident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DF921-D715-3529-0320-DC08BC11265F}"/>
              </a:ext>
            </a:extLst>
          </p:cNvPr>
          <p:cNvSpPr>
            <a:spLocks noGrp="1"/>
          </p:cNvSpPr>
          <p:nvPr>
            <p:ph type="ftr" sz="quarter" idx="11"/>
          </p:nvPr>
        </p:nvSpPr>
        <p:spPr>
          <a:xfrm>
            <a:off x="2453268" y="5756391"/>
            <a:ext cx="8785749"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5" name="Graphic 4">
            <a:extLst>
              <a:ext uri="{FF2B5EF4-FFF2-40B4-BE49-F238E27FC236}">
                <a16:creationId xmlns:a16="http://schemas.microsoft.com/office/drawing/2014/main" id="{7F078E0A-4988-5CCB-5027-EA2E34D69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9" name="Content Placeholder 2">
            <a:extLst>
              <a:ext uri="{FF2B5EF4-FFF2-40B4-BE49-F238E27FC236}">
                <a16:creationId xmlns:a16="http://schemas.microsoft.com/office/drawing/2014/main" id="{EA783FCA-8B6B-3433-A712-1D9D1A7A2ABF}"/>
              </a:ext>
            </a:extLst>
          </p:cNvPr>
          <p:cNvSpPr>
            <a:spLocks noGrp="1"/>
          </p:cNvSpPr>
          <p:nvPr>
            <p:ph idx="1"/>
          </p:nvPr>
        </p:nvSpPr>
        <p:spPr>
          <a:xfrm>
            <a:off x="304799" y="1600200"/>
            <a:ext cx="11582399" cy="4122738"/>
          </a:xfrm>
        </p:spPr>
        <p:txBody>
          <a:bodyPr>
            <a:noAutofit/>
          </a:bodyPr>
          <a:lstStyle>
            <a:lvl1pPr>
              <a:buClr>
                <a:schemeClr val="bg2"/>
              </a:buClr>
              <a:defRPr sz="1800"/>
            </a:lvl1pPr>
            <a:lvl2pPr>
              <a:buClr>
                <a:schemeClr val="bg2"/>
              </a:buClr>
              <a:defRPr sz="1600"/>
            </a:lvl2pPr>
            <a:lvl3pPr>
              <a:buClr>
                <a:schemeClr val="bg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10" name="Slide Number Placeholder 3">
            <a:extLst>
              <a:ext uri="{FF2B5EF4-FFF2-40B4-BE49-F238E27FC236}">
                <a16:creationId xmlns:a16="http://schemas.microsoft.com/office/drawing/2014/main" id="{CDBBE66D-34A1-CCF5-EBD5-6385E0550ECF}"/>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143843811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6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1615627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Date Placeholder 6">
            <a:extLst>
              <a:ext uri="{FF2B5EF4-FFF2-40B4-BE49-F238E27FC236}">
                <a16:creationId xmlns:a16="http://schemas.microsoft.com/office/drawing/2014/main" id="{EB86F0AA-5818-92A9-E66D-5EDB76A46F10}"/>
              </a:ext>
            </a:extLst>
          </p:cNvPr>
          <p:cNvSpPr>
            <a:spLocks noGrp="1"/>
          </p:cNvSpPr>
          <p:nvPr>
            <p:ph type="dt" sz="half" idx="10"/>
          </p:nvPr>
        </p:nvSpPr>
        <p:spPr/>
        <p:txBody>
          <a:bodyPr/>
          <a:lstStyle/>
          <a:p>
            <a:fld id="{1D8BD707-D9CF-40AE-B4C6-C98DA3205C09}" type="datetimeFigureOut">
              <a:rPr lang="en-US" smtClean="0"/>
              <a:t>11/24/2025</a:t>
            </a:fld>
            <a:endParaRPr lang="en-US"/>
          </a:p>
        </p:txBody>
      </p:sp>
      <p:sp>
        <p:nvSpPr>
          <p:cNvPr id="8" name="Footer Placeholder 7">
            <a:extLst>
              <a:ext uri="{FF2B5EF4-FFF2-40B4-BE49-F238E27FC236}">
                <a16:creationId xmlns:a16="http://schemas.microsoft.com/office/drawing/2014/main" id="{96A10539-6E75-B6CD-0CD0-4432F38ED4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02A47-731A-B54A-F641-FD10D62001B1}"/>
              </a:ext>
            </a:extLst>
          </p:cNvPr>
          <p:cNvSpPr>
            <a:spLocks noGrp="1"/>
          </p:cNvSpPr>
          <p:nvPr>
            <p:ph type="sldNum" sz="quarter" idx="12"/>
          </p:nvPr>
        </p:nvSpPr>
        <p:spPr/>
        <p:txBody>
          <a:bodyPr/>
          <a:lstStyle/>
          <a:p>
            <a:pPr marL="38100">
              <a:lnSpc>
                <a:spcPct val="100000"/>
              </a:lnSpc>
              <a:spcBef>
                <a:spcPts val="65"/>
              </a:spcBef>
            </a:pPr>
            <a:fld id="{81D60167-4931-47E6-BA6A-407CBD079E47}" type="slidenum">
              <a:rPr lang="en-US" spc="60" smtClean="0"/>
              <a:t>‹#›</a:t>
            </a:fld>
            <a:endParaRPr lang="en-US" spc="60"/>
          </a:p>
        </p:txBody>
      </p:sp>
      <p:sp>
        <p:nvSpPr>
          <p:cNvPr id="10" name="Title 9">
            <a:extLst>
              <a:ext uri="{FF2B5EF4-FFF2-40B4-BE49-F238E27FC236}">
                <a16:creationId xmlns:a16="http://schemas.microsoft.com/office/drawing/2014/main" id="{20E4E98E-2748-7F5E-A6F4-D1469E215E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8345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100380" y="1234336"/>
            <a:ext cx="4304030" cy="4592320"/>
          </a:xfrm>
          <a:prstGeom prst="rect">
            <a:avLst/>
          </a:prstGeom>
        </p:spPr>
        <p:txBody>
          <a:bodyPr wrap="square" lIns="0" tIns="0" rIns="0" bIns="0">
            <a:spAutoFit/>
          </a:bodyPr>
          <a:lstStyle>
            <a:lvl1pPr>
              <a:defRPr sz="1600" b="1" i="0">
                <a:solidFill>
                  <a:schemeClr val="bg1"/>
                </a:solidFill>
                <a:latin typeface="Arial"/>
                <a:cs typeface="Arial"/>
              </a:defRPr>
            </a:lvl1pPr>
          </a:lstStyle>
          <a:p>
            <a:endParaRPr/>
          </a:p>
        </p:txBody>
      </p:sp>
      <p:sp>
        <p:nvSpPr>
          <p:cNvPr id="4" name="Holder 4"/>
          <p:cNvSpPr>
            <a:spLocks noGrp="1"/>
          </p:cNvSpPr>
          <p:nvPr>
            <p:ph sz="half" idx="3"/>
          </p:nvPr>
        </p:nvSpPr>
        <p:spPr>
          <a:xfrm>
            <a:off x="6551421" y="1232662"/>
            <a:ext cx="5103495" cy="416306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1052407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7" name="bg object 17"/>
          <p:cNvSpPr/>
          <p:nvPr userDrawn="1"/>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63D63"/>
          </a:solidFill>
        </p:spPr>
        <p:txBody>
          <a:bodyPr wrap="square" lIns="0" tIns="0" rIns="0" bIns="0" rtlCol="0"/>
          <a:lstStyle/>
          <a:p>
            <a:endParaRPr dirty="0"/>
          </a:p>
        </p:txBody>
      </p:sp>
      <p:sp>
        <p:nvSpPr>
          <p:cNvPr id="18" name="bg object 18"/>
          <p:cNvSpPr/>
          <p:nvPr userDrawn="1"/>
        </p:nvSpPr>
        <p:spPr>
          <a:xfrm>
            <a:off x="0" y="878332"/>
            <a:ext cx="597535" cy="1270"/>
          </a:xfrm>
          <a:custGeom>
            <a:avLst/>
            <a:gdLst/>
            <a:ahLst/>
            <a:cxnLst/>
            <a:rect l="l" t="t" r="r" b="b"/>
            <a:pathLst>
              <a:path w="597535" h="1269">
                <a:moveTo>
                  <a:pt x="0" y="758"/>
                </a:moveTo>
                <a:lnTo>
                  <a:pt x="597446" y="0"/>
                </a:lnTo>
              </a:path>
            </a:pathLst>
          </a:custGeom>
          <a:ln w="19050">
            <a:solidFill>
              <a:srgbClr val="2B95B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dirty="0"/>
          </a:p>
        </p:txBody>
      </p:sp>
    </p:spTree>
    <p:extLst>
      <p:ext uri="{BB962C8B-B14F-4D97-AF65-F5344CB8AC3E}">
        <p14:creationId xmlns:p14="http://schemas.microsoft.com/office/powerpoint/2010/main" val="2505821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4" name="Holder 4"/>
          <p:cNvSpPr>
            <a:spLocks noGrp="1"/>
          </p:cNvSpPr>
          <p:nvPr>
            <p:ph type="sldNum" sz="quarter" idx="7"/>
          </p:nvPr>
        </p:nvSpPr>
        <p:spPr>
          <a:xfrm>
            <a:off x="11728215" y="6459538"/>
            <a:ext cx="251459" cy="179704"/>
          </a:xfrm>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1985656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74913313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329170950"/>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390415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NonConfidential">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926784-57A9-831F-B8DF-B4517D09A470}"/>
              </a:ext>
            </a:extLst>
          </p:cNvPr>
          <p:cNvSpPr/>
          <p:nvPr userDrawn="1"/>
        </p:nvSpPr>
        <p:spPr>
          <a:xfrm>
            <a:off x="1" y="0"/>
            <a:ext cx="12192000" cy="173620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C159BFE-65C1-FA0A-E32E-76282EA13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964" y="292100"/>
            <a:ext cx="3657600" cy="1162755"/>
          </a:xfrm>
          <a:prstGeom prst="rect">
            <a:avLst/>
          </a:prstGeom>
        </p:spPr>
      </p:pic>
      <p:sp>
        <p:nvSpPr>
          <p:cNvPr id="2" name="Slide Number Placeholder 3">
            <a:extLst>
              <a:ext uri="{FF2B5EF4-FFF2-40B4-BE49-F238E27FC236}">
                <a16:creationId xmlns:a16="http://schemas.microsoft.com/office/drawing/2014/main" id="{264DC032-CB75-AA6A-20AE-F342BFEFDF27}"/>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1"/>
                </a:solidFill>
                <a:latin typeface="+mn-lt"/>
              </a:defRPr>
            </a:lvl1pPr>
          </a:lstStyle>
          <a:p>
            <a:fld id="{F44937E6-3F33-3D43-B65E-9D5F41AEF450}" type="slidenum">
              <a:rPr lang="en-US" smtClean="0"/>
              <a:pPr/>
              <a:t>‹#›</a:t>
            </a:fld>
            <a:endParaRPr lang="en-US"/>
          </a:p>
        </p:txBody>
      </p:sp>
      <p:sp>
        <p:nvSpPr>
          <p:cNvPr id="3" name="Footer Placeholder 2">
            <a:extLst>
              <a:ext uri="{FF2B5EF4-FFF2-40B4-BE49-F238E27FC236}">
                <a16:creationId xmlns:a16="http://schemas.microsoft.com/office/drawing/2014/main" id="{105CF61A-D859-DDF9-7F46-8722780922AF}"/>
              </a:ext>
            </a:extLst>
          </p:cNvPr>
          <p:cNvSpPr>
            <a:spLocks noGrp="1"/>
          </p:cNvSpPr>
          <p:nvPr>
            <p:ph type="ftr" sz="quarter" idx="11"/>
          </p:nvPr>
        </p:nvSpPr>
        <p:spPr>
          <a:xfrm>
            <a:off x="800100" y="5756391"/>
            <a:ext cx="10350173" cy="906461"/>
          </a:xfrm>
        </p:spPr>
        <p:txBody>
          <a:bodyPr lIns="0" tIns="0" rIns="0" bIns="0" anchor="b"/>
          <a:lstStyle>
            <a:lvl1pPr algn="l">
              <a:defRPr sz="800" baseline="0">
                <a:solidFill>
                  <a:schemeClr val="bg1"/>
                </a:solidFill>
                <a:latin typeface="+mn-lt"/>
              </a:defRPr>
            </a:lvl1pPr>
          </a:lstStyle>
          <a:p>
            <a:endParaRPr lang="en-US"/>
          </a:p>
        </p:txBody>
      </p:sp>
    </p:spTree>
    <p:extLst>
      <p:ext uri="{BB962C8B-B14F-4D97-AF65-F5344CB8AC3E}">
        <p14:creationId xmlns:p14="http://schemas.microsoft.com/office/powerpoint/2010/main" val="4162057771"/>
      </p:ext>
    </p:extLst>
  </p:cSld>
  <p:clrMapOvr>
    <a:masterClrMapping/>
  </p:clrMapOvr>
  <p:extLst>
    <p:ext uri="{DCECCB84-F9BA-43D5-87BE-67443E8EF086}">
      <p15:sldGuideLst xmlns:p15="http://schemas.microsoft.com/office/powerpoint/2012/main">
        <p15:guide id="1" orient="horz" pos="2160">
          <p15:clr>
            <a:srgbClr val="FBAE40"/>
          </p15:clr>
        </p15:guide>
        <p15:guide id="2" pos="1392">
          <p15:clr>
            <a:srgbClr val="FBAE40"/>
          </p15:clr>
        </p15:guide>
        <p15:guide id="3" pos="5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Date Placeholder 6">
            <a:extLst>
              <a:ext uri="{FF2B5EF4-FFF2-40B4-BE49-F238E27FC236}">
                <a16:creationId xmlns:a16="http://schemas.microsoft.com/office/drawing/2014/main" id="{EB86F0AA-5818-92A9-E66D-5EDB76A46F10}"/>
              </a:ext>
            </a:extLst>
          </p:cNvPr>
          <p:cNvSpPr>
            <a:spLocks noGrp="1"/>
          </p:cNvSpPr>
          <p:nvPr>
            <p:ph type="dt" sz="half" idx="10"/>
          </p:nvPr>
        </p:nvSpPr>
        <p:spPr/>
        <p:txBody>
          <a:bodyPr/>
          <a:lstStyle/>
          <a:p>
            <a:fld id="{1D8BD707-D9CF-40AE-B4C6-C98DA3205C09}" type="datetimeFigureOut">
              <a:rPr lang="en-US" smtClean="0"/>
              <a:t>11/24/2025</a:t>
            </a:fld>
            <a:endParaRPr lang="en-US"/>
          </a:p>
        </p:txBody>
      </p:sp>
      <p:sp>
        <p:nvSpPr>
          <p:cNvPr id="8" name="Footer Placeholder 7">
            <a:extLst>
              <a:ext uri="{FF2B5EF4-FFF2-40B4-BE49-F238E27FC236}">
                <a16:creationId xmlns:a16="http://schemas.microsoft.com/office/drawing/2014/main" id="{96A10539-6E75-B6CD-0CD0-4432F38ED4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02A47-731A-B54A-F641-FD10D62001B1}"/>
              </a:ext>
            </a:extLst>
          </p:cNvPr>
          <p:cNvSpPr>
            <a:spLocks noGrp="1"/>
          </p:cNvSpPr>
          <p:nvPr>
            <p:ph type="sldNum" sz="quarter" idx="12"/>
          </p:nvPr>
        </p:nvSpPr>
        <p:spPr/>
        <p:txBody>
          <a:bodyPr/>
          <a:lstStyle/>
          <a:p>
            <a:pPr marL="38100">
              <a:lnSpc>
                <a:spcPct val="100000"/>
              </a:lnSpc>
              <a:spcBef>
                <a:spcPts val="65"/>
              </a:spcBef>
            </a:pPr>
            <a:fld id="{81D60167-4931-47E6-BA6A-407CBD079E47}" type="slidenum">
              <a:rPr lang="en-US" spc="60" smtClean="0"/>
              <a:t>‹#›</a:t>
            </a:fld>
            <a:endParaRPr lang="en-US" spc="60"/>
          </a:p>
        </p:txBody>
      </p:sp>
      <p:sp>
        <p:nvSpPr>
          <p:cNvPr id="10" name="Title 9">
            <a:extLst>
              <a:ext uri="{FF2B5EF4-FFF2-40B4-BE49-F238E27FC236}">
                <a16:creationId xmlns:a16="http://schemas.microsoft.com/office/drawing/2014/main" id="{20E4E98E-2748-7F5E-A6F4-D1469E215E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471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100380" y="1234336"/>
            <a:ext cx="4304030" cy="4592320"/>
          </a:xfrm>
          <a:prstGeom prst="rect">
            <a:avLst/>
          </a:prstGeom>
        </p:spPr>
        <p:txBody>
          <a:bodyPr wrap="square" lIns="0" tIns="0" rIns="0" bIns="0">
            <a:spAutoFit/>
          </a:bodyPr>
          <a:lstStyle>
            <a:lvl1pPr>
              <a:defRPr sz="1600" b="1" i="0">
                <a:solidFill>
                  <a:schemeClr val="bg1"/>
                </a:solidFill>
                <a:latin typeface="Arial"/>
                <a:cs typeface="Arial"/>
              </a:defRPr>
            </a:lvl1pPr>
          </a:lstStyle>
          <a:p>
            <a:endParaRPr/>
          </a:p>
        </p:txBody>
      </p:sp>
      <p:sp>
        <p:nvSpPr>
          <p:cNvPr id="4" name="Holder 4"/>
          <p:cNvSpPr>
            <a:spLocks noGrp="1"/>
          </p:cNvSpPr>
          <p:nvPr>
            <p:ph sz="half" idx="3"/>
          </p:nvPr>
        </p:nvSpPr>
        <p:spPr>
          <a:xfrm>
            <a:off x="6551421" y="1232662"/>
            <a:ext cx="5103495" cy="416306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228597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7" name="bg object 17"/>
          <p:cNvSpPr/>
          <p:nvPr userDrawn="1"/>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63D63"/>
          </a:solidFill>
        </p:spPr>
        <p:txBody>
          <a:bodyPr wrap="square" lIns="0" tIns="0" rIns="0" bIns="0" rtlCol="0"/>
          <a:lstStyle/>
          <a:p>
            <a:endParaRPr dirty="0"/>
          </a:p>
        </p:txBody>
      </p:sp>
      <p:sp>
        <p:nvSpPr>
          <p:cNvPr id="18" name="bg object 18"/>
          <p:cNvSpPr/>
          <p:nvPr userDrawn="1"/>
        </p:nvSpPr>
        <p:spPr>
          <a:xfrm>
            <a:off x="0" y="878332"/>
            <a:ext cx="597535" cy="1270"/>
          </a:xfrm>
          <a:custGeom>
            <a:avLst/>
            <a:gdLst/>
            <a:ahLst/>
            <a:cxnLst/>
            <a:rect l="l" t="t" r="r" b="b"/>
            <a:pathLst>
              <a:path w="597535" h="1269">
                <a:moveTo>
                  <a:pt x="0" y="758"/>
                </a:moveTo>
                <a:lnTo>
                  <a:pt x="597446" y="0"/>
                </a:lnTo>
              </a:path>
            </a:pathLst>
          </a:custGeom>
          <a:ln w="19050">
            <a:solidFill>
              <a:srgbClr val="2B95B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dirty="0"/>
          </a:p>
        </p:txBody>
      </p:sp>
    </p:spTree>
    <p:extLst>
      <p:ext uri="{BB962C8B-B14F-4D97-AF65-F5344CB8AC3E}">
        <p14:creationId xmlns:p14="http://schemas.microsoft.com/office/powerpoint/2010/main" val="2501124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4" name="Holder 4"/>
          <p:cNvSpPr>
            <a:spLocks noGrp="1"/>
          </p:cNvSpPr>
          <p:nvPr>
            <p:ph type="sldNum" sz="quarter" idx="7"/>
          </p:nvPr>
        </p:nvSpPr>
        <p:spPr>
          <a:xfrm>
            <a:off x="11728215" y="6459538"/>
            <a:ext cx="251459" cy="179704"/>
          </a:xfrm>
        </p:spPr>
        <p:txBody>
          <a:bodyPr lIns="0" tIns="0" rIns="0" bIns="0"/>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975294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Content-1LHL-yellow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2">
                  <a:lumMod val="75000"/>
                </a:schemeClr>
              </a:buClr>
              <a:defRPr sz="1800"/>
            </a:lvl1pPr>
            <a:lvl2pPr>
              <a:buClr>
                <a:schemeClr val="accent2">
                  <a:lumMod val="75000"/>
                </a:schemeClr>
              </a:buClr>
              <a:defRPr sz="1600"/>
            </a:lvl2pPr>
            <a:lvl3pPr>
              <a:buClr>
                <a:schemeClr val="accent2">
                  <a:lumMod val="75000"/>
                </a:schemeClr>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2">
                  <a:lumMod val="50000"/>
                </a:schemeClr>
              </a:gs>
              <a:gs pos="50000">
                <a:schemeClr val="accent2"/>
              </a:gs>
              <a:gs pos="0">
                <a:schemeClr val="accent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2340780669"/>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3667747367"/>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1LHL-aqua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bg2"/>
              </a:buClr>
              <a:defRPr sz="1800"/>
            </a:lvl1pPr>
            <a:lvl2pPr marL="685800" indent="-228600">
              <a:buClr>
                <a:schemeClr val="bg2"/>
              </a:buClr>
              <a:buFont typeface="Courier New" panose="02070309020205020404" pitchFamily="49" charset="0"/>
              <a:buChar char="o"/>
              <a:defRPr sz="1600"/>
            </a:lvl2pPr>
            <a:lvl3pPr marL="1143000" indent="-228600">
              <a:buClr>
                <a:schemeClr val="bg2"/>
              </a:buClr>
              <a:buFont typeface="System Font Regular"/>
              <a:buChar cha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bg2">
                  <a:lumMod val="50000"/>
                </a:schemeClr>
              </a:gs>
              <a:gs pos="50000">
                <a:schemeClr val="bg2"/>
              </a:gs>
              <a:gs pos="0">
                <a:schemeClr val="bg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4067038053"/>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1LHL-orange_CONFIDENTIAL">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A783FCA-8B6B-3433-A712-1D9D1A7A2ABF}"/>
              </a:ext>
            </a:extLst>
          </p:cNvPr>
          <p:cNvSpPr>
            <a:spLocks noGrp="1"/>
          </p:cNvSpPr>
          <p:nvPr>
            <p:ph idx="1" hasCustomPrompt="1"/>
          </p:nvPr>
        </p:nvSpPr>
        <p:spPr>
          <a:xfrm>
            <a:off x="304800" y="1162088"/>
            <a:ext cx="11582399" cy="4572000"/>
          </a:xfrm>
        </p:spPr>
        <p:txBody>
          <a:bodyPr>
            <a:noAutofit/>
          </a:bodyPr>
          <a:lstStyle>
            <a:lvl1pPr>
              <a:buClr>
                <a:schemeClr val="accent1"/>
              </a:buClr>
              <a:defRPr sz="1800"/>
            </a:lvl1pPr>
            <a:lvl2pPr>
              <a:buClr>
                <a:schemeClr val="accent1"/>
              </a:buClr>
              <a:defRPr sz="1600"/>
            </a:lvl2pPr>
            <a:lvl3pPr>
              <a:buClr>
                <a:schemeClr val="accent1"/>
              </a:buClr>
              <a:defRPr sz="1400"/>
            </a:lvl3pPr>
            <a:lvl4pPr>
              <a:defRPr sz="1400"/>
            </a:lvl4pPr>
            <a:lvl5pPr>
              <a:defRPr sz="1400"/>
            </a:lvl5pPr>
          </a:lstStyle>
          <a:p>
            <a:pPr lvl="0"/>
            <a:r>
              <a:rPr lang="en-US"/>
              <a:t>Click to edit text</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2A7F31D-B1D5-51FF-B847-DF900B382E41}"/>
              </a:ext>
            </a:extLst>
          </p:cNvPr>
          <p:cNvSpPr/>
          <p:nvPr userDrawn="1"/>
        </p:nvSpPr>
        <p:spPr>
          <a:xfrm>
            <a:off x="0" y="-4980"/>
            <a:ext cx="12192000" cy="109728"/>
          </a:xfrm>
          <a:prstGeom prst="rect">
            <a:avLst/>
          </a:prstGeom>
          <a:gradFill flip="none" rotWithShape="1">
            <a:gsLst>
              <a:gs pos="80000">
                <a:schemeClr val="accent1">
                  <a:lumMod val="50000"/>
                </a:schemeClr>
              </a:gs>
              <a:gs pos="50000">
                <a:schemeClr val="accent1"/>
              </a:gs>
              <a:gs pos="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D37B3B40-6A3F-FB5A-B402-CFC0440DB632}"/>
              </a:ext>
            </a:extLst>
          </p:cNvPr>
          <p:cNvSpPr>
            <a:spLocks noGrp="1"/>
          </p:cNvSpPr>
          <p:nvPr>
            <p:ph type="title"/>
          </p:nvPr>
        </p:nvSpPr>
        <p:spPr>
          <a:xfrm>
            <a:off x="304800" y="228601"/>
            <a:ext cx="11582400" cy="685799"/>
          </a:xfrm>
          <a:prstGeom prst="rect">
            <a:avLst/>
          </a:prstGeom>
        </p:spPr>
        <p:txBody>
          <a:bodyPr vert="horz" lIns="0" tIns="0" rIns="0" bIns="0" rtlCol="0" anchor="ctr">
            <a:noAutofit/>
          </a:bodyPr>
          <a:lstStyle/>
          <a:p>
            <a:r>
              <a:rPr lang="en-US"/>
              <a:t>Click to edit Master title style</a:t>
            </a:r>
          </a:p>
        </p:txBody>
      </p:sp>
      <p:sp>
        <p:nvSpPr>
          <p:cNvPr id="2" name="Footer Placeholder 2">
            <a:extLst>
              <a:ext uri="{FF2B5EF4-FFF2-40B4-BE49-F238E27FC236}">
                <a16:creationId xmlns:a16="http://schemas.microsoft.com/office/drawing/2014/main" id="{4C003ED7-F0A7-D2B4-7A2A-B4E1F08FE57C}"/>
              </a:ext>
            </a:extLst>
          </p:cNvPr>
          <p:cNvSpPr>
            <a:spLocks noGrp="1"/>
          </p:cNvSpPr>
          <p:nvPr>
            <p:ph type="ftr" sz="quarter" idx="11"/>
          </p:nvPr>
        </p:nvSpPr>
        <p:spPr>
          <a:xfrm>
            <a:off x="4047217" y="5756391"/>
            <a:ext cx="7103056" cy="906461"/>
          </a:xfrm>
        </p:spPr>
        <p:txBody>
          <a:bodyPr lIns="0" tIns="0" rIns="0" bIns="0" anchor="b"/>
          <a:lstStyle>
            <a:lvl1pPr algn="l">
              <a:defRPr sz="800" baseline="0">
                <a:solidFill>
                  <a:schemeClr val="bg1">
                    <a:lumMod val="50000"/>
                  </a:schemeClr>
                </a:solidFill>
                <a:latin typeface="+mn-lt"/>
              </a:defRPr>
            </a:lvl1pPr>
          </a:lstStyle>
          <a:p>
            <a:endParaRPr lang="en-US"/>
          </a:p>
        </p:txBody>
      </p:sp>
      <p:pic>
        <p:nvPicPr>
          <p:cNvPr id="8" name="Graphic 7">
            <a:extLst>
              <a:ext uri="{FF2B5EF4-FFF2-40B4-BE49-F238E27FC236}">
                <a16:creationId xmlns:a16="http://schemas.microsoft.com/office/drawing/2014/main" id="{E21CC2D4-761D-C1C6-821B-D0E2027B7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cxnSp>
        <p:nvCxnSpPr>
          <p:cNvPr id="11" name="Straight Connector 10">
            <a:extLst>
              <a:ext uri="{FF2B5EF4-FFF2-40B4-BE49-F238E27FC236}">
                <a16:creationId xmlns:a16="http://schemas.microsoft.com/office/drawing/2014/main" id="{B10E8FE7-F1B3-83D9-1F12-189725C0F77B}"/>
              </a:ext>
            </a:extLst>
          </p:cNvPr>
          <p:cNvCxnSpPr/>
          <p:nvPr userDrawn="1"/>
        </p:nvCxnSpPr>
        <p:spPr>
          <a:xfrm>
            <a:off x="2285947" y="6094322"/>
            <a:ext cx="0" cy="53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CFA5879B-AF3B-5277-B5FC-6C56CE5191AC}"/>
              </a:ext>
            </a:extLst>
          </p:cNvPr>
          <p:cNvSpPr>
            <a:spLocks noGrp="1"/>
          </p:cNvSpPr>
          <p:nvPr>
            <p:ph type="sldNum" sz="quarter" idx="12"/>
          </p:nvPr>
        </p:nvSpPr>
        <p:spPr>
          <a:xfrm>
            <a:off x="11239018" y="6301742"/>
            <a:ext cx="648182" cy="365125"/>
          </a:xfrm>
        </p:spPr>
        <p:txBody>
          <a:bodyPr lIns="0" tIns="0" rIns="0" bIns="0" anchor="b"/>
          <a:lstStyle>
            <a:lvl1pPr>
              <a:defRPr sz="1200" b="1" i="0">
                <a:solidFill>
                  <a:schemeClr val="bg2"/>
                </a:solidFill>
                <a:latin typeface="+mn-lt"/>
              </a:defRPr>
            </a:lvl1pPr>
          </a:lstStyle>
          <a:p>
            <a:fld id="{F44937E6-3F33-3D43-B65E-9D5F41AEF450}" type="slidenum">
              <a:rPr lang="en-US" smtClean="0"/>
              <a:pPr/>
              <a:t>‹#›</a:t>
            </a:fld>
            <a:endParaRPr lang="en-US"/>
          </a:p>
        </p:txBody>
      </p:sp>
    </p:spTree>
    <p:extLst>
      <p:ext uri="{BB962C8B-B14F-4D97-AF65-F5344CB8AC3E}">
        <p14:creationId xmlns:p14="http://schemas.microsoft.com/office/powerpoint/2010/main" val="912766278"/>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360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190" y="15951"/>
            <a:ext cx="9485630" cy="489636"/>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113271" y="1782254"/>
            <a:ext cx="10435590" cy="26435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a:xfrm>
            <a:off x="219151" y="6450364"/>
            <a:ext cx="251459" cy="179704"/>
          </a:xfrm>
          <a:prstGeom prst="rect">
            <a:avLst/>
          </a:prstGeom>
        </p:spPr>
        <p:txBody>
          <a:bodyPr wrap="square" lIns="0" tIns="0" rIns="0" bIns="0">
            <a:spAutoFit/>
          </a:bodyPr>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89196-704E-9E38-ED73-2098E954C8AC}"/>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3" name="Text Placeholder 2">
            <a:extLst>
              <a:ext uri="{FF2B5EF4-FFF2-40B4-BE49-F238E27FC236}">
                <a16:creationId xmlns:a16="http://schemas.microsoft.com/office/drawing/2014/main" id="{44BBF47B-B6D4-DA6B-6B1D-E17D01F44B90}"/>
              </a:ext>
            </a:extLst>
          </p:cNvPr>
          <p:cNvSpPr>
            <a:spLocks noGrp="1"/>
          </p:cNvSpPr>
          <p:nvPr>
            <p:ph type="body" idx="1"/>
          </p:nvPr>
        </p:nvSpPr>
        <p:spPr>
          <a:xfrm>
            <a:off x="304799" y="1650697"/>
            <a:ext cx="115823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803B8E7D-8D39-8759-36A8-C0DA0F6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D884BD-21A5-9D9F-0211-17678A7004FC}"/>
              </a:ext>
            </a:extLst>
          </p:cNvPr>
          <p:cNvSpPr>
            <a:spLocks noGrp="1"/>
          </p:cNvSpPr>
          <p:nvPr>
            <p:ph type="sldNum" sz="quarter" idx="4"/>
          </p:nvPr>
        </p:nvSpPr>
        <p:spPr>
          <a:xfrm>
            <a:off x="9143998"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4937E6-3F33-3D43-B65E-9D5F41AEF450}" type="slidenum">
              <a:rPr lang="en-US" smtClean="0"/>
              <a:t>‹#›</a:t>
            </a:fld>
            <a:endParaRPr lang="en-US"/>
          </a:p>
        </p:txBody>
      </p:sp>
    </p:spTree>
    <p:extLst>
      <p:ext uri="{BB962C8B-B14F-4D97-AF65-F5344CB8AC3E}">
        <p14:creationId xmlns:p14="http://schemas.microsoft.com/office/powerpoint/2010/main" val="365795480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xStyles>
    <p:title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2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6" orient="horz" pos="4176">
          <p15:clr>
            <a:srgbClr val="F26B43"/>
          </p15:clr>
        </p15:guide>
        <p15:guide id="7" orient="horz" pos="1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E50FA-412E-7E3A-8737-1B8A6A105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61C8B-272B-542C-6485-256A0AF09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2A4CA-E25F-F42A-B546-509E25C95A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B9CEE1-20A2-4B0E-9295-3D3CBC3370D9}" type="datetimeFigureOut">
              <a:rPr lang="en-US" smtClean="0"/>
              <a:t>11/24/2025</a:t>
            </a:fld>
            <a:endParaRPr lang="en-US"/>
          </a:p>
        </p:txBody>
      </p:sp>
      <p:sp>
        <p:nvSpPr>
          <p:cNvPr id="5" name="Footer Placeholder 4">
            <a:extLst>
              <a:ext uri="{FF2B5EF4-FFF2-40B4-BE49-F238E27FC236}">
                <a16:creationId xmlns:a16="http://schemas.microsoft.com/office/drawing/2014/main" id="{A34D79E7-1525-B4CA-56AB-5170FF8DF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B6488F-ADE7-946C-AFB5-3BDAAF278C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E37ECE-D131-4231-858F-D466E17798B3}" type="slidenum">
              <a:rPr lang="en-US" smtClean="0"/>
              <a:t>‹#›</a:t>
            </a:fld>
            <a:endParaRPr lang="en-US"/>
          </a:p>
        </p:txBody>
      </p:sp>
    </p:spTree>
    <p:extLst>
      <p:ext uri="{BB962C8B-B14F-4D97-AF65-F5344CB8AC3E}">
        <p14:creationId xmlns:p14="http://schemas.microsoft.com/office/powerpoint/2010/main" val="28717517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89196-704E-9E38-ED73-2098E954C8AC}"/>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3" name="Text Placeholder 2">
            <a:extLst>
              <a:ext uri="{FF2B5EF4-FFF2-40B4-BE49-F238E27FC236}">
                <a16:creationId xmlns:a16="http://schemas.microsoft.com/office/drawing/2014/main" id="{44BBF47B-B6D4-DA6B-6B1D-E17D01F44B90}"/>
              </a:ext>
            </a:extLst>
          </p:cNvPr>
          <p:cNvSpPr>
            <a:spLocks noGrp="1"/>
          </p:cNvSpPr>
          <p:nvPr>
            <p:ph type="body" idx="1"/>
          </p:nvPr>
        </p:nvSpPr>
        <p:spPr>
          <a:xfrm>
            <a:off x="304799" y="1650697"/>
            <a:ext cx="115823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803B8E7D-8D39-8759-36A8-C0DA0F6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D884BD-21A5-9D9F-0211-17678A7004FC}"/>
              </a:ext>
            </a:extLst>
          </p:cNvPr>
          <p:cNvSpPr>
            <a:spLocks noGrp="1"/>
          </p:cNvSpPr>
          <p:nvPr>
            <p:ph type="sldNum" sz="quarter" idx="4"/>
          </p:nvPr>
        </p:nvSpPr>
        <p:spPr>
          <a:xfrm>
            <a:off x="9143998"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4937E6-3F33-3D43-B65E-9D5F41AEF450}" type="slidenum">
              <a:rPr lang="en-US" smtClean="0"/>
              <a:t>‹#›</a:t>
            </a:fld>
            <a:endParaRPr lang="en-US"/>
          </a:p>
        </p:txBody>
      </p:sp>
    </p:spTree>
    <p:extLst>
      <p:ext uri="{BB962C8B-B14F-4D97-AF65-F5344CB8AC3E}">
        <p14:creationId xmlns:p14="http://schemas.microsoft.com/office/powerpoint/2010/main" val="75760403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xStyles>
    <p:title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2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6" orient="horz" pos="4176">
          <p15:clr>
            <a:srgbClr val="F26B43"/>
          </p15:clr>
        </p15:guide>
        <p15:guide id="7" orient="horz" pos="14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89196-704E-9E38-ED73-2098E954C8AC}"/>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3" name="Text Placeholder 2">
            <a:extLst>
              <a:ext uri="{FF2B5EF4-FFF2-40B4-BE49-F238E27FC236}">
                <a16:creationId xmlns:a16="http://schemas.microsoft.com/office/drawing/2014/main" id="{44BBF47B-B6D4-DA6B-6B1D-E17D01F44B90}"/>
              </a:ext>
            </a:extLst>
          </p:cNvPr>
          <p:cNvSpPr>
            <a:spLocks noGrp="1"/>
          </p:cNvSpPr>
          <p:nvPr>
            <p:ph type="body" idx="1"/>
          </p:nvPr>
        </p:nvSpPr>
        <p:spPr>
          <a:xfrm>
            <a:off x="304799" y="1650697"/>
            <a:ext cx="115823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803B8E7D-8D39-8759-36A8-C0DA0F6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D884BD-21A5-9D9F-0211-17678A7004FC}"/>
              </a:ext>
            </a:extLst>
          </p:cNvPr>
          <p:cNvSpPr>
            <a:spLocks noGrp="1"/>
          </p:cNvSpPr>
          <p:nvPr>
            <p:ph type="sldNum" sz="quarter" idx="4"/>
          </p:nvPr>
        </p:nvSpPr>
        <p:spPr>
          <a:xfrm>
            <a:off x="9143998"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4937E6-3F33-3D43-B65E-9D5F41AEF450}" type="slidenum">
              <a:rPr lang="en-US" smtClean="0"/>
              <a:t>‹#›</a:t>
            </a:fld>
            <a:endParaRPr lang="en-US"/>
          </a:p>
        </p:txBody>
      </p:sp>
    </p:spTree>
    <p:extLst>
      <p:ext uri="{BB962C8B-B14F-4D97-AF65-F5344CB8AC3E}">
        <p14:creationId xmlns:p14="http://schemas.microsoft.com/office/powerpoint/2010/main" val="543797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2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6" orient="horz" pos="4176">
          <p15:clr>
            <a:srgbClr val="F26B43"/>
          </p15:clr>
        </p15:guide>
        <p15:guide id="7" orient="horz" pos="1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89196-704E-9E38-ED73-2098E954C8AC}"/>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3" name="Text Placeholder 2">
            <a:extLst>
              <a:ext uri="{FF2B5EF4-FFF2-40B4-BE49-F238E27FC236}">
                <a16:creationId xmlns:a16="http://schemas.microsoft.com/office/drawing/2014/main" id="{44BBF47B-B6D4-DA6B-6B1D-E17D01F44B90}"/>
              </a:ext>
            </a:extLst>
          </p:cNvPr>
          <p:cNvSpPr>
            <a:spLocks noGrp="1"/>
          </p:cNvSpPr>
          <p:nvPr>
            <p:ph type="body" idx="1"/>
          </p:nvPr>
        </p:nvSpPr>
        <p:spPr>
          <a:xfrm>
            <a:off x="304799" y="1650697"/>
            <a:ext cx="115823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803B8E7D-8D39-8759-36A8-C0DA0F6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D884BD-21A5-9D9F-0211-17678A7004FC}"/>
              </a:ext>
            </a:extLst>
          </p:cNvPr>
          <p:cNvSpPr>
            <a:spLocks noGrp="1"/>
          </p:cNvSpPr>
          <p:nvPr>
            <p:ph type="sldNum" sz="quarter" idx="4"/>
          </p:nvPr>
        </p:nvSpPr>
        <p:spPr>
          <a:xfrm>
            <a:off x="9143998"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4937E6-3F33-3D43-B65E-9D5F41AEF450}" type="slidenum">
              <a:rPr lang="en-US" smtClean="0"/>
              <a:t>‹#›</a:t>
            </a:fld>
            <a:endParaRPr lang="en-US"/>
          </a:p>
        </p:txBody>
      </p:sp>
    </p:spTree>
    <p:extLst>
      <p:ext uri="{BB962C8B-B14F-4D97-AF65-F5344CB8AC3E}">
        <p14:creationId xmlns:p14="http://schemas.microsoft.com/office/powerpoint/2010/main" val="232004033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2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6" orient="horz" pos="4176">
          <p15:clr>
            <a:srgbClr val="F26B43"/>
          </p15:clr>
        </p15:guide>
        <p15:guide id="7" orient="horz" pos="1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89196-704E-9E38-ED73-2098E954C8AC}"/>
              </a:ext>
            </a:extLst>
          </p:cNvPr>
          <p:cNvSpPr>
            <a:spLocks noGrp="1"/>
          </p:cNvSpPr>
          <p:nvPr>
            <p:ph type="title"/>
          </p:nvPr>
        </p:nvSpPr>
        <p:spPr>
          <a:xfrm>
            <a:off x="304800" y="228601"/>
            <a:ext cx="11582400" cy="1067782"/>
          </a:xfrm>
          <a:prstGeom prst="rect">
            <a:avLst/>
          </a:prstGeom>
        </p:spPr>
        <p:txBody>
          <a:bodyPr vert="horz" lIns="0" tIns="0" rIns="0" bIns="0" rtlCol="0" anchor="ctr">
            <a:noAutofit/>
          </a:bodyPr>
          <a:lstStyle/>
          <a:p>
            <a:r>
              <a:rPr lang="en-US"/>
              <a:t>Click to edit Master title style</a:t>
            </a:r>
            <a:br>
              <a:rPr lang="en-US"/>
            </a:br>
            <a:r>
              <a:rPr lang="en-US"/>
              <a:t>(Second Line)</a:t>
            </a:r>
          </a:p>
        </p:txBody>
      </p:sp>
      <p:sp>
        <p:nvSpPr>
          <p:cNvPr id="3" name="Text Placeholder 2">
            <a:extLst>
              <a:ext uri="{FF2B5EF4-FFF2-40B4-BE49-F238E27FC236}">
                <a16:creationId xmlns:a16="http://schemas.microsoft.com/office/drawing/2014/main" id="{44BBF47B-B6D4-DA6B-6B1D-E17D01F44B90}"/>
              </a:ext>
            </a:extLst>
          </p:cNvPr>
          <p:cNvSpPr>
            <a:spLocks noGrp="1"/>
          </p:cNvSpPr>
          <p:nvPr>
            <p:ph type="body" idx="1"/>
          </p:nvPr>
        </p:nvSpPr>
        <p:spPr>
          <a:xfrm>
            <a:off x="304799" y="1650697"/>
            <a:ext cx="1158239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803B8E7D-8D39-8759-36A8-C0DA0F6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D884BD-21A5-9D9F-0211-17678A7004FC}"/>
              </a:ext>
            </a:extLst>
          </p:cNvPr>
          <p:cNvSpPr>
            <a:spLocks noGrp="1"/>
          </p:cNvSpPr>
          <p:nvPr>
            <p:ph type="sldNum" sz="quarter" idx="4"/>
          </p:nvPr>
        </p:nvSpPr>
        <p:spPr>
          <a:xfrm>
            <a:off x="9143998"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4937E6-3F33-3D43-B65E-9D5F41AEF450}" type="slidenum">
              <a:rPr lang="en-US" smtClean="0"/>
              <a:t>‹#›</a:t>
            </a:fld>
            <a:endParaRPr lang="en-US"/>
          </a:p>
        </p:txBody>
      </p:sp>
    </p:spTree>
    <p:extLst>
      <p:ext uri="{BB962C8B-B14F-4D97-AF65-F5344CB8AC3E}">
        <p14:creationId xmlns:p14="http://schemas.microsoft.com/office/powerpoint/2010/main" val="68694829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xStyles>
    <p:title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2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6" orient="horz" pos="4176">
          <p15:clr>
            <a:srgbClr val="F26B43"/>
          </p15:clr>
        </p15:guide>
        <p15:guide id="7" orient="horz" pos="1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190" y="15951"/>
            <a:ext cx="9485630" cy="489636"/>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113271" y="1782254"/>
            <a:ext cx="10435590" cy="26435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a:xfrm>
            <a:off x="219151" y="6450364"/>
            <a:ext cx="251459" cy="179704"/>
          </a:xfrm>
          <a:prstGeom prst="rect">
            <a:avLst/>
          </a:prstGeom>
        </p:spPr>
        <p:txBody>
          <a:bodyPr wrap="square" lIns="0" tIns="0" rIns="0" bIns="0">
            <a:spAutoFit/>
          </a:bodyPr>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18902104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190" y="15951"/>
            <a:ext cx="9485630" cy="489636"/>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113271" y="1782254"/>
            <a:ext cx="10435590" cy="26435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6" name="Holder 6"/>
          <p:cNvSpPr>
            <a:spLocks noGrp="1"/>
          </p:cNvSpPr>
          <p:nvPr>
            <p:ph type="sldNum" sz="quarter" idx="7"/>
          </p:nvPr>
        </p:nvSpPr>
        <p:spPr>
          <a:xfrm>
            <a:off x="219151" y="6450364"/>
            <a:ext cx="251459" cy="179704"/>
          </a:xfrm>
          <a:prstGeom prst="rect">
            <a:avLst/>
          </a:prstGeom>
        </p:spPr>
        <p:txBody>
          <a:bodyPr wrap="square" lIns="0" tIns="0" rIns="0" bIns="0">
            <a:spAutoFit/>
          </a:bodyPr>
          <a:lstStyle>
            <a:lvl1pPr>
              <a:defRPr sz="1000" b="0" i="0">
                <a:solidFill>
                  <a:schemeClr val="tx1"/>
                </a:solidFill>
                <a:latin typeface="Calibri"/>
                <a:cs typeface="Calibri"/>
              </a:defRPr>
            </a:lvl1pPr>
          </a:lstStyle>
          <a:p>
            <a:pPr marL="38100">
              <a:lnSpc>
                <a:spcPct val="100000"/>
              </a:lnSpc>
              <a:spcBef>
                <a:spcPts val="65"/>
              </a:spcBef>
            </a:pPr>
            <a:fld id="{81D60167-4931-47E6-BA6A-407CBD079E47}" type="slidenum">
              <a:rPr spc="60" dirty="0"/>
              <a:t>‹#›</a:t>
            </a:fld>
            <a:endParaRPr spc="60"/>
          </a:p>
        </p:txBody>
      </p:sp>
    </p:spTree>
    <p:extLst>
      <p:ext uri="{BB962C8B-B14F-4D97-AF65-F5344CB8AC3E}">
        <p14:creationId xmlns:p14="http://schemas.microsoft.com/office/powerpoint/2010/main" val="158766301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1.xml"/><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1.png"/><Relationship Id="rId1" Type="http://schemas.openxmlformats.org/officeDocument/2006/relationships/slideLayout" Target="../slideLayouts/slideLayout47.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clinicaltrials.gov/study/NCT06305962?term=NCT06305962&amp;rank=1"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68.xml"/><Relationship Id="rId5" Type="http://schemas.openxmlformats.org/officeDocument/2006/relationships/image" Target="../media/image61.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8.xml"/><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8.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3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5.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g"/><Relationship Id="rId1" Type="http://schemas.openxmlformats.org/officeDocument/2006/relationships/slideLayout" Target="../slideLayouts/slideLayout74.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gif"/></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4.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3.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6.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3424" y="6170167"/>
            <a:ext cx="2882542" cy="289823"/>
          </a:xfrm>
          <a:prstGeom prst="rect">
            <a:avLst/>
          </a:prstGeom>
        </p:spPr>
        <p:txBody>
          <a:bodyPr vert="horz" wrap="square" lIns="0" tIns="12700" rIns="0" bIns="0" rtlCol="0">
            <a:spAutoFit/>
          </a:bodyPr>
          <a:lstStyle/>
          <a:p>
            <a:pPr marL="12700">
              <a:lnSpc>
                <a:spcPct val="100000"/>
              </a:lnSpc>
              <a:spcBef>
                <a:spcPts val="100"/>
              </a:spcBef>
            </a:pPr>
            <a:r>
              <a:rPr lang="en-US" b="1" dirty="0">
                <a:latin typeface="Arial Nova" panose="020B0504020202020204" pitchFamily="34" charset="0"/>
                <a:cs typeface="Calibri"/>
              </a:rPr>
              <a:t>December 2025</a:t>
            </a:r>
            <a:endParaRPr sz="1800" dirty="0">
              <a:latin typeface="Arial Nova" panose="020B0504020202020204" pitchFamily="34" charset="0"/>
              <a:cs typeface="Calibri"/>
            </a:endParaRPr>
          </a:p>
        </p:txBody>
      </p:sp>
      <p:pic>
        <p:nvPicPr>
          <p:cNvPr id="3" name="object 3"/>
          <p:cNvPicPr/>
          <p:nvPr/>
        </p:nvPicPr>
        <p:blipFill>
          <a:blip r:embed="rId2" cstate="print"/>
          <a:stretch>
            <a:fillRect/>
          </a:stretch>
        </p:blipFill>
        <p:spPr>
          <a:xfrm>
            <a:off x="754519" y="702182"/>
            <a:ext cx="4406134" cy="1293495"/>
          </a:xfrm>
          <a:prstGeom prst="rect">
            <a:avLst/>
          </a:prstGeom>
        </p:spPr>
      </p:pic>
      <p:pic>
        <p:nvPicPr>
          <p:cNvPr id="5" name="object 5"/>
          <p:cNvPicPr/>
          <p:nvPr/>
        </p:nvPicPr>
        <p:blipFill>
          <a:blip r:embed="rId3" cstate="print"/>
          <a:stretch>
            <a:fillRect/>
          </a:stretch>
        </p:blipFill>
        <p:spPr>
          <a:xfrm>
            <a:off x="7113575" y="12"/>
            <a:ext cx="5078424" cy="6857985"/>
          </a:xfrm>
          <a:prstGeom prst="rect">
            <a:avLst/>
          </a:prstGeom>
        </p:spPr>
      </p:pic>
      <p:sp>
        <p:nvSpPr>
          <p:cNvPr id="7" name="object 7"/>
          <p:cNvSpPr txBox="1"/>
          <p:nvPr/>
        </p:nvSpPr>
        <p:spPr>
          <a:xfrm>
            <a:off x="828458" y="2222077"/>
            <a:ext cx="255333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Nova" panose="020B0504020202020204" pitchFamily="34" charset="0"/>
                <a:cs typeface="Calibri"/>
              </a:rPr>
              <a:t>NASDAQ: RADX / ASX: RAD</a:t>
            </a:r>
            <a:endParaRPr sz="1400" dirty="0">
              <a:latin typeface="Arial Nova" panose="020B0504020202020204" pitchFamily="34" charset="0"/>
              <a:cs typeface="Calibri"/>
            </a:endParaRPr>
          </a:p>
        </p:txBody>
      </p:sp>
      <p:sp>
        <p:nvSpPr>
          <p:cNvPr id="6" name="object 2">
            <a:extLst>
              <a:ext uri="{FF2B5EF4-FFF2-40B4-BE49-F238E27FC236}">
                <a16:creationId xmlns:a16="http://schemas.microsoft.com/office/drawing/2014/main" id="{33133433-F3C9-C004-D2E5-E2A07F55E083}"/>
              </a:ext>
            </a:extLst>
          </p:cNvPr>
          <p:cNvSpPr txBox="1"/>
          <p:nvPr/>
        </p:nvSpPr>
        <p:spPr>
          <a:xfrm>
            <a:off x="828458" y="5602980"/>
            <a:ext cx="4631816" cy="289823"/>
          </a:xfrm>
          <a:prstGeom prst="rect">
            <a:avLst/>
          </a:prstGeom>
        </p:spPr>
        <p:txBody>
          <a:bodyPr vert="horz" wrap="square" lIns="0" tIns="12700" rIns="0" bIns="0" rtlCol="0">
            <a:spAutoFit/>
          </a:bodyPr>
          <a:lstStyle/>
          <a:p>
            <a:pPr marL="12700">
              <a:lnSpc>
                <a:spcPct val="100000"/>
              </a:lnSpc>
              <a:spcBef>
                <a:spcPts val="100"/>
              </a:spcBef>
            </a:pPr>
            <a:r>
              <a:rPr lang="en-US" sz="1800" b="1" dirty="0">
                <a:latin typeface="Arial Nova" panose="020B0504020202020204" pitchFamily="34" charset="0"/>
                <a:cs typeface="Calibri"/>
              </a:rPr>
              <a:t>COMPANY PRESENTATION </a:t>
            </a:r>
            <a:endParaRPr sz="1800" dirty="0">
              <a:latin typeface="Arial Nova" panose="020B0504020202020204" pitchFamily="34" charset="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3D5E5-90D2-38B7-ECAC-79C7046033A9}"/>
            </a:ext>
          </a:extLst>
        </p:cNvPr>
        <p:cNvGrpSpPr/>
        <p:nvPr/>
      </p:nvGrpSpPr>
      <p:grpSpPr>
        <a:xfrm>
          <a:off x="0" y="0"/>
          <a:ext cx="0" cy="0"/>
          <a:chOff x="0" y="0"/>
          <a:chExt cx="0" cy="0"/>
        </a:xfrm>
      </p:grpSpPr>
      <p:sp>
        <p:nvSpPr>
          <p:cNvPr id="43" name="object 29">
            <a:extLst>
              <a:ext uri="{FF2B5EF4-FFF2-40B4-BE49-F238E27FC236}">
                <a16:creationId xmlns:a16="http://schemas.microsoft.com/office/drawing/2014/main" id="{16732DEF-B884-0214-96AA-37765771A440}"/>
              </a:ext>
            </a:extLst>
          </p:cNvPr>
          <p:cNvSpPr/>
          <p:nvPr/>
        </p:nvSpPr>
        <p:spPr>
          <a:xfrm>
            <a:off x="5486400" y="1154834"/>
            <a:ext cx="6400800"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accent3">
              <a:lumMod val="50000"/>
            </a:schemeClr>
          </a:solidFill>
        </p:spPr>
        <p:txBody>
          <a:bodyPr wrap="square" lIns="228600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Nova"/>
                <a:ea typeface="+mn-ea"/>
                <a:cs typeface="+mn-cs"/>
              </a:rPr>
              <a:t>RAD 101 (PIVALATE) </a:t>
            </a:r>
            <a:br>
              <a:rPr kumimoji="0" lang="en-US" sz="1600" b="1" i="0" u="none" strike="noStrike" kern="0" cap="none" spc="0" normalizeH="0" baseline="0" noProof="0">
                <a:ln>
                  <a:noFill/>
                </a:ln>
                <a:solidFill>
                  <a:srgbClr val="FFFFFF"/>
                </a:solidFill>
                <a:effectLst/>
                <a:uLnTx/>
                <a:uFillTx/>
                <a:latin typeface="Arial Nova"/>
                <a:ea typeface="+mn-ea"/>
                <a:cs typeface="+mn-cs"/>
              </a:rPr>
            </a:br>
            <a:r>
              <a:rPr kumimoji="0" lang="en-US" sz="1600" b="1" i="0" u="none" strike="noStrike" kern="0" cap="none" spc="0" normalizeH="0" baseline="0" noProof="0">
                <a:ln>
                  <a:noFill/>
                </a:ln>
                <a:solidFill>
                  <a:srgbClr val="FFFFFF"/>
                </a:solidFill>
                <a:effectLst/>
                <a:uLnTx/>
                <a:uFillTx/>
                <a:latin typeface="Arial Nova"/>
                <a:ea typeface="+mn-ea"/>
                <a:cs typeface="+mn-cs"/>
              </a:rPr>
              <a:t>SMALL MOLECULE</a:t>
            </a:r>
          </a:p>
          <a:p>
            <a:pPr marL="12700" marR="508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Light" panose="020B0304020202020204" pitchFamily="34" charset="0"/>
                <a:ea typeface="+mn-ea"/>
                <a:cs typeface="Calibri"/>
              </a:rPr>
              <a:t>Selectively targets fatty acid synthase: </a:t>
            </a:r>
            <a:br>
              <a:rPr kumimoji="0" lang="en-US" sz="1400" b="0" i="0" u="none" strike="noStrike" kern="1200" cap="none" spc="0" normalizeH="0" baseline="0" noProof="0">
                <a:ln>
                  <a:noFill/>
                </a:ln>
                <a:solidFill>
                  <a:srgbClr val="FFFFFF"/>
                </a:solidFill>
                <a:effectLst/>
                <a:uLnTx/>
                <a:uFillTx/>
                <a:latin typeface="Arial Nova Light" panose="020B0304020202020204" pitchFamily="34" charset="0"/>
                <a:ea typeface="+mn-ea"/>
                <a:cs typeface="Calibri"/>
              </a:rPr>
            </a:br>
            <a:r>
              <a:rPr kumimoji="0" lang="en-US" sz="1400" b="0" i="0" u="none" strike="noStrike" kern="1200" cap="none" spc="0" normalizeH="0" baseline="0" noProof="0">
                <a:ln>
                  <a:noFill/>
                </a:ln>
                <a:solidFill>
                  <a:srgbClr val="FFFFFF"/>
                </a:solidFill>
                <a:effectLst/>
                <a:uLnTx/>
                <a:uFillTx/>
                <a:latin typeface="Arial Nova Light" panose="020B0304020202020204" pitchFamily="34" charset="0"/>
                <a:ea typeface="+mn-ea"/>
                <a:cs typeface="Calibri"/>
              </a:rPr>
              <a:t>overexpressed in tumors but not normal brain cells</a:t>
            </a:r>
            <a:endPar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Calibri"/>
            </a:endParaRPr>
          </a:p>
        </p:txBody>
      </p:sp>
      <p:pic>
        <p:nvPicPr>
          <p:cNvPr id="31" name="object 32">
            <a:extLst>
              <a:ext uri="{FF2B5EF4-FFF2-40B4-BE49-F238E27FC236}">
                <a16:creationId xmlns:a16="http://schemas.microsoft.com/office/drawing/2014/main" id="{00507081-897D-FDE0-A5C0-941A815E7915}"/>
              </a:ext>
            </a:extLst>
          </p:cNvPr>
          <p:cNvPicPr/>
          <p:nvPr/>
        </p:nvPicPr>
        <p:blipFill>
          <a:blip r:embed="rId2" cstate="print"/>
          <a:srcRect l="-6214" t="-52982" r="-7893" b="-52982"/>
          <a:stretch>
            <a:fillRect/>
          </a:stretch>
        </p:blipFill>
        <p:spPr>
          <a:xfrm>
            <a:off x="5855293" y="1513799"/>
            <a:ext cx="1634647" cy="1588752"/>
          </a:xfrm>
          <a:prstGeom prst="rect">
            <a:avLst/>
          </a:prstGeom>
          <a:solidFill>
            <a:schemeClr val="bg1"/>
          </a:solidFill>
        </p:spPr>
      </p:pic>
      <p:sp>
        <p:nvSpPr>
          <p:cNvPr id="8" name="object 13">
            <a:extLst>
              <a:ext uri="{FF2B5EF4-FFF2-40B4-BE49-F238E27FC236}">
                <a16:creationId xmlns:a16="http://schemas.microsoft.com/office/drawing/2014/main" id="{03DDBAA3-B405-A28B-8EC4-EF527CB7502B}"/>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3725FBEA-E478-8E8C-9CC2-D4E365908B74}"/>
              </a:ext>
            </a:extLst>
          </p:cNvPr>
          <p:cNvCxnSpPr>
            <a:cxnSpLocks/>
          </p:cNvCxnSpPr>
          <p:nvPr/>
        </p:nvCxnSpPr>
        <p:spPr>
          <a:xfrm>
            <a:off x="3728698" y="1987175"/>
            <a:ext cx="0" cy="495857"/>
          </a:xfrm>
          <a:prstGeom prst="line">
            <a:avLst/>
          </a:prstGeom>
          <a:ln>
            <a:solidFill>
              <a:schemeClr val="accent4"/>
            </a:solidFill>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0D65DAD6-5D83-B91C-803C-4AEC7736309A}"/>
              </a:ext>
            </a:extLst>
          </p:cNvPr>
          <p:cNvSpPr>
            <a:spLocks noGrp="1"/>
          </p:cNvSpPr>
          <p:nvPr>
            <p:ph type="title"/>
          </p:nvPr>
        </p:nvSpPr>
        <p:spPr/>
        <p:txBody>
          <a:bodyPr/>
          <a:lstStyle/>
          <a:p>
            <a:r>
              <a:rPr lang="en-US"/>
              <a:t>Imaging for Brain Metastasis</a:t>
            </a:r>
          </a:p>
        </p:txBody>
      </p:sp>
      <p:pic>
        <p:nvPicPr>
          <p:cNvPr id="5" name="object 10">
            <a:extLst>
              <a:ext uri="{FF2B5EF4-FFF2-40B4-BE49-F238E27FC236}">
                <a16:creationId xmlns:a16="http://schemas.microsoft.com/office/drawing/2014/main" id="{9D7529DB-3EA4-B6D6-73EC-C7B0CC473FB4}"/>
              </a:ext>
            </a:extLst>
          </p:cNvPr>
          <p:cNvPicPr/>
          <p:nvPr/>
        </p:nvPicPr>
        <p:blipFill>
          <a:blip r:embed="rId3"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26968267-DB05-8E37-AE42-09867CDB011A}"/>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5B082E58-6CD0-901B-EB3A-6F67F67869F7}"/>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C1A1D0B4-CB75-2924-6CFF-5A20F6056ACE}"/>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2B5CBFAE-7613-0795-70ED-99E5CAC2BD9F}"/>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CFD4066E-9AB2-0DA8-D778-80C0BD1E4F16}"/>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B18045F2-EE73-9A85-64B0-AE62DC998AF9}"/>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016D31E7-8C3F-63D1-C3F4-5599C4F28C13}"/>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F46AE917-3FE2-5466-AE0E-3C1BD860CFBE}"/>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1F489721-C2E7-FDFA-44FC-FFF28C5BBA0E}"/>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60CE9424-E096-DDF8-81ED-84BF5147E4B1}"/>
              </a:ext>
            </a:extLst>
          </p:cNvPr>
          <p:cNvSpPr txBox="1"/>
          <p:nvPr/>
        </p:nvSpPr>
        <p:spPr>
          <a:xfrm>
            <a:off x="549383" y="2819229"/>
            <a:ext cx="13740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Fatty acid oxidation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p:txBody>
      </p:sp>
      <p:sp>
        <p:nvSpPr>
          <p:cNvPr id="25" name="TextBox 24">
            <a:extLst>
              <a:ext uri="{FF2B5EF4-FFF2-40B4-BE49-F238E27FC236}">
                <a16:creationId xmlns:a16="http://schemas.microsoft.com/office/drawing/2014/main" id="{D660D3FC-72E0-D7C1-3138-52D8ACC67CA3}"/>
              </a:ext>
            </a:extLst>
          </p:cNvPr>
          <p:cNvSpPr txBox="1"/>
          <p:nvPr/>
        </p:nvSpPr>
        <p:spPr>
          <a:xfrm>
            <a:off x="2803402"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pivalate</a:t>
            </a:r>
          </a:p>
        </p:txBody>
      </p:sp>
      <p:sp>
        <p:nvSpPr>
          <p:cNvPr id="28" name="TextBox 27">
            <a:extLst>
              <a:ext uri="{FF2B5EF4-FFF2-40B4-BE49-F238E27FC236}">
                <a16:creationId xmlns:a16="http://schemas.microsoft.com/office/drawing/2014/main" id="{8BEC6A3F-58CC-6D6C-A5D4-EE859DB7FD47}"/>
              </a:ext>
            </a:extLst>
          </p:cNvPr>
          <p:cNvSpPr txBox="1"/>
          <p:nvPr/>
        </p:nvSpPr>
        <p:spPr>
          <a:xfrm>
            <a:off x="3407730"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57859BBB-9C43-97EE-CDAC-9D36B7A276FF}"/>
              </a:ext>
            </a:extLst>
          </p:cNvPr>
          <p:cNvSpPr txBox="1"/>
          <p:nvPr/>
        </p:nvSpPr>
        <p:spPr>
          <a:xfrm>
            <a:off x="3792604" y="2818333"/>
            <a:ext cx="1051891" cy="656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30000" noProof="0">
                <a:ln>
                  <a:noFill/>
                </a:ln>
                <a:solidFill>
                  <a:srgbClr val="2273C3">
                    <a:lumMod val="50000"/>
                  </a:srgbClr>
                </a:solidFill>
                <a:effectLst/>
                <a:uLnTx/>
                <a:uFillTx/>
                <a:latin typeface="Arial Nova"/>
                <a:ea typeface="+mn-ea"/>
                <a:cs typeface="+mn-cs"/>
              </a:rPr>
              <a:t>18</a:t>
            </a: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25000" noProof="0">
              <a:ln>
                <a:noFill/>
              </a:ln>
              <a:solidFill>
                <a:srgbClr val="2273C3">
                  <a:lumMod val="50000"/>
                </a:srgbClr>
              </a:solidFill>
              <a:effectLst/>
              <a:uLnTx/>
              <a:uFillTx/>
              <a:latin typeface="Arial Nova"/>
              <a:ea typeface="+mn-ea"/>
              <a:cs typeface="+mn-cs"/>
            </a:endParaRPr>
          </a:p>
        </p:txBody>
      </p:sp>
      <p:cxnSp>
        <p:nvCxnSpPr>
          <p:cNvPr id="35" name="Straight Connector 34">
            <a:extLst>
              <a:ext uri="{FF2B5EF4-FFF2-40B4-BE49-F238E27FC236}">
                <a16:creationId xmlns:a16="http://schemas.microsoft.com/office/drawing/2014/main" id="{41FC1EDD-3338-A667-DBC5-2FC897E86FE9}"/>
              </a:ext>
            </a:extLst>
          </p:cNvPr>
          <p:cNvCxnSpPr>
            <a:cxnSpLocks/>
          </p:cNvCxnSpPr>
          <p:nvPr/>
        </p:nvCxnSpPr>
        <p:spPr>
          <a:xfrm>
            <a:off x="3282131" y="2151979"/>
            <a:ext cx="0" cy="662106"/>
          </a:xfrm>
          <a:prstGeom prst="line">
            <a:avLst/>
          </a:prstGeom>
          <a:ln>
            <a:solidFill>
              <a:schemeClr val="accent4"/>
            </a:solidFill>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104A4A2-874E-F3E1-D455-BEAFD890517E}"/>
              </a:ext>
            </a:extLst>
          </p:cNvPr>
          <p:cNvCxnSpPr>
            <a:cxnSpLocks/>
          </p:cNvCxnSpPr>
          <p:nvPr/>
        </p:nvCxnSpPr>
        <p:spPr>
          <a:xfrm>
            <a:off x="4366652" y="2353177"/>
            <a:ext cx="0" cy="460908"/>
          </a:xfrm>
          <a:prstGeom prst="line">
            <a:avLst/>
          </a:prstGeom>
          <a:ln>
            <a:solidFill>
              <a:schemeClr val="accent4"/>
            </a:solidFill>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866BD627-74A3-9A4A-6B30-949886400813}"/>
              </a:ext>
            </a:extLst>
          </p:cNvPr>
          <p:cNvSpPr txBox="1"/>
          <p:nvPr/>
        </p:nvSpPr>
        <p:spPr>
          <a:xfrm>
            <a:off x="401714" y="3759482"/>
            <a:ext cx="5273221" cy="1597873"/>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rgbClr val="E051BD"/>
                </a:solidFill>
                <a:effectLst/>
                <a:uLnTx/>
                <a:uFillTx/>
                <a:latin typeface="Arial Nova" panose="020B0504020202020204" pitchFamily="34" charset="0"/>
                <a:ea typeface="+mn-ea"/>
                <a:cs typeface="Arial" panose="020B0604020202020204" pitchFamily="34" charset="0"/>
              </a:rPr>
              <a:t>FATTY ACID SYNTHASE IS A VIABLE TARGET</a:t>
            </a:r>
          </a:p>
          <a:p>
            <a:pPr marL="290513" marR="5080" lvl="0" indent="-285750" algn="l" defTabSz="914400" rtl="0" eaLnBrk="1" fontAlgn="auto" latinLnBrk="0" hangingPunct="1">
              <a:lnSpc>
                <a:spcPct val="100000"/>
              </a:lnSpc>
              <a:spcBef>
                <a:spcPts val="900"/>
              </a:spcBef>
              <a:spcAft>
                <a:spcPts val="0"/>
              </a:spcAft>
              <a:buClr>
                <a:srgbClr val="E051BD"/>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Upregulation of de novo fatty acid synthesis via Fatty Acid Synthase (FASN) enables cancer cells to grow in lipid-deprived brain microenvironment.</a:t>
            </a:r>
          </a:p>
          <a:p>
            <a:pPr marL="290513" marR="5080" lvl="0" indent="-285750" algn="l" defTabSz="914400" rtl="0" eaLnBrk="1" fontAlgn="auto" latinLnBrk="0" hangingPunct="1">
              <a:lnSpc>
                <a:spcPct val="100000"/>
              </a:lnSpc>
              <a:spcBef>
                <a:spcPts val="900"/>
              </a:spcBef>
              <a:spcAft>
                <a:spcPts val="0"/>
              </a:spcAft>
              <a:buClr>
                <a:srgbClr val="E051BD"/>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Disruption of FASN activity can impair growth of brain metastases, representing a viable therapeutic target.</a:t>
            </a:r>
          </a:p>
        </p:txBody>
      </p:sp>
      <p:grpSp>
        <p:nvGrpSpPr>
          <p:cNvPr id="52" name="Group 51">
            <a:extLst>
              <a:ext uri="{FF2B5EF4-FFF2-40B4-BE49-F238E27FC236}">
                <a16:creationId xmlns:a16="http://schemas.microsoft.com/office/drawing/2014/main" id="{55DF9B23-BEFE-E702-565A-9A88F2B784C3}"/>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14F1FF13-7AE3-A85E-0342-BA92114FE016}"/>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BD214FF-3C4E-8F84-F5A5-8EAE84B574E9}"/>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3" name="object 4">
            <a:extLst>
              <a:ext uri="{FF2B5EF4-FFF2-40B4-BE49-F238E27FC236}">
                <a16:creationId xmlns:a16="http://schemas.microsoft.com/office/drawing/2014/main" id="{6E7FBE33-0FEF-DB19-7FB0-16E260FBDFE7}"/>
              </a:ext>
            </a:extLst>
          </p:cNvPr>
          <p:cNvSpPr txBox="1"/>
          <p:nvPr/>
        </p:nvSpPr>
        <p:spPr>
          <a:xfrm>
            <a:off x="6235475" y="3759482"/>
            <a:ext cx="5481890" cy="1787669"/>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E051BD"/>
                </a:solidFill>
                <a:effectLst/>
                <a:uLnTx/>
                <a:uFillTx/>
                <a:latin typeface="Arial Nova" panose="020B0504020202020204" pitchFamily="34" charset="0"/>
                <a:ea typeface="+mn-ea"/>
                <a:cs typeface="Arial" panose="020B0604020202020204" pitchFamily="34" charset="0"/>
              </a:rPr>
              <a:t>IMAGING</a:t>
            </a:r>
          </a:p>
          <a:p>
            <a:pPr marL="290513" marR="0" lvl="0" indent="-285750" algn="l" defTabSz="914400" rtl="0" eaLnBrk="1" fontAlgn="auto" latinLnBrk="0" hangingPunct="1">
              <a:lnSpc>
                <a:spcPct val="100000"/>
              </a:lnSpc>
              <a:spcBef>
                <a:spcPts val="900"/>
              </a:spcBef>
              <a:spcAft>
                <a:spcPts val="0"/>
              </a:spcAft>
              <a:buClr>
                <a:srgbClr val="E051BD"/>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First-in-class Phase IIb imaging study currently recruiting (US).*</a:t>
            </a:r>
          </a:p>
          <a:p>
            <a:pPr marL="290513" marR="0" lvl="0" indent="-285750" algn="l" defTabSz="914400" rtl="0" eaLnBrk="1" fontAlgn="auto" latinLnBrk="0" hangingPunct="1">
              <a:lnSpc>
                <a:spcPct val="100000"/>
              </a:lnSpc>
              <a:spcBef>
                <a:spcPts val="900"/>
              </a:spcBef>
              <a:spcAft>
                <a:spcPts val="0"/>
              </a:spcAft>
              <a:buClr>
                <a:srgbClr val="E051BD"/>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High unmet need to detect early relapse after Stereotactic Radio Surgery in brain metastases from solid tumors of different origin</a:t>
            </a:r>
          </a:p>
          <a:p>
            <a:pPr marL="290513" marR="0" lvl="0" indent="-285750" algn="l" defTabSz="914400" rtl="0" eaLnBrk="1" fontAlgn="auto" latinLnBrk="0" hangingPunct="1">
              <a:lnSpc>
                <a:spcPct val="100000"/>
              </a:lnSpc>
              <a:spcBef>
                <a:spcPts val="900"/>
              </a:spcBef>
              <a:spcAft>
                <a:spcPts val="0"/>
              </a:spcAft>
              <a:buClr>
                <a:srgbClr val="E051BD"/>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~300,000 new subjects diagnosed every year (US only)</a:t>
            </a:r>
          </a:p>
          <a:p>
            <a:pPr marL="401638" marR="0" lvl="0" indent="-401638"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0" cap="none" spc="0" normalizeH="0" baseline="0" noProof="0" dirty="0">
              <a:ln>
                <a:noFill/>
              </a:ln>
              <a:solidFill>
                <a:srgbClr val="30327C"/>
              </a:solidFill>
              <a:effectLst/>
              <a:uLnTx/>
              <a:uFillTx/>
              <a:latin typeface="Arial Nova" panose="020B05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C911B2B-4F36-8D63-D5CE-B413F197AC30}"/>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pic>
        <p:nvPicPr>
          <p:cNvPr id="34" name="object 42">
            <a:extLst>
              <a:ext uri="{FF2B5EF4-FFF2-40B4-BE49-F238E27FC236}">
                <a16:creationId xmlns:a16="http://schemas.microsoft.com/office/drawing/2014/main" id="{813B8FCD-E6B7-7D02-2BEA-EA1C91C7EB0A}"/>
              </a:ext>
            </a:extLst>
          </p:cNvPr>
          <p:cNvPicPr/>
          <p:nvPr/>
        </p:nvPicPr>
        <p:blipFill>
          <a:blip r:embed="rId4" cstate="print"/>
          <a:stretch>
            <a:fillRect/>
          </a:stretch>
        </p:blipFill>
        <p:spPr>
          <a:xfrm>
            <a:off x="9980579" y="1232953"/>
            <a:ext cx="1789007" cy="643299"/>
          </a:xfrm>
          <a:prstGeom prst="rect">
            <a:avLst/>
          </a:prstGeom>
        </p:spPr>
      </p:pic>
      <p:sp>
        <p:nvSpPr>
          <p:cNvPr id="36" name="Footer Placeholder 35">
            <a:extLst>
              <a:ext uri="{FF2B5EF4-FFF2-40B4-BE49-F238E27FC236}">
                <a16:creationId xmlns:a16="http://schemas.microsoft.com/office/drawing/2014/main" id="{C87E20C6-A622-4451-B6B3-9D8BD71A973A}"/>
              </a:ext>
            </a:extLst>
          </p:cNvPr>
          <p:cNvSpPr>
            <a:spLocks noGrp="1"/>
          </p:cNvSpPr>
          <p:nvPr>
            <p:ph type="ftr" sz="quarter" idx="11"/>
          </p:nvPr>
        </p:nvSpPr>
        <p:spPr>
          <a:xfrm>
            <a:off x="4047217" y="5756392"/>
            <a:ext cx="7103056" cy="8730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*NCT06777433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18F, fluorine-18; IIb, phase 2b; PET, positron emission tomography; US, United States.</a:t>
            </a:r>
          </a:p>
        </p:txBody>
      </p:sp>
      <p:sp>
        <p:nvSpPr>
          <p:cNvPr id="38" name="Slide Number Placeholder 37">
            <a:extLst>
              <a:ext uri="{FF2B5EF4-FFF2-40B4-BE49-F238E27FC236}">
                <a16:creationId xmlns:a16="http://schemas.microsoft.com/office/drawing/2014/main" id="{8B8316CB-AD1E-87D6-9CA4-33EB4293B7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2748542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2998-73A5-2A1B-D4F1-DA5E610B2C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AACEC6-B8A3-260A-93D8-21C84F7A805E}"/>
              </a:ext>
            </a:extLst>
          </p:cNvPr>
          <p:cNvSpPr>
            <a:spLocks noGrp="1"/>
          </p:cNvSpPr>
          <p:nvPr>
            <p:ph type="title"/>
          </p:nvPr>
        </p:nvSpPr>
        <p:spPr/>
        <p:txBody>
          <a:bodyPr/>
          <a:lstStyle/>
          <a:p>
            <a:r>
              <a:rPr lang="en-US" dirty="0"/>
              <a:t>RAD 101 Imaging: Clinical Development</a:t>
            </a:r>
          </a:p>
        </p:txBody>
      </p:sp>
      <p:sp>
        <p:nvSpPr>
          <p:cNvPr id="6" name="TextBox 5">
            <a:extLst>
              <a:ext uri="{FF2B5EF4-FFF2-40B4-BE49-F238E27FC236}">
                <a16:creationId xmlns:a16="http://schemas.microsoft.com/office/drawing/2014/main" id="{E7645DB5-2A45-522E-CC92-A0A5BB006CCA}"/>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38" name="Slide Number Placeholder 37">
            <a:extLst>
              <a:ext uri="{FF2B5EF4-FFF2-40B4-BE49-F238E27FC236}">
                <a16:creationId xmlns:a16="http://schemas.microsoft.com/office/drawing/2014/main" id="{A594FBB9-24D0-B920-E0DF-672EAD4BB6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2" name="object 4">
            <a:extLst>
              <a:ext uri="{FF2B5EF4-FFF2-40B4-BE49-F238E27FC236}">
                <a16:creationId xmlns:a16="http://schemas.microsoft.com/office/drawing/2014/main" id="{43CBD235-F295-C061-47A4-66D6E48992BF}"/>
              </a:ext>
            </a:extLst>
          </p:cNvPr>
          <p:cNvPicPr/>
          <p:nvPr/>
        </p:nvPicPr>
        <p:blipFill>
          <a:blip r:embed="rId2" cstate="print"/>
          <a:stretch>
            <a:fillRect/>
          </a:stretch>
        </p:blipFill>
        <p:spPr>
          <a:xfrm>
            <a:off x="799092" y="1466098"/>
            <a:ext cx="328998" cy="124015"/>
          </a:xfrm>
          <a:prstGeom prst="rect">
            <a:avLst/>
          </a:prstGeom>
        </p:spPr>
      </p:pic>
      <p:pic>
        <p:nvPicPr>
          <p:cNvPr id="4" name="object 5">
            <a:extLst>
              <a:ext uri="{FF2B5EF4-FFF2-40B4-BE49-F238E27FC236}">
                <a16:creationId xmlns:a16="http://schemas.microsoft.com/office/drawing/2014/main" id="{8138E34E-1AFC-32D4-22CB-B01EEE4F9ED1}"/>
              </a:ext>
            </a:extLst>
          </p:cNvPr>
          <p:cNvPicPr/>
          <p:nvPr/>
        </p:nvPicPr>
        <p:blipFill>
          <a:blip r:embed="rId2" cstate="print"/>
          <a:stretch>
            <a:fillRect/>
          </a:stretch>
        </p:blipFill>
        <p:spPr>
          <a:xfrm>
            <a:off x="799092" y="1820871"/>
            <a:ext cx="328998" cy="124015"/>
          </a:xfrm>
          <a:prstGeom prst="rect">
            <a:avLst/>
          </a:prstGeom>
        </p:spPr>
      </p:pic>
      <p:pic>
        <p:nvPicPr>
          <p:cNvPr id="7" name="object 6">
            <a:extLst>
              <a:ext uri="{FF2B5EF4-FFF2-40B4-BE49-F238E27FC236}">
                <a16:creationId xmlns:a16="http://schemas.microsoft.com/office/drawing/2014/main" id="{E54F41AC-EF17-8399-91E2-AE9ADD455CD7}"/>
              </a:ext>
            </a:extLst>
          </p:cNvPr>
          <p:cNvPicPr/>
          <p:nvPr/>
        </p:nvPicPr>
        <p:blipFill>
          <a:blip r:embed="rId2" cstate="print"/>
          <a:stretch>
            <a:fillRect/>
          </a:stretch>
        </p:blipFill>
        <p:spPr>
          <a:xfrm>
            <a:off x="799092" y="2198242"/>
            <a:ext cx="328998" cy="124015"/>
          </a:xfrm>
          <a:prstGeom prst="rect">
            <a:avLst/>
          </a:prstGeom>
        </p:spPr>
      </p:pic>
      <p:sp>
        <p:nvSpPr>
          <p:cNvPr id="9" name="object 7">
            <a:extLst>
              <a:ext uri="{FF2B5EF4-FFF2-40B4-BE49-F238E27FC236}">
                <a16:creationId xmlns:a16="http://schemas.microsoft.com/office/drawing/2014/main" id="{E168CF8C-9282-DB41-6D8D-1E26D1092930}"/>
              </a:ext>
            </a:extLst>
          </p:cNvPr>
          <p:cNvSpPr txBox="1"/>
          <p:nvPr/>
        </p:nvSpPr>
        <p:spPr>
          <a:xfrm>
            <a:off x="831188" y="1087295"/>
            <a:ext cx="10141585" cy="1351652"/>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315"/>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endParaRPr>
          </a:p>
          <a:p>
            <a:pPr marL="461963"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Phase IIb imaging study currently recruiting </a:t>
            </a:r>
            <a:r>
              <a:rPr kumimoji="0" lang="en-US"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in five centers in USA; 50% enrollment achieved.</a:t>
            </a:r>
            <a:endPar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endParaRPr>
          </a:p>
          <a:p>
            <a:pPr marL="461963" marR="0" lvl="0" indent="0" defTabSz="914400" eaLnBrk="1" fontAlgn="auto" latinLnBrk="0" hangingPunct="1">
              <a:lnSpc>
                <a:spcPct val="100000"/>
              </a:lnSpc>
              <a:spcBef>
                <a:spcPts val="9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No </a:t>
            </a:r>
            <a:r>
              <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competitor</a:t>
            </a:r>
            <a:r>
              <a:rPr kumimoji="0" lang="en-US"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 identified; RAD 101 is the only PET agent in clinical development for Brain Mets </a:t>
            </a:r>
          </a:p>
          <a:p>
            <a:pPr marL="461963" marR="0" lvl="0" indent="0" defTabSz="914400" eaLnBrk="1" fontAlgn="auto" latinLnBrk="0" hangingPunct="1">
              <a:lnSpc>
                <a:spcPct val="100000"/>
              </a:lnSpc>
              <a:spcBef>
                <a:spcPts val="9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Large Total addressable market: </a:t>
            </a:r>
            <a:r>
              <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300,000 new </a:t>
            </a:r>
            <a:r>
              <a:rPr kumimoji="0" lang="en-US"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subjects</a:t>
            </a:r>
            <a:r>
              <a:rPr kumimoji="0" sz="18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 diagnosed every year (US only)</a:t>
            </a:r>
          </a:p>
        </p:txBody>
      </p:sp>
      <p:grpSp>
        <p:nvGrpSpPr>
          <p:cNvPr id="11" name="object 10">
            <a:extLst>
              <a:ext uri="{FF2B5EF4-FFF2-40B4-BE49-F238E27FC236}">
                <a16:creationId xmlns:a16="http://schemas.microsoft.com/office/drawing/2014/main" id="{9F6B747E-5812-49BA-F50E-AEEDD2FB0DC0}"/>
              </a:ext>
            </a:extLst>
          </p:cNvPr>
          <p:cNvGrpSpPr/>
          <p:nvPr/>
        </p:nvGrpSpPr>
        <p:grpSpPr>
          <a:xfrm>
            <a:off x="1500631" y="4069389"/>
            <a:ext cx="7771131" cy="669290"/>
            <a:chOff x="1162303" y="3315664"/>
            <a:chExt cx="7771131" cy="669290"/>
          </a:xfrm>
        </p:grpSpPr>
        <p:sp>
          <p:nvSpPr>
            <p:cNvPr id="13" name="object 11">
              <a:extLst>
                <a:ext uri="{FF2B5EF4-FFF2-40B4-BE49-F238E27FC236}">
                  <a16:creationId xmlns:a16="http://schemas.microsoft.com/office/drawing/2014/main" id="{D323B1E8-549A-7C66-8FB7-54366A4945D6}"/>
                </a:ext>
              </a:extLst>
            </p:cNvPr>
            <p:cNvSpPr/>
            <p:nvPr/>
          </p:nvSpPr>
          <p:spPr>
            <a:xfrm>
              <a:off x="1162304" y="3315664"/>
              <a:ext cx="7771130" cy="669290"/>
            </a:xfrm>
            <a:custGeom>
              <a:avLst/>
              <a:gdLst/>
              <a:ahLst/>
              <a:cxnLst/>
              <a:rect l="l" t="t" r="r" b="b"/>
              <a:pathLst>
                <a:path w="7771130" h="669289">
                  <a:moveTo>
                    <a:pt x="7770876" y="0"/>
                  </a:moveTo>
                  <a:lnTo>
                    <a:pt x="7770876" y="0"/>
                  </a:lnTo>
                  <a:lnTo>
                    <a:pt x="0" y="0"/>
                  </a:lnTo>
                  <a:lnTo>
                    <a:pt x="0" y="668959"/>
                  </a:lnTo>
                  <a:lnTo>
                    <a:pt x="7770876" y="668959"/>
                  </a:lnTo>
                  <a:lnTo>
                    <a:pt x="7770876" y="0"/>
                  </a:lnTo>
                  <a:close/>
                </a:path>
              </a:pathLst>
            </a:custGeom>
            <a:solidFill>
              <a:srgbClr val="FFFF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panose="020B0504020202020204" pitchFamily="34" charset="0"/>
              </a:endParaRPr>
            </a:p>
          </p:txBody>
        </p:sp>
        <p:sp>
          <p:nvSpPr>
            <p:cNvPr id="22" name="object 12">
              <a:extLst>
                <a:ext uri="{FF2B5EF4-FFF2-40B4-BE49-F238E27FC236}">
                  <a16:creationId xmlns:a16="http://schemas.microsoft.com/office/drawing/2014/main" id="{5D1FB491-1ABF-44E1-D914-5DB067D5B0ED}"/>
                </a:ext>
              </a:extLst>
            </p:cNvPr>
            <p:cNvSpPr/>
            <p:nvPr/>
          </p:nvSpPr>
          <p:spPr>
            <a:xfrm>
              <a:off x="1162303" y="3419347"/>
              <a:ext cx="4489450" cy="434975"/>
            </a:xfrm>
            <a:custGeom>
              <a:avLst/>
              <a:gdLst/>
              <a:ahLst/>
              <a:cxnLst/>
              <a:rect l="l" t="t" r="r" b="b"/>
              <a:pathLst>
                <a:path w="4489450" h="434975">
                  <a:moveTo>
                    <a:pt x="4272026" y="0"/>
                  </a:moveTo>
                  <a:lnTo>
                    <a:pt x="4272026" y="108712"/>
                  </a:lnTo>
                  <a:lnTo>
                    <a:pt x="0" y="108712"/>
                  </a:lnTo>
                  <a:lnTo>
                    <a:pt x="0" y="326135"/>
                  </a:lnTo>
                  <a:lnTo>
                    <a:pt x="4272026" y="326135"/>
                  </a:lnTo>
                  <a:lnTo>
                    <a:pt x="4272026" y="434720"/>
                  </a:lnTo>
                  <a:lnTo>
                    <a:pt x="4489323" y="217424"/>
                  </a:lnTo>
                  <a:lnTo>
                    <a:pt x="4272026" y="0"/>
                  </a:lnTo>
                  <a:close/>
                </a:path>
              </a:pathLst>
            </a:custGeom>
            <a:solidFill>
              <a:srgbClr val="006F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panose="020B0504020202020204" pitchFamily="34" charset="0"/>
              </a:endParaRPr>
            </a:p>
          </p:txBody>
        </p:sp>
        <p:sp>
          <p:nvSpPr>
            <p:cNvPr id="23" name="object 13">
              <a:extLst>
                <a:ext uri="{FF2B5EF4-FFF2-40B4-BE49-F238E27FC236}">
                  <a16:creationId xmlns:a16="http://schemas.microsoft.com/office/drawing/2014/main" id="{B1D7725E-6436-5884-79EE-D73B8CB2B646}"/>
                </a:ext>
              </a:extLst>
            </p:cNvPr>
            <p:cNvSpPr/>
            <p:nvPr/>
          </p:nvSpPr>
          <p:spPr>
            <a:xfrm>
              <a:off x="1162303" y="3419347"/>
              <a:ext cx="4489450" cy="434975"/>
            </a:xfrm>
            <a:custGeom>
              <a:avLst/>
              <a:gdLst/>
              <a:ahLst/>
              <a:cxnLst/>
              <a:rect l="l" t="t" r="r" b="b"/>
              <a:pathLst>
                <a:path w="4489450" h="434975">
                  <a:moveTo>
                    <a:pt x="0" y="108712"/>
                  </a:moveTo>
                  <a:lnTo>
                    <a:pt x="4272026" y="108712"/>
                  </a:lnTo>
                  <a:lnTo>
                    <a:pt x="4272026" y="0"/>
                  </a:lnTo>
                  <a:lnTo>
                    <a:pt x="4489323" y="217424"/>
                  </a:lnTo>
                  <a:lnTo>
                    <a:pt x="4272026" y="434720"/>
                  </a:lnTo>
                  <a:lnTo>
                    <a:pt x="4272026" y="326135"/>
                  </a:lnTo>
                  <a:lnTo>
                    <a:pt x="0" y="326135"/>
                  </a:lnTo>
                  <a:lnTo>
                    <a:pt x="0" y="108712"/>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panose="020B0504020202020204" pitchFamily="34" charset="0"/>
              </a:endParaRPr>
            </a:p>
          </p:txBody>
        </p:sp>
        <p:sp>
          <p:nvSpPr>
            <p:cNvPr id="26" name="object 14">
              <a:extLst>
                <a:ext uri="{FF2B5EF4-FFF2-40B4-BE49-F238E27FC236}">
                  <a16:creationId xmlns:a16="http://schemas.microsoft.com/office/drawing/2014/main" id="{A6EB0B2A-D8C3-9975-1590-C996FDEDB2B2}"/>
                </a:ext>
              </a:extLst>
            </p:cNvPr>
            <p:cNvSpPr/>
            <p:nvPr/>
          </p:nvSpPr>
          <p:spPr>
            <a:xfrm>
              <a:off x="5662675" y="3429116"/>
              <a:ext cx="856997" cy="425206"/>
            </a:xfrm>
            <a:custGeom>
              <a:avLst/>
              <a:gdLst/>
              <a:ahLst/>
              <a:cxnLst/>
              <a:rect l="l" t="t" r="r" b="b"/>
              <a:pathLst>
                <a:path w="3270884" h="434975">
                  <a:moveTo>
                    <a:pt x="3053079" y="0"/>
                  </a:moveTo>
                  <a:lnTo>
                    <a:pt x="3053079" y="108712"/>
                  </a:lnTo>
                  <a:lnTo>
                    <a:pt x="0" y="108712"/>
                  </a:lnTo>
                  <a:lnTo>
                    <a:pt x="0" y="326135"/>
                  </a:lnTo>
                  <a:lnTo>
                    <a:pt x="3053079" y="326135"/>
                  </a:lnTo>
                  <a:lnTo>
                    <a:pt x="3053079" y="434720"/>
                  </a:lnTo>
                  <a:lnTo>
                    <a:pt x="3270377" y="217424"/>
                  </a:lnTo>
                  <a:lnTo>
                    <a:pt x="3053079" y="0"/>
                  </a:lnTo>
                  <a:close/>
                </a:path>
              </a:pathLst>
            </a:custGeom>
            <a:solidFill>
              <a:srgbClr val="006FC0"/>
            </a:solidFill>
          </p:spPr>
          <p:txBody>
            <a:bodyPr wrap="square" lIns="0" tIns="0" rIns="0" bIns="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panose="020B0504020202020204" pitchFamily="34" charset="0"/>
              </a:endParaRPr>
            </a:p>
          </p:txBody>
        </p:sp>
        <p:sp>
          <p:nvSpPr>
            <p:cNvPr id="27" name="object 15">
              <a:extLst>
                <a:ext uri="{FF2B5EF4-FFF2-40B4-BE49-F238E27FC236}">
                  <a16:creationId xmlns:a16="http://schemas.microsoft.com/office/drawing/2014/main" id="{EB11ECAE-AD84-AF69-3055-38D864329D11}"/>
                </a:ext>
              </a:extLst>
            </p:cNvPr>
            <p:cNvSpPr/>
            <p:nvPr/>
          </p:nvSpPr>
          <p:spPr>
            <a:xfrm>
              <a:off x="5662675" y="3429116"/>
              <a:ext cx="863348" cy="425206"/>
            </a:xfrm>
            <a:custGeom>
              <a:avLst/>
              <a:gdLst/>
              <a:ahLst/>
              <a:cxnLst/>
              <a:rect l="l" t="t" r="r" b="b"/>
              <a:pathLst>
                <a:path w="3270884" h="434975">
                  <a:moveTo>
                    <a:pt x="0" y="108712"/>
                  </a:moveTo>
                  <a:lnTo>
                    <a:pt x="3053079" y="108712"/>
                  </a:lnTo>
                  <a:lnTo>
                    <a:pt x="3053079" y="0"/>
                  </a:lnTo>
                  <a:lnTo>
                    <a:pt x="3270377" y="217424"/>
                  </a:lnTo>
                  <a:lnTo>
                    <a:pt x="3053079" y="434720"/>
                  </a:lnTo>
                  <a:lnTo>
                    <a:pt x="3053079" y="326135"/>
                  </a:lnTo>
                  <a:lnTo>
                    <a:pt x="0" y="326135"/>
                  </a:lnTo>
                  <a:lnTo>
                    <a:pt x="0" y="108712"/>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panose="020B0504020202020204" pitchFamily="34" charset="0"/>
              </a:endParaRPr>
            </a:p>
          </p:txBody>
        </p:sp>
      </p:grpSp>
      <p:sp>
        <p:nvSpPr>
          <p:cNvPr id="30" name="TextBox 29">
            <a:extLst>
              <a:ext uri="{FF2B5EF4-FFF2-40B4-BE49-F238E27FC236}">
                <a16:creationId xmlns:a16="http://schemas.microsoft.com/office/drawing/2014/main" id="{079AD6DD-75D8-F481-36C8-979EDDB2D3B5}"/>
              </a:ext>
            </a:extLst>
          </p:cNvPr>
          <p:cNvSpPr txBox="1"/>
          <p:nvPr/>
        </p:nvSpPr>
        <p:spPr>
          <a:xfrm>
            <a:off x="6126273" y="4250145"/>
            <a:ext cx="1004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ova" panose="020B0504020202020204" pitchFamily="34" charset="0"/>
              </a:rPr>
              <a:t>USA</a:t>
            </a:r>
          </a:p>
        </p:txBody>
      </p:sp>
      <p:graphicFrame>
        <p:nvGraphicFramePr>
          <p:cNvPr id="32" name="object 16">
            <a:extLst>
              <a:ext uri="{FF2B5EF4-FFF2-40B4-BE49-F238E27FC236}">
                <a16:creationId xmlns:a16="http://schemas.microsoft.com/office/drawing/2014/main" id="{2EDB4FDC-28D9-7AE3-3CE4-470882DF6B73}"/>
              </a:ext>
            </a:extLst>
          </p:cNvPr>
          <p:cNvGraphicFramePr>
            <a:graphicFrameLocks noGrp="1"/>
          </p:cNvGraphicFramePr>
          <p:nvPr/>
        </p:nvGraphicFramePr>
        <p:xfrm>
          <a:off x="1494281" y="3394182"/>
          <a:ext cx="7769224" cy="2005965"/>
        </p:xfrm>
        <a:graphic>
          <a:graphicData uri="http://schemas.openxmlformats.org/drawingml/2006/table">
            <a:tbl>
              <a:tblPr firstRow="1" bandRow="1">
                <a:tableStyleId>{2D5ABB26-0587-4C30-8999-92F81FD0307C}</a:tableStyleId>
              </a:tblPr>
              <a:tblGrid>
                <a:gridCol w="1668780">
                  <a:extLst>
                    <a:ext uri="{9D8B030D-6E8A-4147-A177-3AD203B41FA5}">
                      <a16:colId xmlns:a16="http://schemas.microsoft.com/office/drawing/2014/main" val="20000"/>
                    </a:ext>
                  </a:extLst>
                </a:gridCol>
                <a:gridCol w="1211580">
                  <a:extLst>
                    <a:ext uri="{9D8B030D-6E8A-4147-A177-3AD203B41FA5}">
                      <a16:colId xmlns:a16="http://schemas.microsoft.com/office/drawing/2014/main" val="20001"/>
                    </a:ext>
                  </a:extLst>
                </a:gridCol>
                <a:gridCol w="1619250">
                  <a:extLst>
                    <a:ext uri="{9D8B030D-6E8A-4147-A177-3AD203B41FA5}">
                      <a16:colId xmlns:a16="http://schemas.microsoft.com/office/drawing/2014/main" val="20002"/>
                    </a:ext>
                  </a:extLst>
                </a:gridCol>
                <a:gridCol w="1619250">
                  <a:extLst>
                    <a:ext uri="{9D8B030D-6E8A-4147-A177-3AD203B41FA5}">
                      <a16:colId xmlns:a16="http://schemas.microsoft.com/office/drawing/2014/main" val="20003"/>
                    </a:ext>
                  </a:extLst>
                </a:gridCol>
                <a:gridCol w="1650364">
                  <a:extLst>
                    <a:ext uri="{9D8B030D-6E8A-4147-A177-3AD203B41FA5}">
                      <a16:colId xmlns:a16="http://schemas.microsoft.com/office/drawing/2014/main" val="20004"/>
                    </a:ext>
                  </a:extLst>
                </a:gridCol>
              </a:tblGrid>
              <a:tr h="668655">
                <a:tc>
                  <a:txBody>
                    <a:bodyPr/>
                    <a:lstStyle/>
                    <a:p>
                      <a:pPr marL="121920">
                        <a:lnSpc>
                          <a:spcPct val="100000"/>
                        </a:lnSpc>
                        <a:spcBef>
                          <a:spcPts val="1600"/>
                        </a:spcBef>
                      </a:pPr>
                      <a:r>
                        <a:rPr sz="1600" b="1" spc="0" dirty="0">
                          <a:latin typeface="Arial Nova" panose="020B0504020202020204" pitchFamily="34" charset="0"/>
                          <a:cs typeface="Calibri"/>
                        </a:rPr>
                        <a:t>PRECLINICAL</a:t>
                      </a:r>
                      <a:endParaRPr sz="1600" spc="0" dirty="0">
                        <a:latin typeface="Arial Nova" panose="020B0504020202020204" pitchFamily="34" charset="0"/>
                        <a:cs typeface="Calibri"/>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99CC"/>
                    </a:solidFill>
                  </a:tcPr>
                </a:tc>
                <a:tc>
                  <a:txBody>
                    <a:bodyPr/>
                    <a:lstStyle/>
                    <a:p>
                      <a:pPr algn="ctr">
                        <a:lnSpc>
                          <a:spcPct val="100000"/>
                        </a:lnSpc>
                        <a:spcBef>
                          <a:spcPts val="1600"/>
                        </a:spcBef>
                      </a:pPr>
                      <a:r>
                        <a:rPr sz="1600" b="1" spc="0" dirty="0">
                          <a:latin typeface="Arial Nova" panose="020B0504020202020204" pitchFamily="34" charset="0"/>
                          <a:cs typeface="Calibri"/>
                        </a:rPr>
                        <a:t>PHASE I</a:t>
                      </a:r>
                      <a:endParaRPr sz="1600" spc="0" dirty="0">
                        <a:latin typeface="Arial Nova" panose="020B0504020202020204" pitchFamily="34" charset="0"/>
                        <a:cs typeface="Calibri"/>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99CC"/>
                    </a:solidFill>
                  </a:tcPr>
                </a:tc>
                <a:tc>
                  <a:txBody>
                    <a:bodyPr/>
                    <a:lstStyle/>
                    <a:p>
                      <a:pPr marL="1905" algn="ctr">
                        <a:lnSpc>
                          <a:spcPct val="100000"/>
                        </a:lnSpc>
                        <a:spcBef>
                          <a:spcPts val="1600"/>
                        </a:spcBef>
                      </a:pPr>
                      <a:r>
                        <a:rPr sz="1600" b="1" spc="0" dirty="0">
                          <a:latin typeface="Arial Nova" panose="020B0504020202020204" pitchFamily="34" charset="0"/>
                          <a:cs typeface="Calibri"/>
                        </a:rPr>
                        <a:t>PHASE </a:t>
                      </a:r>
                      <a:r>
                        <a:rPr sz="1600" b="1" spc="0" dirty="0" err="1">
                          <a:latin typeface="Arial Nova" panose="020B0504020202020204" pitchFamily="34" charset="0"/>
                          <a:cs typeface="Calibri"/>
                        </a:rPr>
                        <a:t>IIa</a:t>
                      </a:r>
                      <a:endParaRPr sz="1600" spc="0" dirty="0">
                        <a:latin typeface="Arial Nova" panose="020B0504020202020204" pitchFamily="34" charset="0"/>
                        <a:cs typeface="Calibri"/>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99CC"/>
                    </a:solidFill>
                  </a:tcPr>
                </a:tc>
                <a:tc>
                  <a:txBody>
                    <a:bodyPr/>
                    <a:lstStyle/>
                    <a:p>
                      <a:pPr marL="635" algn="ctr">
                        <a:lnSpc>
                          <a:spcPct val="100000"/>
                        </a:lnSpc>
                        <a:spcBef>
                          <a:spcPts val="1600"/>
                        </a:spcBef>
                      </a:pPr>
                      <a:r>
                        <a:rPr sz="1600" b="1" spc="0">
                          <a:latin typeface="Arial Nova" panose="020B0504020202020204" pitchFamily="34" charset="0"/>
                          <a:cs typeface="Calibri"/>
                        </a:rPr>
                        <a:t>PHASE IIb</a:t>
                      </a:r>
                      <a:endParaRPr sz="1600" spc="0">
                        <a:latin typeface="Arial Nova" panose="020B0504020202020204" pitchFamily="34" charset="0"/>
                        <a:cs typeface="Calibri"/>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99CC"/>
                    </a:solidFill>
                  </a:tcPr>
                </a:tc>
                <a:tc>
                  <a:txBody>
                    <a:bodyPr/>
                    <a:lstStyle/>
                    <a:p>
                      <a:pPr marL="328930">
                        <a:lnSpc>
                          <a:spcPct val="100000"/>
                        </a:lnSpc>
                        <a:spcBef>
                          <a:spcPts val="1600"/>
                        </a:spcBef>
                      </a:pPr>
                      <a:r>
                        <a:rPr sz="1600" b="1" spc="0" dirty="0">
                          <a:latin typeface="Arial Nova" panose="020B0504020202020204" pitchFamily="34" charset="0"/>
                          <a:cs typeface="Calibri"/>
                        </a:rPr>
                        <a:t>PHASE III</a:t>
                      </a:r>
                      <a:endParaRPr sz="1600" spc="0" dirty="0">
                        <a:latin typeface="Arial Nova" panose="020B0504020202020204" pitchFamily="34" charset="0"/>
                        <a:cs typeface="Calibri"/>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99CC"/>
                    </a:solidFill>
                  </a:tcPr>
                </a:tc>
                <a:extLst>
                  <a:ext uri="{0D108BD9-81ED-4DB2-BD59-A6C34878D82A}">
                    <a16:rowId xmlns:a16="http://schemas.microsoft.com/office/drawing/2014/main" val="10000"/>
                  </a:ext>
                </a:extLst>
              </a:tr>
              <a:tr h="668655">
                <a:tc>
                  <a:txBody>
                    <a:bodyPr/>
                    <a:lstStyle/>
                    <a:p>
                      <a:pPr>
                        <a:lnSpc>
                          <a:spcPct val="100000"/>
                        </a:lnSpc>
                      </a:pPr>
                      <a:endParaRPr sz="1600" spc="0" dirty="0">
                        <a:latin typeface="Arial Nova" panose="020B0504020202020204" pitchFamily="34" charset="0"/>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5"/>
                        </a:spcBef>
                      </a:pPr>
                      <a:endParaRPr sz="1400" spc="0" dirty="0">
                        <a:latin typeface="Arial Nova" panose="020B0504020202020204" pitchFamily="34" charset="0"/>
                        <a:cs typeface="Times New Roman"/>
                      </a:endParaRPr>
                    </a:p>
                    <a:p>
                      <a:pPr marR="53975" algn="ctr">
                        <a:lnSpc>
                          <a:spcPct val="100000"/>
                        </a:lnSpc>
                      </a:pPr>
                      <a:r>
                        <a:rPr sz="1400" b="1" spc="0" dirty="0">
                          <a:solidFill>
                            <a:srgbClr val="FFFFFF"/>
                          </a:solidFill>
                          <a:latin typeface="Arial Nova" panose="020B0504020202020204" pitchFamily="34" charset="0"/>
                          <a:cs typeface="Calibri"/>
                        </a:rPr>
                        <a:t>UK</a:t>
                      </a:r>
                      <a:endParaRPr sz="1400" spc="0" dirty="0">
                        <a:latin typeface="Arial Nova" panose="020B0504020202020204" pitchFamily="34" charset="0"/>
                        <a:cs typeface="Calibri"/>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65"/>
                        </a:spcBef>
                      </a:pPr>
                      <a:endParaRPr sz="1400" spc="0" dirty="0">
                        <a:latin typeface="Arial Nova" panose="020B0504020202020204" pitchFamily="34" charset="0"/>
                        <a:cs typeface="Times New Roman"/>
                      </a:endParaRPr>
                    </a:p>
                    <a:p>
                      <a:pPr marL="17780" algn="ctr">
                        <a:lnSpc>
                          <a:spcPct val="100000"/>
                        </a:lnSpc>
                      </a:pPr>
                      <a:r>
                        <a:rPr sz="1400" b="1" spc="0" dirty="0">
                          <a:solidFill>
                            <a:srgbClr val="FFFFFF"/>
                          </a:solidFill>
                          <a:latin typeface="Arial Nova" panose="020B0504020202020204" pitchFamily="34" charset="0"/>
                          <a:cs typeface="Calibri"/>
                        </a:rPr>
                        <a:t>UK</a:t>
                      </a:r>
                      <a:endParaRPr sz="1400" spc="0" dirty="0">
                        <a:latin typeface="Arial Nova" panose="020B0504020202020204" pitchFamily="34" charset="0"/>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0"/>
                        </a:spcBef>
                      </a:pPr>
                      <a:endParaRPr sz="1400" spc="0" dirty="0">
                        <a:latin typeface="Arial Nova" panose="020B0504020202020204" pitchFamily="34" charset="0"/>
                        <a:cs typeface="Times New Roman"/>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spc="0" dirty="0">
                        <a:latin typeface="Arial Nova" panose="020B0504020202020204" pitchFamily="34" charset="0"/>
                        <a:cs typeface="Times New Roman"/>
                      </a:endParaRPr>
                    </a:p>
                    <a:p>
                      <a:pPr marR="90805" algn="ctr">
                        <a:lnSpc>
                          <a:spcPct val="100000"/>
                        </a:lnSpc>
                        <a:spcBef>
                          <a:spcPts val="5"/>
                        </a:spcBef>
                      </a:pPr>
                      <a:endParaRPr sz="1400" b="1" spc="0" dirty="0">
                        <a:solidFill>
                          <a:srgbClr val="FFFFFF"/>
                        </a:solidFill>
                        <a:latin typeface="Arial Nova" panose="020B050402020202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68655">
                <a:tc>
                  <a:txBody>
                    <a:bodyPr/>
                    <a:lstStyle/>
                    <a:p>
                      <a:pPr>
                        <a:lnSpc>
                          <a:spcPct val="100000"/>
                        </a:lnSpc>
                      </a:pPr>
                      <a:endParaRPr sz="1600" spc="0">
                        <a:latin typeface="Arial Nova" panose="020B0504020202020204" pitchFamily="34" charset="0"/>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C"/>
                    </a:solidFill>
                  </a:tcPr>
                </a:tc>
                <a:tc>
                  <a:txBody>
                    <a:bodyPr/>
                    <a:lstStyle/>
                    <a:p>
                      <a:pPr algn="ctr">
                        <a:lnSpc>
                          <a:spcPct val="100000"/>
                        </a:lnSpc>
                        <a:spcBef>
                          <a:spcPts val="1600"/>
                        </a:spcBef>
                      </a:pPr>
                      <a:r>
                        <a:rPr sz="1600" spc="0" dirty="0">
                          <a:latin typeface="Arial Nova" panose="020B0504020202020204" pitchFamily="34" charset="0"/>
                          <a:cs typeface="Calibri"/>
                        </a:rPr>
                        <a:t>24 pts</a:t>
                      </a: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C"/>
                    </a:solidFill>
                  </a:tcPr>
                </a:tc>
                <a:tc>
                  <a:txBody>
                    <a:bodyPr/>
                    <a:lstStyle/>
                    <a:p>
                      <a:pPr marL="2540" algn="ctr">
                        <a:lnSpc>
                          <a:spcPct val="100000"/>
                        </a:lnSpc>
                        <a:spcBef>
                          <a:spcPts val="1600"/>
                        </a:spcBef>
                      </a:pPr>
                      <a:r>
                        <a:rPr lang="en-US" sz="1600" spc="0" dirty="0">
                          <a:latin typeface="Arial Nova" panose="020B0504020202020204" pitchFamily="34" charset="0"/>
                          <a:cs typeface="Calibri"/>
                        </a:rPr>
                        <a:t>22</a:t>
                      </a:r>
                      <a:r>
                        <a:rPr sz="1600" spc="0" dirty="0">
                          <a:latin typeface="Arial Nova" panose="020B0504020202020204" pitchFamily="34" charset="0"/>
                          <a:cs typeface="Calibri"/>
                        </a:rPr>
                        <a:t> pts</a:t>
                      </a: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C"/>
                    </a:solidFill>
                  </a:tcPr>
                </a:tc>
                <a:tc>
                  <a:txBody>
                    <a:bodyPr/>
                    <a:lstStyle/>
                    <a:p>
                      <a:pPr marL="2540" algn="ctr">
                        <a:lnSpc>
                          <a:spcPct val="100000"/>
                        </a:lnSpc>
                        <a:spcBef>
                          <a:spcPts val="1600"/>
                        </a:spcBef>
                      </a:pPr>
                      <a:r>
                        <a:rPr sz="1600" spc="0" dirty="0">
                          <a:latin typeface="Arial Nova" panose="020B0504020202020204" pitchFamily="34" charset="0"/>
                          <a:cs typeface="Calibri"/>
                        </a:rPr>
                        <a:t>30 pts</a:t>
                      </a: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C"/>
                    </a:solidFill>
                  </a:tcPr>
                </a:tc>
                <a:tc>
                  <a:txBody>
                    <a:bodyPr/>
                    <a:lstStyle/>
                    <a:p>
                      <a:pPr marL="478155">
                        <a:lnSpc>
                          <a:spcPct val="100000"/>
                        </a:lnSpc>
                        <a:spcBef>
                          <a:spcPts val="1600"/>
                        </a:spcBef>
                      </a:pPr>
                      <a:r>
                        <a:rPr sz="1600" spc="0" dirty="0">
                          <a:latin typeface="Arial Nova" panose="020B0504020202020204" pitchFamily="34" charset="0"/>
                          <a:cs typeface="Calibri"/>
                        </a:rPr>
                        <a:t>150 pts</a:t>
                      </a: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C"/>
                    </a:solidFill>
                  </a:tcPr>
                </a:tc>
                <a:extLst>
                  <a:ext uri="{0D108BD9-81ED-4DB2-BD59-A6C34878D82A}">
                    <a16:rowId xmlns:a16="http://schemas.microsoft.com/office/drawing/2014/main" val="10002"/>
                  </a:ext>
                </a:extLst>
              </a:tr>
            </a:tbl>
          </a:graphicData>
        </a:graphic>
      </p:graphicFrame>
      <p:sp>
        <p:nvSpPr>
          <p:cNvPr id="33" name="object 26">
            <a:extLst>
              <a:ext uri="{FF2B5EF4-FFF2-40B4-BE49-F238E27FC236}">
                <a16:creationId xmlns:a16="http://schemas.microsoft.com/office/drawing/2014/main" id="{4AB19B65-BB53-B637-D676-6FDDEAA9CB9C}"/>
              </a:ext>
            </a:extLst>
          </p:cNvPr>
          <p:cNvSpPr txBox="1"/>
          <p:nvPr/>
        </p:nvSpPr>
        <p:spPr>
          <a:xfrm>
            <a:off x="10574273" y="6509629"/>
            <a:ext cx="986790"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NCT06777433</a:t>
            </a:r>
          </a:p>
        </p:txBody>
      </p:sp>
    </p:spTree>
    <p:extLst>
      <p:ext uri="{BB962C8B-B14F-4D97-AF65-F5344CB8AC3E}">
        <p14:creationId xmlns:p14="http://schemas.microsoft.com/office/powerpoint/2010/main" val="312895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F8DA6-8D61-1255-5593-97E89B9388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3DAC6D-9768-7A46-E835-0F701DA27C26}"/>
              </a:ext>
            </a:extLst>
          </p:cNvPr>
          <p:cNvSpPr>
            <a:spLocks noGrp="1"/>
          </p:cNvSpPr>
          <p:nvPr>
            <p:ph type="title"/>
          </p:nvPr>
        </p:nvSpPr>
        <p:spPr>
          <a:xfrm>
            <a:off x="304800" y="391439"/>
            <a:ext cx="11582400" cy="685799"/>
          </a:xfrm>
        </p:spPr>
        <p:txBody>
          <a:bodyPr>
            <a:normAutofit fontScale="90000"/>
          </a:bodyPr>
          <a:lstStyle/>
          <a:p>
            <a:r>
              <a:rPr lang="en-US" dirty="0">
                <a:latin typeface="Arial Nova" panose="020B0504020202020204" pitchFamily="34" charset="0"/>
                <a:cs typeface="Calibri"/>
              </a:rPr>
              <a:t>Phase 2b Trial Design</a:t>
            </a:r>
            <a:br>
              <a:rPr lang="en-US" dirty="0">
                <a:latin typeface="Arial Nova" panose="020B0504020202020204" pitchFamily="34" charset="0"/>
                <a:cs typeface="Calibri"/>
              </a:rPr>
            </a:br>
            <a:r>
              <a:rPr lang="en-US" sz="2200" b="0" kern="0" dirty="0">
                <a:cs typeface="Arial" panose="020B0604020202020204" pitchFamily="34" charset="0"/>
              </a:rPr>
              <a:t>Phase IIb imaging study in participants with suspected recurrent brain metastases from solid tumors</a:t>
            </a:r>
            <a:endParaRPr lang="en-US" sz="2200" b="0" dirty="0">
              <a:latin typeface="Arial Nova" panose="020B0504020202020204" pitchFamily="34" charset="0"/>
            </a:endParaRPr>
          </a:p>
        </p:txBody>
      </p:sp>
      <p:sp>
        <p:nvSpPr>
          <p:cNvPr id="8" name="Footer Placeholder 7">
            <a:extLst>
              <a:ext uri="{FF2B5EF4-FFF2-40B4-BE49-F238E27FC236}">
                <a16:creationId xmlns:a16="http://schemas.microsoft.com/office/drawing/2014/main" id="{DC199FAF-7002-261E-C5C3-E826AE7AAAF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IV, intravenous; MBq, megabecquerel;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mCi</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millicurie; MRI, magnetic resonance imaging; PET, positron emission tomography; SRS, stereotactic radiosurgery.</a:t>
            </a:r>
          </a:p>
        </p:txBody>
      </p:sp>
      <p:sp>
        <p:nvSpPr>
          <p:cNvPr id="3" name="Slide Number Placeholder 2">
            <a:extLst>
              <a:ext uri="{FF2B5EF4-FFF2-40B4-BE49-F238E27FC236}">
                <a16:creationId xmlns:a16="http://schemas.microsoft.com/office/drawing/2014/main" id="{B3CC50ED-20EB-BF2D-50D2-E69BC0EA05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6" name="TextBox 5">
            <a:extLst>
              <a:ext uri="{FF2B5EF4-FFF2-40B4-BE49-F238E27FC236}">
                <a16:creationId xmlns:a16="http://schemas.microsoft.com/office/drawing/2014/main" id="{4820B7AA-3D5A-7C6C-24A3-528D194CD4EB}"/>
              </a:ext>
            </a:extLst>
          </p:cNvPr>
          <p:cNvSpPr txBox="1"/>
          <p:nvPr/>
        </p:nvSpPr>
        <p:spPr>
          <a:xfrm>
            <a:off x="304800" y="3773808"/>
            <a:ext cx="10541662" cy="984885"/>
          </a:xfrm>
          <a:prstGeom prst="rect">
            <a:avLst/>
          </a:prstGeom>
          <a:noFill/>
        </p:spPr>
        <p:txBody>
          <a:bodyPr wrap="square" lIns="0" tIns="0" rIns="0" bIns="0" rtlCol="0">
            <a:spAutoFit/>
          </a:bodyPr>
          <a:lstStyle/>
          <a:p>
            <a:pPr marL="173038" marR="224790" lvl="0" indent="-166688" algn="l" defTabSz="914400" rtl="0" eaLnBrk="1" fontAlgn="auto" latinLnBrk="0" hangingPunct="1">
              <a:lnSpc>
                <a:spcPct val="100000"/>
              </a:lnSpc>
              <a:spcBef>
                <a:spcPts val="0"/>
              </a:spcBef>
              <a:spcAft>
                <a:spcPts val="0"/>
              </a:spcAft>
              <a:buClr>
                <a:srgbClr val="E051BD"/>
              </a:buClr>
              <a:buSzTx/>
              <a:buFont typeface="Arial" panose="020B0604020202020204" pitchFamily="34" charset="0"/>
              <a:buChar char="•"/>
              <a:tabLst/>
              <a:defRPr/>
            </a:pPr>
            <a:r>
              <a:rPr kumimoji="0" lang="en-US" sz="1600" b="1" i="0" u="none" strike="noStrike" kern="0" cap="none" spc="0" normalizeH="0" baseline="0" noProof="0" dirty="0">
                <a:ln>
                  <a:noFill/>
                </a:ln>
                <a:solidFill>
                  <a:srgbClr val="E051BD"/>
                </a:solidFill>
                <a:effectLst/>
                <a:uLnTx/>
                <a:uFillTx/>
                <a:latin typeface="Arial Nova" panose="020B0504020202020204" pitchFamily="34" charset="0"/>
                <a:ea typeface="+mn-ea"/>
                <a:cs typeface="Arial" panose="020B0604020202020204" pitchFamily="34" charset="0"/>
              </a:rPr>
              <a:t>Study Design: </a:t>
            </a:r>
            <a:br>
              <a:rPr kumimoji="0" lang="en-US" sz="1600" b="1" i="0" u="none" strike="noStrike" kern="0" cap="none" spc="0" normalizeH="0" baseline="0" noProof="0" dirty="0">
                <a:ln>
                  <a:noFill/>
                </a:ln>
                <a:solidFill>
                  <a:srgbClr val="E051BD"/>
                </a:solidFill>
                <a:effectLst/>
                <a:uLnTx/>
                <a:uFillTx/>
                <a:latin typeface="Arial Nova" panose="020B0504020202020204" pitchFamily="34" charset="0"/>
                <a:ea typeface="+mn-ea"/>
                <a:cs typeface="Arial" panose="020B0604020202020204" pitchFamily="34" charset="0"/>
              </a:rPr>
            </a:br>
            <a:r>
              <a:rPr kumimoji="0" lang="en-US" sz="1600" b="0" i="0" u="none" strike="noStrike" kern="0" cap="none" spc="0" normalizeH="0" baseline="0" noProof="0" dirty="0">
                <a:ln>
                  <a:noFill/>
                </a:ln>
                <a:solidFill>
                  <a:sysClr val="windowText" lastClr="000000"/>
                </a:solidFill>
                <a:effectLst/>
                <a:uLnTx/>
                <a:uFillTx/>
                <a:latin typeface="Arial Nova Light" panose="020B0304020202020204" pitchFamily="34" charset="0"/>
                <a:ea typeface="+mn-ea"/>
                <a:cs typeface="Arial" panose="020B0604020202020204" pitchFamily="34" charset="0"/>
              </a:rPr>
              <a:t>Single dose RAD101, max 370 MBq (10 </a:t>
            </a:r>
            <a:r>
              <a:rPr kumimoji="0" lang="en-US" sz="1600" b="0" i="0" u="none" strike="noStrike" kern="0" cap="none" spc="0" normalizeH="0" baseline="0" noProof="0" dirty="0" err="1">
                <a:ln>
                  <a:noFill/>
                </a:ln>
                <a:solidFill>
                  <a:sysClr val="windowText" lastClr="000000"/>
                </a:solidFill>
                <a:effectLst/>
                <a:uLnTx/>
                <a:uFillTx/>
                <a:latin typeface="Arial Nova Light" panose="020B0304020202020204" pitchFamily="34" charset="0"/>
                <a:ea typeface="+mn-ea"/>
                <a:cs typeface="Arial" panose="020B0604020202020204" pitchFamily="34" charset="0"/>
              </a:rPr>
              <a:t>mCi</a:t>
            </a:r>
            <a:r>
              <a:rPr kumimoji="0" lang="en-US" sz="1600" b="0" i="0" u="none" strike="noStrike" kern="0" cap="none" spc="0" normalizeH="0" baseline="0" noProof="0" dirty="0">
                <a:ln>
                  <a:noFill/>
                </a:ln>
                <a:solidFill>
                  <a:sysClr val="windowText" lastClr="000000"/>
                </a:solidFill>
                <a:effectLst/>
                <a:uLnTx/>
                <a:uFillTx/>
                <a:latin typeface="Arial Nova Light" panose="020B0304020202020204" pitchFamily="34" charset="0"/>
                <a:ea typeface="+mn-ea"/>
                <a:cs typeface="Arial" panose="020B0604020202020204" pitchFamily="34" charset="0"/>
              </a:rPr>
              <a:t>), administered IV followed by whole brain PET/MRI scan at 60 ± 10 min post-dose. Four-week screening period, 3-day imaging and safety follow-up, longitudinal imaging and data collection up to 6 months. Study size: n=30.</a:t>
            </a:r>
            <a:endParaRPr kumimoji="0" lang="en-US" sz="1600" b="0" i="0" u="none" strike="noStrike" kern="1200" cap="none" spc="0" normalizeH="0" baseline="0" noProof="0" dirty="0">
              <a:ln>
                <a:noFill/>
              </a:ln>
              <a:solidFill>
                <a:srgbClr val="141414"/>
              </a:solidFill>
              <a:effectLst/>
              <a:uLnTx/>
              <a:uFillTx/>
              <a:latin typeface="Arial Nova Light" panose="020B0304020202020204" pitchFamily="34" charset="0"/>
              <a:ea typeface="+mn-ea"/>
              <a:cs typeface="Trade Gothic Next Light" panose="020F0302020204030204" pitchFamily="34" charset="0"/>
            </a:endParaRPr>
          </a:p>
        </p:txBody>
      </p:sp>
      <p:sp>
        <p:nvSpPr>
          <p:cNvPr id="17" name="Rectangle 16">
            <a:extLst>
              <a:ext uri="{FF2B5EF4-FFF2-40B4-BE49-F238E27FC236}">
                <a16:creationId xmlns:a16="http://schemas.microsoft.com/office/drawing/2014/main" id="{5E0EC9F8-D3B0-4404-D8DF-76116DD90280}"/>
              </a:ext>
            </a:extLst>
          </p:cNvPr>
          <p:cNvSpPr/>
          <p:nvPr/>
        </p:nvSpPr>
        <p:spPr>
          <a:xfrm>
            <a:off x="0" y="-4980"/>
            <a:ext cx="12192000" cy="109728"/>
          </a:xfrm>
          <a:prstGeom prst="rect">
            <a:avLst/>
          </a:prstGeom>
          <a:gradFill flip="none" rotWithShape="1">
            <a:gsLst>
              <a:gs pos="20000">
                <a:schemeClr val="accent4">
                  <a:lumMod val="50000"/>
                </a:schemeClr>
              </a:gs>
              <a:gs pos="48000">
                <a:schemeClr val="accent4"/>
              </a:gs>
              <a:gs pos="100000">
                <a:schemeClr val="accent4"/>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TextBox 1">
            <a:extLst>
              <a:ext uri="{FF2B5EF4-FFF2-40B4-BE49-F238E27FC236}">
                <a16:creationId xmlns:a16="http://schemas.microsoft.com/office/drawing/2014/main" id="{5F317E61-2E7A-007A-D4B0-09B33188A93A}"/>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defPPr>
              <a:defRPr kern="0"/>
            </a:defPPr>
            <a:lvl1pPr marL="0" marR="0" lvl="0" indent="0" algn="r" defTabSz="914400" rtl="0" eaLnBrk="1" fontAlgn="auto" latinLnBrk="0" hangingPunct="1">
              <a:lnSpc>
                <a:spcPct val="100000"/>
              </a:lnSpc>
              <a:spcBef>
                <a:spcPts val="0"/>
              </a:spcBef>
              <a:spcAft>
                <a:spcPts val="0"/>
              </a:spcAft>
              <a:buClrTx/>
              <a:buSzTx/>
              <a:buFontTx/>
              <a:buNone/>
              <a:tabLst/>
              <a:defRPr kumimoji="0" sz="1200" b="1" i="0" u="none" strike="noStrike" kern="1200" cap="none" spc="0" normalizeH="0" baseline="0">
                <a:ln>
                  <a:noFill/>
                </a:ln>
                <a:solidFill>
                  <a:srgbClr val="FFFFFF"/>
                </a:solidFill>
                <a:effectLst/>
                <a:uLnTx/>
                <a:uFillTx/>
                <a:latin typeface="Arial Nova" panose="020B0504020202020204" pitchFamily="34" charset="0"/>
                <a:ea typeface="+mn-ea"/>
                <a:cs typeface="+mn-cs"/>
              </a:defRPr>
            </a:lvl1pPr>
          </a:lstStyle>
          <a:p>
            <a:r>
              <a:rPr lang="en-US"/>
              <a:t>RAD 101 DIAGNOSTIC</a:t>
            </a:r>
          </a:p>
        </p:txBody>
      </p:sp>
      <p:sp>
        <p:nvSpPr>
          <p:cNvPr id="23" name="TextBox 22">
            <a:extLst>
              <a:ext uri="{FF2B5EF4-FFF2-40B4-BE49-F238E27FC236}">
                <a16:creationId xmlns:a16="http://schemas.microsoft.com/office/drawing/2014/main" id="{CDAADD74-7F79-3A56-D292-0746A794480E}"/>
              </a:ext>
            </a:extLst>
          </p:cNvPr>
          <p:cNvSpPr txBox="1"/>
          <p:nvPr/>
        </p:nvSpPr>
        <p:spPr>
          <a:xfrm>
            <a:off x="304801" y="1859973"/>
            <a:ext cx="3207918" cy="1292662"/>
          </a:xfrm>
          <a:prstGeom prst="rect">
            <a:avLst/>
          </a:prstGeom>
          <a:solidFill>
            <a:schemeClr val="tx1">
              <a:lumMod val="10000"/>
              <a:lumOff val="90000"/>
            </a:schemeClr>
          </a:solidFill>
        </p:spPr>
        <p:txBody>
          <a:bodyPr wrap="square" lIns="182880" tIns="91440" bIns="91440" rtlCol="0" anchor="t">
            <a:spAutoFit/>
          </a:bodyPr>
          <a:lstStyle/>
          <a:p>
            <a:pPr>
              <a:buClr>
                <a:schemeClr val="accent4"/>
              </a:buClr>
            </a:pPr>
            <a:r>
              <a:rPr lang="en-US" sz="1400" b="1" dirty="0">
                <a:solidFill>
                  <a:schemeClr val="accent4"/>
                </a:solidFill>
                <a:latin typeface="Arial Nova" panose="020B0504020202020204" pitchFamily="34" charset="0"/>
              </a:rPr>
              <a:t>Eligibility</a:t>
            </a:r>
          </a:p>
          <a:p>
            <a:pPr marL="115888" indent="-115888">
              <a:spcBef>
                <a:spcPts val="600"/>
              </a:spcBef>
              <a:buClr>
                <a:schemeClr val="accent4"/>
              </a:buClr>
              <a:buFont typeface="Arial" panose="020B0604020202020204" pitchFamily="34" charset="0"/>
              <a:buChar char="•"/>
            </a:pPr>
            <a:r>
              <a:rPr lang="en-US" sz="1200" dirty="0">
                <a:latin typeface="Arial Nova Light" panose="020B0304020202020204" pitchFamily="34" charset="0"/>
              </a:rPr>
              <a:t>Known history of brain metastases </a:t>
            </a:r>
            <a:br>
              <a:rPr lang="en-US" sz="1200" dirty="0">
                <a:latin typeface="Arial Nova Light" panose="020B0304020202020204" pitchFamily="34" charset="0"/>
              </a:rPr>
            </a:br>
            <a:r>
              <a:rPr lang="en-US" sz="1200" dirty="0">
                <a:latin typeface="Arial Nova Light" panose="020B0304020202020204" pitchFamily="34" charset="0"/>
              </a:rPr>
              <a:t>(lung, breast, colon, kidney, melanoma) </a:t>
            </a:r>
          </a:p>
          <a:p>
            <a:pPr marL="115888" indent="-115888">
              <a:spcBef>
                <a:spcPts val="600"/>
              </a:spcBef>
              <a:buClr>
                <a:schemeClr val="accent4"/>
              </a:buClr>
              <a:buFont typeface="Arial" panose="020B0604020202020204" pitchFamily="34" charset="0"/>
              <a:buChar char="•"/>
            </a:pPr>
            <a:r>
              <a:rPr lang="en-US" sz="1200" dirty="0">
                <a:latin typeface="Arial Nova Light" panose="020B0304020202020204" pitchFamily="34" charset="0"/>
              </a:rPr>
              <a:t>Suspected relapse or progression following stereotactic radiosurgery (SRS)</a:t>
            </a:r>
          </a:p>
        </p:txBody>
      </p:sp>
      <p:sp>
        <p:nvSpPr>
          <p:cNvPr id="24" name="TextBox 23">
            <a:extLst>
              <a:ext uri="{FF2B5EF4-FFF2-40B4-BE49-F238E27FC236}">
                <a16:creationId xmlns:a16="http://schemas.microsoft.com/office/drawing/2014/main" id="{3176F09F-BAD9-539B-5B60-4FDC9CE2CE77}"/>
              </a:ext>
            </a:extLst>
          </p:cNvPr>
          <p:cNvSpPr txBox="1"/>
          <p:nvPr/>
        </p:nvSpPr>
        <p:spPr>
          <a:xfrm>
            <a:off x="4124116" y="2094824"/>
            <a:ext cx="1600654" cy="822960"/>
          </a:xfrm>
          <a:prstGeom prst="rect">
            <a:avLst/>
          </a:prstGeom>
          <a:solidFill>
            <a:schemeClr val="tx1">
              <a:lumMod val="10000"/>
              <a:lumOff val="90000"/>
            </a:schemeClr>
          </a:solidFill>
        </p:spPr>
        <p:txBody>
          <a:bodyPr wrap="square" lIns="182880" rtlCol="0" anchor="ctr">
            <a:noAutofit/>
          </a:bodyPr>
          <a:lstStyle/>
          <a:p>
            <a:pPr lvl="0" defTabSz="800100">
              <a:spcBef>
                <a:spcPct val="0"/>
              </a:spcBef>
            </a:pPr>
            <a:r>
              <a:rPr lang="en-US" sz="1200" b="1">
                <a:solidFill>
                  <a:schemeClr val="tx1">
                    <a:lumMod val="75000"/>
                    <a:lumOff val="25000"/>
                  </a:schemeClr>
                </a:solidFill>
                <a:latin typeface="Arial Nova" panose="020B0504020202020204" pitchFamily="34" charset="0"/>
                <a:cs typeface="Arial" panose="020B0604020202020204" pitchFamily="34" charset="0"/>
              </a:rPr>
              <a:t>10mCi RAD101</a:t>
            </a:r>
          </a:p>
          <a:p>
            <a:pPr lvl="0" defTabSz="800100">
              <a:spcBef>
                <a:spcPct val="0"/>
              </a:spcBef>
            </a:pPr>
            <a:r>
              <a:rPr lang="en-US" sz="1200" b="1">
                <a:solidFill>
                  <a:schemeClr val="tx1">
                    <a:lumMod val="75000"/>
                    <a:lumOff val="25000"/>
                  </a:schemeClr>
                </a:solidFill>
                <a:latin typeface="Arial Nova" panose="020B0504020202020204" pitchFamily="34" charset="0"/>
                <a:cs typeface="Arial" panose="020B0604020202020204" pitchFamily="34" charset="0"/>
              </a:rPr>
              <a:t>Whole Brain PET</a:t>
            </a:r>
          </a:p>
          <a:p>
            <a:pPr lvl="0" defTabSz="800100">
              <a:spcBef>
                <a:spcPct val="0"/>
              </a:spcBef>
            </a:pPr>
            <a:r>
              <a:rPr lang="en-US" sz="1200" b="1">
                <a:solidFill>
                  <a:schemeClr val="tx1">
                    <a:lumMod val="75000"/>
                    <a:lumOff val="25000"/>
                  </a:schemeClr>
                </a:solidFill>
                <a:latin typeface="Arial Nova" panose="020B0504020202020204" pitchFamily="34" charset="0"/>
                <a:cs typeface="Arial" panose="020B0604020202020204" pitchFamily="34" charset="0"/>
              </a:rPr>
              <a:t>(N=30)</a:t>
            </a:r>
            <a:endParaRPr lang="en-US" b="1">
              <a:solidFill>
                <a:schemeClr val="tx1">
                  <a:lumMod val="75000"/>
                  <a:lumOff val="25000"/>
                </a:schemeClr>
              </a:solidFill>
              <a:latin typeface="Arial Nova" panose="020B0504020202020204" pitchFamily="34" charset="0"/>
            </a:endParaRPr>
          </a:p>
        </p:txBody>
      </p:sp>
      <p:sp>
        <p:nvSpPr>
          <p:cNvPr id="25" name="Right Arrow 24">
            <a:extLst>
              <a:ext uri="{FF2B5EF4-FFF2-40B4-BE49-F238E27FC236}">
                <a16:creationId xmlns:a16="http://schemas.microsoft.com/office/drawing/2014/main" id="{0CB603B2-946D-42F9-A641-CB8E3DE0F448}"/>
              </a:ext>
            </a:extLst>
          </p:cNvPr>
          <p:cNvSpPr/>
          <p:nvPr/>
        </p:nvSpPr>
        <p:spPr>
          <a:xfrm>
            <a:off x="3512717" y="2310459"/>
            <a:ext cx="548640" cy="391691"/>
          </a:xfrm>
          <a:prstGeom prst="righ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F0832A95-FFBB-518F-87CB-B41B6BDCC518}"/>
              </a:ext>
            </a:extLst>
          </p:cNvPr>
          <p:cNvSpPr/>
          <p:nvPr/>
        </p:nvSpPr>
        <p:spPr>
          <a:xfrm>
            <a:off x="5724769" y="2310459"/>
            <a:ext cx="548640" cy="391691"/>
          </a:xfrm>
          <a:prstGeom prst="righ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A0934B0-237F-5D22-D6BD-8682355CDE47}"/>
              </a:ext>
            </a:extLst>
          </p:cNvPr>
          <p:cNvSpPr txBox="1"/>
          <p:nvPr/>
        </p:nvSpPr>
        <p:spPr>
          <a:xfrm>
            <a:off x="6336168" y="1859973"/>
            <a:ext cx="2151823" cy="1371600"/>
          </a:xfrm>
          <a:prstGeom prst="rect">
            <a:avLst/>
          </a:prstGeom>
          <a:solidFill>
            <a:schemeClr val="tx1">
              <a:lumMod val="10000"/>
              <a:lumOff val="90000"/>
            </a:schemeClr>
          </a:solidFill>
        </p:spPr>
        <p:txBody>
          <a:bodyPr wrap="square" lIns="182880" tIns="91440" bIns="91440" rtlCol="0" anchor="t">
            <a:noAutofit/>
          </a:bodyPr>
          <a:lstStyle/>
          <a:p>
            <a:pPr>
              <a:buClr>
                <a:schemeClr val="accent4"/>
              </a:buClr>
            </a:pPr>
            <a:r>
              <a:rPr lang="en-US" sz="1400" b="1">
                <a:solidFill>
                  <a:schemeClr val="accent4"/>
                </a:solidFill>
                <a:latin typeface="Arial Nova" panose="020B0504020202020204" pitchFamily="34" charset="0"/>
              </a:rPr>
              <a:t>Endpoints</a:t>
            </a:r>
          </a:p>
          <a:p>
            <a:pPr marL="115888" indent="-115888">
              <a:spcBef>
                <a:spcPts val="600"/>
              </a:spcBef>
              <a:buClr>
                <a:schemeClr val="accent4"/>
              </a:buClr>
              <a:buFont typeface="Arial" panose="020B0604020202020204" pitchFamily="34" charset="0"/>
              <a:buChar char="•"/>
            </a:pPr>
            <a:r>
              <a:rPr lang="en-US" sz="1200">
                <a:latin typeface="Arial Nova Light" panose="020B0304020202020204" pitchFamily="34" charset="0"/>
              </a:rPr>
              <a:t>Concordance between PET and MRI lesions</a:t>
            </a:r>
          </a:p>
        </p:txBody>
      </p:sp>
      <p:sp>
        <p:nvSpPr>
          <p:cNvPr id="28" name="TextBox 27">
            <a:extLst>
              <a:ext uri="{FF2B5EF4-FFF2-40B4-BE49-F238E27FC236}">
                <a16:creationId xmlns:a16="http://schemas.microsoft.com/office/drawing/2014/main" id="{9090C478-199C-4355-EDF6-AB7442FBC2EE}"/>
              </a:ext>
            </a:extLst>
          </p:cNvPr>
          <p:cNvSpPr txBox="1"/>
          <p:nvPr/>
        </p:nvSpPr>
        <p:spPr>
          <a:xfrm>
            <a:off x="9099390" y="2094824"/>
            <a:ext cx="1373773" cy="822960"/>
          </a:xfrm>
          <a:prstGeom prst="rect">
            <a:avLst/>
          </a:prstGeom>
          <a:solidFill>
            <a:schemeClr val="tx1">
              <a:lumMod val="10000"/>
              <a:lumOff val="90000"/>
            </a:schemeClr>
          </a:solidFill>
        </p:spPr>
        <p:txBody>
          <a:bodyPr wrap="square" lIns="182880" rtlCol="0" anchor="ctr">
            <a:noAutofit/>
          </a:bodyPr>
          <a:lstStyle/>
          <a:p>
            <a:pPr lvl="0" defTabSz="800100">
              <a:spcBef>
                <a:spcPct val="0"/>
              </a:spcBef>
            </a:pPr>
            <a:r>
              <a:rPr lang="en-US" sz="1200" b="1">
                <a:solidFill>
                  <a:schemeClr val="tx1">
                    <a:lumMod val="75000"/>
                    <a:lumOff val="25000"/>
                  </a:schemeClr>
                </a:solidFill>
                <a:latin typeface="Arial Nova" panose="020B0504020202020204" pitchFamily="34" charset="0"/>
                <a:cs typeface="Arial" panose="020B0604020202020204" pitchFamily="34" charset="0"/>
              </a:rPr>
              <a:t>6 Months Longitudinal Follow-up</a:t>
            </a:r>
          </a:p>
        </p:txBody>
      </p:sp>
      <p:sp>
        <p:nvSpPr>
          <p:cNvPr id="29" name="Right Arrow 28">
            <a:extLst>
              <a:ext uri="{FF2B5EF4-FFF2-40B4-BE49-F238E27FC236}">
                <a16:creationId xmlns:a16="http://schemas.microsoft.com/office/drawing/2014/main" id="{35ACD4D3-4E42-8132-20DD-55D5C57E3062}"/>
              </a:ext>
            </a:extLst>
          </p:cNvPr>
          <p:cNvSpPr/>
          <p:nvPr/>
        </p:nvSpPr>
        <p:spPr>
          <a:xfrm>
            <a:off x="8487991" y="2310459"/>
            <a:ext cx="548640" cy="391691"/>
          </a:xfrm>
          <a:prstGeom prst="righ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33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5B85-1EEE-67A8-84A3-9C6646A7026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5521E3-15A6-7EC2-7AE1-F61281446E81}"/>
              </a:ext>
            </a:extLst>
          </p:cNvPr>
          <p:cNvSpPr>
            <a:spLocks noGrp="1"/>
          </p:cNvSpPr>
          <p:nvPr>
            <p:ph idx="1"/>
          </p:nvPr>
        </p:nvSpPr>
        <p:spPr>
          <a:xfrm>
            <a:off x="304801" y="1162088"/>
            <a:ext cx="10342684" cy="4572000"/>
          </a:xfrm>
        </p:spPr>
        <p:txBody>
          <a:bodyPr vert="horz" lIns="0" tIns="0" rIns="0" bIns="0" rtlCol="0" anchor="t">
            <a:noAutofit/>
          </a:bodyPr>
          <a:lstStyle/>
          <a:p>
            <a:endParaRPr lang="en-US" dirty="0">
              <a:latin typeface="Arial Nova Light"/>
            </a:endParaRPr>
          </a:p>
          <a:p>
            <a:r>
              <a:rPr lang="en-US" dirty="0">
                <a:latin typeface="Arial Nova Light"/>
              </a:rPr>
              <a:t>Images from n=3 subjects in the ongoing study released</a:t>
            </a:r>
          </a:p>
          <a:p>
            <a:r>
              <a:rPr lang="en-US" dirty="0">
                <a:latin typeface="Arial Nova Light"/>
              </a:rPr>
              <a:t>Showing increased metabolic activity in areas with equivocal MRI findings (suspected relapse)</a:t>
            </a:r>
          </a:p>
          <a:p>
            <a:r>
              <a:rPr lang="en-US" dirty="0">
                <a:latin typeface="Arial Nova Light"/>
              </a:rPr>
              <a:t>N=15 subjects dosed as of 11/15/2025</a:t>
            </a:r>
          </a:p>
          <a:p>
            <a:endParaRPr lang="en-US" dirty="0">
              <a:latin typeface="Arial Nova Light"/>
            </a:endParaRPr>
          </a:p>
        </p:txBody>
      </p:sp>
      <p:sp>
        <p:nvSpPr>
          <p:cNvPr id="2" name="Title 1">
            <a:extLst>
              <a:ext uri="{FF2B5EF4-FFF2-40B4-BE49-F238E27FC236}">
                <a16:creationId xmlns:a16="http://schemas.microsoft.com/office/drawing/2014/main" id="{B9D65232-D63C-0EDC-AFE7-F65BD7DBAB87}"/>
              </a:ext>
            </a:extLst>
          </p:cNvPr>
          <p:cNvSpPr>
            <a:spLocks noGrp="1"/>
          </p:cNvSpPr>
          <p:nvPr>
            <p:ph type="title"/>
          </p:nvPr>
        </p:nvSpPr>
        <p:spPr/>
        <p:txBody>
          <a:bodyPr>
            <a:normAutofit/>
          </a:bodyPr>
          <a:lstStyle/>
          <a:p>
            <a:r>
              <a:rPr lang="en-US" sz="2900" dirty="0">
                <a:cs typeface="Calibri"/>
              </a:rPr>
              <a:t>Clinical Data from Phase IIb</a:t>
            </a:r>
          </a:p>
        </p:txBody>
      </p:sp>
      <p:sp>
        <p:nvSpPr>
          <p:cNvPr id="5" name="TextBox 4">
            <a:extLst>
              <a:ext uri="{FF2B5EF4-FFF2-40B4-BE49-F238E27FC236}">
                <a16:creationId xmlns:a16="http://schemas.microsoft.com/office/drawing/2014/main" id="{4BC671CF-353F-AD7E-E6D7-0F3637D5B7DE}"/>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7" name="Slide Number Placeholder 6">
            <a:extLst>
              <a:ext uri="{FF2B5EF4-FFF2-40B4-BE49-F238E27FC236}">
                <a16:creationId xmlns:a16="http://schemas.microsoft.com/office/drawing/2014/main" id="{C2016350-36E5-007D-4B79-58AF2A2801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20690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F8054-09D6-8B41-C8FA-C3CA88C94B6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2FED2C-F700-F526-EEBE-33654B53AE6F}"/>
              </a:ext>
            </a:extLst>
          </p:cNvPr>
          <p:cNvSpPr/>
          <p:nvPr/>
        </p:nvSpPr>
        <p:spPr>
          <a:xfrm>
            <a:off x="0" y="2068549"/>
            <a:ext cx="6095999" cy="3646451"/>
          </a:xfrm>
          <a:prstGeom prst="rect">
            <a:avLst/>
          </a:prstGeom>
          <a:solidFill>
            <a:srgbClr val="1111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 name="Title 3">
            <a:extLst>
              <a:ext uri="{FF2B5EF4-FFF2-40B4-BE49-F238E27FC236}">
                <a16:creationId xmlns:a16="http://schemas.microsoft.com/office/drawing/2014/main" id="{094E3BFE-CDA0-2289-3787-91A07FA9BEAB}"/>
              </a:ext>
            </a:extLst>
          </p:cNvPr>
          <p:cNvSpPr>
            <a:spLocks noGrp="1"/>
          </p:cNvSpPr>
          <p:nvPr>
            <p:ph type="title"/>
          </p:nvPr>
        </p:nvSpPr>
        <p:spPr/>
        <p:txBody>
          <a:bodyPr>
            <a:normAutofit/>
          </a:bodyPr>
          <a:lstStyle/>
          <a:p>
            <a:r>
              <a:rPr lang="en-US" dirty="0">
                <a:latin typeface="Arial Nova" panose="020B0504020202020204" pitchFamily="34" charset="0"/>
                <a:cs typeface="Calibri"/>
              </a:rPr>
              <a:t>Study Patient #1</a:t>
            </a:r>
            <a:endParaRPr lang="en-US" b="0" dirty="0">
              <a:solidFill>
                <a:schemeClr val="tx2">
                  <a:lumMod val="60000"/>
                  <a:lumOff val="40000"/>
                </a:schemeClr>
              </a:solidFill>
              <a:latin typeface="Arial Nova Light" panose="020B0304020202020204" pitchFamily="34" charset="0"/>
            </a:endParaRPr>
          </a:p>
        </p:txBody>
      </p:sp>
      <p:sp>
        <p:nvSpPr>
          <p:cNvPr id="8" name="Footer Placeholder 7">
            <a:extLst>
              <a:ext uri="{FF2B5EF4-FFF2-40B4-BE49-F238E27FC236}">
                <a16:creationId xmlns:a16="http://schemas.microsoft.com/office/drawing/2014/main" id="{BAC0CD48-3AA5-4331-F9ED-3FB4FAB37F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Note: the PET of patient #1 and patient #2 have inverted gray scales.</a:t>
            </a:r>
            <a:b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b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In patient #1, PET metabolic activity is black. In patient #2, activity is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MRI, magnetic resonance imaging; PET, positron emission tomography; SRS, stereotactic radiosurgery.</a:t>
            </a:r>
          </a:p>
        </p:txBody>
      </p:sp>
      <p:sp>
        <p:nvSpPr>
          <p:cNvPr id="3" name="Slide Number Placeholder 2">
            <a:extLst>
              <a:ext uri="{FF2B5EF4-FFF2-40B4-BE49-F238E27FC236}">
                <a16:creationId xmlns:a16="http://schemas.microsoft.com/office/drawing/2014/main" id="{18328226-E6E8-F054-F68F-B5ECF3DFD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7" name="TextBox 6">
            <a:extLst>
              <a:ext uri="{FF2B5EF4-FFF2-40B4-BE49-F238E27FC236}">
                <a16:creationId xmlns:a16="http://schemas.microsoft.com/office/drawing/2014/main" id="{86D63203-4BE0-7A47-6A9A-D3A17A6DF066}"/>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pic>
        <p:nvPicPr>
          <p:cNvPr id="13" name="Picture 12">
            <a:extLst>
              <a:ext uri="{FF2B5EF4-FFF2-40B4-BE49-F238E27FC236}">
                <a16:creationId xmlns:a16="http://schemas.microsoft.com/office/drawing/2014/main" id="{09F4035A-BC8B-A333-8796-B91482683D11}"/>
              </a:ext>
            </a:extLst>
          </p:cNvPr>
          <p:cNvPicPr>
            <a:picLocks noChangeAspect="1"/>
          </p:cNvPicPr>
          <p:nvPr/>
        </p:nvPicPr>
        <p:blipFill>
          <a:blip r:embed="rId3"/>
          <a:srcRect l="8869" t="60150" r="47672" b="9480"/>
          <a:stretch>
            <a:fillRect/>
          </a:stretch>
        </p:blipFill>
        <p:spPr>
          <a:xfrm rot="5400000">
            <a:off x="-185665" y="2382011"/>
            <a:ext cx="3398242" cy="3026907"/>
          </a:xfrm>
          <a:prstGeom prst="rect">
            <a:avLst/>
          </a:prstGeom>
        </p:spPr>
      </p:pic>
      <p:pic>
        <p:nvPicPr>
          <p:cNvPr id="15" name="Picture 14">
            <a:extLst>
              <a:ext uri="{FF2B5EF4-FFF2-40B4-BE49-F238E27FC236}">
                <a16:creationId xmlns:a16="http://schemas.microsoft.com/office/drawing/2014/main" id="{06364257-7137-BF76-EF33-AF6BA89C2D8E}"/>
              </a:ext>
            </a:extLst>
          </p:cNvPr>
          <p:cNvPicPr>
            <a:picLocks noChangeAspect="1"/>
          </p:cNvPicPr>
          <p:nvPr/>
        </p:nvPicPr>
        <p:blipFill>
          <a:blip r:embed="rId3"/>
          <a:srcRect l="52480" t="60150" r="4061" b="10485"/>
          <a:stretch>
            <a:fillRect/>
          </a:stretch>
        </p:blipFill>
        <p:spPr>
          <a:xfrm rot="5400000">
            <a:off x="2784497" y="2432069"/>
            <a:ext cx="3398242" cy="2926795"/>
          </a:xfrm>
          <a:prstGeom prst="rect">
            <a:avLst/>
          </a:prstGeom>
        </p:spPr>
      </p:pic>
      <p:pic>
        <p:nvPicPr>
          <p:cNvPr id="18" name="Picture 17">
            <a:extLst>
              <a:ext uri="{FF2B5EF4-FFF2-40B4-BE49-F238E27FC236}">
                <a16:creationId xmlns:a16="http://schemas.microsoft.com/office/drawing/2014/main" id="{B14DD423-711D-23E0-E76D-FA712F1E4B61}"/>
              </a:ext>
            </a:extLst>
          </p:cNvPr>
          <p:cNvPicPr>
            <a:picLocks noChangeAspect="1"/>
          </p:cNvPicPr>
          <p:nvPr/>
        </p:nvPicPr>
        <p:blipFill>
          <a:blip r:embed="rId3"/>
          <a:srcRect l="9026" t="10905" r="47866" b="61644"/>
          <a:stretch>
            <a:fillRect/>
          </a:stretch>
        </p:blipFill>
        <p:spPr>
          <a:xfrm rot="5400000">
            <a:off x="5932069" y="2501638"/>
            <a:ext cx="3539108" cy="2872580"/>
          </a:xfrm>
          <a:prstGeom prst="rect">
            <a:avLst/>
          </a:prstGeom>
        </p:spPr>
      </p:pic>
      <p:pic>
        <p:nvPicPr>
          <p:cNvPr id="19" name="Picture 18">
            <a:extLst>
              <a:ext uri="{FF2B5EF4-FFF2-40B4-BE49-F238E27FC236}">
                <a16:creationId xmlns:a16="http://schemas.microsoft.com/office/drawing/2014/main" id="{2C9D3432-E025-CFC4-61A3-633249F4A081}"/>
              </a:ext>
            </a:extLst>
          </p:cNvPr>
          <p:cNvPicPr>
            <a:picLocks noChangeAspect="1"/>
          </p:cNvPicPr>
          <p:nvPr/>
        </p:nvPicPr>
        <p:blipFill>
          <a:blip r:embed="rId3"/>
          <a:srcRect l="54637" t="13614" r="7368" b="62700"/>
          <a:stretch>
            <a:fillRect/>
          </a:stretch>
        </p:blipFill>
        <p:spPr>
          <a:xfrm rot="5400000">
            <a:off x="8690317" y="2501634"/>
            <a:ext cx="3539107" cy="2872582"/>
          </a:xfrm>
          <a:prstGeom prst="rect">
            <a:avLst/>
          </a:prstGeom>
        </p:spPr>
      </p:pic>
      <p:sp>
        <p:nvSpPr>
          <p:cNvPr id="21" name="TextBox 20">
            <a:extLst>
              <a:ext uri="{FF2B5EF4-FFF2-40B4-BE49-F238E27FC236}">
                <a16:creationId xmlns:a16="http://schemas.microsoft.com/office/drawing/2014/main" id="{17A537F2-E45D-55CF-EC7A-DE354A2F1201}"/>
              </a:ext>
            </a:extLst>
          </p:cNvPr>
          <p:cNvSpPr txBox="1"/>
          <p:nvPr/>
        </p:nvSpPr>
        <p:spPr>
          <a:xfrm>
            <a:off x="83128" y="1150821"/>
            <a:ext cx="5749017" cy="9144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MRI shows a suspected relapsed brain metastasis </a:t>
            </a:r>
            <a:br>
              <a:rPr kumimoji="0" lang="en-US" sz="16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br>
            <a:r>
              <a:rPr kumimoji="0" lang="en-US" sz="16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after SRS (see reticle)</a:t>
            </a:r>
          </a:p>
        </p:txBody>
      </p:sp>
      <p:sp>
        <p:nvSpPr>
          <p:cNvPr id="22" name="TextBox 21">
            <a:extLst>
              <a:ext uri="{FF2B5EF4-FFF2-40B4-BE49-F238E27FC236}">
                <a16:creationId xmlns:a16="http://schemas.microsoft.com/office/drawing/2014/main" id="{290B0D53-C4BD-3A3B-A7EF-1313B8434CC0}"/>
              </a:ext>
            </a:extLst>
          </p:cNvPr>
          <p:cNvSpPr txBox="1"/>
          <p:nvPr/>
        </p:nvSpPr>
        <p:spPr>
          <a:xfrm>
            <a:off x="6096000" y="1143000"/>
            <a:ext cx="5913863" cy="9144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PET shows dark spot of high metabolic activity in the same location, increasing the possibility of this being a metastasis relapse</a:t>
            </a:r>
          </a:p>
        </p:txBody>
      </p:sp>
      <p:sp>
        <p:nvSpPr>
          <p:cNvPr id="9" name="object 4">
            <a:extLst>
              <a:ext uri="{FF2B5EF4-FFF2-40B4-BE49-F238E27FC236}">
                <a16:creationId xmlns:a16="http://schemas.microsoft.com/office/drawing/2014/main" id="{63355CD6-B829-CFFE-FCC6-D58992B76F31}"/>
              </a:ext>
            </a:extLst>
          </p:cNvPr>
          <p:cNvSpPr txBox="1"/>
          <p:nvPr/>
        </p:nvSpPr>
        <p:spPr>
          <a:xfrm>
            <a:off x="304800"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FFFFFF"/>
                </a:solidFill>
                <a:effectLst/>
                <a:uLnTx/>
                <a:uFillTx/>
                <a:latin typeface="Arial Nova"/>
                <a:ea typeface="+mn-ea"/>
                <a:cs typeface="Arial"/>
              </a:rPr>
              <a:t>MRI</a:t>
            </a:r>
            <a:endParaRPr kumimoji="0" lang="en-US" sz="1400" b="1"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sp>
        <p:nvSpPr>
          <p:cNvPr id="10" name="object 4">
            <a:extLst>
              <a:ext uri="{FF2B5EF4-FFF2-40B4-BE49-F238E27FC236}">
                <a16:creationId xmlns:a16="http://schemas.microsoft.com/office/drawing/2014/main" id="{1B32BB88-08B5-F604-9334-B8682BED5E94}"/>
              </a:ext>
            </a:extLst>
          </p:cNvPr>
          <p:cNvSpPr txBox="1"/>
          <p:nvPr/>
        </p:nvSpPr>
        <p:spPr>
          <a:xfrm>
            <a:off x="6310487"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a:ea typeface="+mn-ea"/>
                <a:cs typeface="Arial"/>
              </a:rPr>
              <a:t>PET</a:t>
            </a:r>
            <a:endPar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873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A6A98-0B78-9396-F406-D5F0C50326A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CC12072-9F94-A5E7-299F-3032C9EB1215}"/>
              </a:ext>
            </a:extLst>
          </p:cNvPr>
          <p:cNvSpPr/>
          <p:nvPr/>
        </p:nvSpPr>
        <p:spPr>
          <a:xfrm>
            <a:off x="0" y="2068549"/>
            <a:ext cx="6095999" cy="3646451"/>
          </a:xfrm>
          <a:prstGeom prst="rect">
            <a:avLst/>
          </a:prstGeom>
          <a:solidFill>
            <a:srgbClr val="1111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1" name="Rectangle 10">
            <a:extLst>
              <a:ext uri="{FF2B5EF4-FFF2-40B4-BE49-F238E27FC236}">
                <a16:creationId xmlns:a16="http://schemas.microsoft.com/office/drawing/2014/main" id="{4F50FA03-E93D-5FAE-868F-3559375F9404}"/>
              </a:ext>
            </a:extLst>
          </p:cNvPr>
          <p:cNvSpPr/>
          <p:nvPr/>
        </p:nvSpPr>
        <p:spPr>
          <a:xfrm>
            <a:off x="6096000" y="2068549"/>
            <a:ext cx="6096000" cy="364645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 name="Title 3">
            <a:extLst>
              <a:ext uri="{FF2B5EF4-FFF2-40B4-BE49-F238E27FC236}">
                <a16:creationId xmlns:a16="http://schemas.microsoft.com/office/drawing/2014/main" id="{B0CF7DB1-B956-075E-CAC6-E56E7D41EC93}"/>
              </a:ext>
            </a:extLst>
          </p:cNvPr>
          <p:cNvSpPr>
            <a:spLocks noGrp="1"/>
          </p:cNvSpPr>
          <p:nvPr>
            <p:ph type="title"/>
          </p:nvPr>
        </p:nvSpPr>
        <p:spPr/>
        <p:txBody>
          <a:bodyPr>
            <a:normAutofit/>
          </a:bodyPr>
          <a:lstStyle/>
          <a:p>
            <a:r>
              <a:rPr lang="en-US" dirty="0">
                <a:latin typeface="Arial Nova" panose="020B0504020202020204" pitchFamily="34" charset="0"/>
                <a:cs typeface="Calibri"/>
              </a:rPr>
              <a:t>Study Patient #2 </a:t>
            </a:r>
            <a:endParaRPr lang="en-US" b="0" dirty="0">
              <a:solidFill>
                <a:schemeClr val="tx2">
                  <a:lumMod val="60000"/>
                  <a:lumOff val="40000"/>
                </a:schemeClr>
              </a:solidFill>
              <a:latin typeface="Arial Nova Light" panose="020B0304020202020204" pitchFamily="34" charset="0"/>
            </a:endParaRPr>
          </a:p>
        </p:txBody>
      </p:sp>
      <p:sp>
        <p:nvSpPr>
          <p:cNvPr id="8" name="Footer Placeholder 7">
            <a:extLst>
              <a:ext uri="{FF2B5EF4-FFF2-40B4-BE49-F238E27FC236}">
                <a16:creationId xmlns:a16="http://schemas.microsoft.com/office/drawing/2014/main" id="{CC3BB7CD-E009-81BA-021A-3FFC7BA5096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Note: the PET of patient #1 and patient #2 have inverted gray scales.</a:t>
            </a:r>
            <a:b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b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In patient #1, PET metabolic activity is black. In patient #2, activity is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MRI, magnetic resonance imaging; PET, positron emission tomography; SRS, stereotactic radiosurgery.</a:t>
            </a:r>
          </a:p>
        </p:txBody>
      </p:sp>
      <p:sp>
        <p:nvSpPr>
          <p:cNvPr id="3" name="Slide Number Placeholder 2">
            <a:extLst>
              <a:ext uri="{FF2B5EF4-FFF2-40B4-BE49-F238E27FC236}">
                <a16:creationId xmlns:a16="http://schemas.microsoft.com/office/drawing/2014/main" id="{AF2CDF5C-113F-C963-7FE1-E32EF6C861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EBB6F5D9-80F0-F68A-958E-4A78341481D5}"/>
              </a:ext>
            </a:extLst>
          </p:cNvPr>
          <p:cNvSpPr/>
          <p:nvPr/>
        </p:nvSpPr>
        <p:spPr>
          <a:xfrm>
            <a:off x="0" y="-4980"/>
            <a:ext cx="12192000" cy="109728"/>
          </a:xfrm>
          <a:prstGeom prst="rect">
            <a:avLst/>
          </a:prstGeom>
          <a:gradFill flip="none" rotWithShape="1">
            <a:gsLst>
              <a:gs pos="20000">
                <a:schemeClr val="accent4">
                  <a:lumMod val="50000"/>
                </a:schemeClr>
              </a:gs>
              <a:gs pos="48000">
                <a:schemeClr val="accent4"/>
              </a:gs>
              <a:gs pos="100000">
                <a:schemeClr val="accent4"/>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TextBox 6">
            <a:extLst>
              <a:ext uri="{FF2B5EF4-FFF2-40B4-BE49-F238E27FC236}">
                <a16:creationId xmlns:a16="http://schemas.microsoft.com/office/drawing/2014/main" id="{0AF64AFF-B342-BCE4-EEA8-6E16F39C0667}"/>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9" name="Content Placeholder 8">
            <a:extLst>
              <a:ext uri="{FF2B5EF4-FFF2-40B4-BE49-F238E27FC236}">
                <a16:creationId xmlns:a16="http://schemas.microsoft.com/office/drawing/2014/main" id="{DD4F9AD1-FE98-B445-5EA3-3C81CF218AC4}"/>
              </a:ext>
            </a:extLst>
          </p:cNvPr>
          <p:cNvSpPr>
            <a:spLocks noGrp="1"/>
          </p:cNvSpPr>
          <p:nvPr>
            <p:ph idx="1"/>
          </p:nvPr>
        </p:nvSpPr>
        <p:spPr>
          <a:xfrm>
            <a:off x="835380" y="1162088"/>
            <a:ext cx="4730042" cy="906461"/>
          </a:xfrm>
        </p:spPr>
        <p:txBody>
          <a:bodyPr anchor="ctr"/>
          <a:lstStyle/>
          <a:p>
            <a:pPr marL="0" indent="0" algn="ctr">
              <a:spcBef>
                <a:spcPts val="0"/>
              </a:spcBef>
              <a:buNone/>
            </a:pPr>
            <a:r>
              <a:rPr lang="en-US" sz="1550"/>
              <a:t>MRI shows a suspected relapsed brain metastasis after SRS (see reticle). It is unclear if this is active tumor or necrosis following SRS (appearance of a cavity)</a:t>
            </a:r>
          </a:p>
        </p:txBody>
      </p:sp>
      <p:pic>
        <p:nvPicPr>
          <p:cNvPr id="12" name="Content Placeholder 5">
            <a:extLst>
              <a:ext uri="{FF2B5EF4-FFF2-40B4-BE49-F238E27FC236}">
                <a16:creationId xmlns:a16="http://schemas.microsoft.com/office/drawing/2014/main" id="{4F3E4121-EDE8-FEDB-3C1A-A7BB0C5167DC}"/>
              </a:ext>
            </a:extLst>
          </p:cNvPr>
          <p:cNvPicPr>
            <a:picLocks noChangeAspect="1"/>
          </p:cNvPicPr>
          <p:nvPr/>
        </p:nvPicPr>
        <p:blipFill rotWithShape="1">
          <a:blip r:embed="rId3"/>
          <a:srcRect l="6943" r="23545"/>
          <a:stretch>
            <a:fillRect/>
          </a:stretch>
        </p:blipFill>
        <p:spPr>
          <a:xfrm>
            <a:off x="1433218" y="2109939"/>
            <a:ext cx="3534367" cy="3594547"/>
          </a:xfrm>
          <a:prstGeom prst="rect">
            <a:avLst/>
          </a:prstGeom>
        </p:spPr>
      </p:pic>
      <p:pic>
        <p:nvPicPr>
          <p:cNvPr id="15" name="Picture 14">
            <a:extLst>
              <a:ext uri="{FF2B5EF4-FFF2-40B4-BE49-F238E27FC236}">
                <a16:creationId xmlns:a16="http://schemas.microsoft.com/office/drawing/2014/main" id="{4D042497-7E05-9666-719E-A2D5B0BFB093}"/>
              </a:ext>
            </a:extLst>
          </p:cNvPr>
          <p:cNvPicPr>
            <a:picLocks noChangeAspect="1"/>
          </p:cNvPicPr>
          <p:nvPr/>
        </p:nvPicPr>
        <p:blipFill rotWithShape="1">
          <a:blip r:embed="rId4"/>
          <a:srcRect l="1899" t="7307" r="32975" b="1312"/>
          <a:stretch>
            <a:fillRect/>
          </a:stretch>
        </p:blipFill>
        <p:spPr>
          <a:xfrm>
            <a:off x="7215035" y="2090852"/>
            <a:ext cx="3553131" cy="3613633"/>
          </a:xfrm>
          <a:prstGeom prst="rect">
            <a:avLst/>
          </a:prstGeom>
        </p:spPr>
      </p:pic>
      <p:sp>
        <p:nvSpPr>
          <p:cNvPr id="2" name="object 4">
            <a:extLst>
              <a:ext uri="{FF2B5EF4-FFF2-40B4-BE49-F238E27FC236}">
                <a16:creationId xmlns:a16="http://schemas.microsoft.com/office/drawing/2014/main" id="{5CC7A65E-82A1-90E8-EC4B-CEF4F7544E3C}"/>
              </a:ext>
            </a:extLst>
          </p:cNvPr>
          <p:cNvSpPr txBox="1"/>
          <p:nvPr/>
        </p:nvSpPr>
        <p:spPr>
          <a:xfrm>
            <a:off x="304800"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FFFFFF"/>
                </a:solidFill>
                <a:effectLst/>
                <a:uLnTx/>
                <a:uFillTx/>
                <a:latin typeface="Arial Nova"/>
                <a:ea typeface="+mn-ea"/>
                <a:cs typeface="Arial"/>
              </a:rPr>
              <a:t>MRI</a:t>
            </a:r>
            <a:endParaRPr kumimoji="0" lang="en-US" sz="1400" b="1"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sp>
        <p:nvSpPr>
          <p:cNvPr id="5" name="object 4">
            <a:extLst>
              <a:ext uri="{FF2B5EF4-FFF2-40B4-BE49-F238E27FC236}">
                <a16:creationId xmlns:a16="http://schemas.microsoft.com/office/drawing/2014/main" id="{DE7F7C23-D0AE-1666-956C-52FFEA2A3C47}"/>
              </a:ext>
            </a:extLst>
          </p:cNvPr>
          <p:cNvSpPr txBox="1"/>
          <p:nvPr/>
        </p:nvSpPr>
        <p:spPr>
          <a:xfrm>
            <a:off x="6310487"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FFFFFF"/>
                </a:solidFill>
                <a:effectLst/>
                <a:uLnTx/>
                <a:uFillTx/>
                <a:latin typeface="Arial Nova"/>
                <a:ea typeface="+mn-ea"/>
                <a:cs typeface="Arial"/>
              </a:rPr>
              <a:t>PET</a:t>
            </a:r>
            <a:endParaRPr kumimoji="0" lang="en-US" sz="1400" b="1"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sp>
        <p:nvSpPr>
          <p:cNvPr id="10" name="Content Placeholder 8">
            <a:extLst>
              <a:ext uri="{FF2B5EF4-FFF2-40B4-BE49-F238E27FC236}">
                <a16:creationId xmlns:a16="http://schemas.microsoft.com/office/drawing/2014/main" id="{A23002EA-A437-4C85-7CF8-7515CAF3B3A2}"/>
              </a:ext>
            </a:extLst>
          </p:cNvPr>
          <p:cNvSpPr txBox="1">
            <a:spLocks/>
          </p:cNvSpPr>
          <p:nvPr/>
        </p:nvSpPr>
        <p:spPr>
          <a:xfrm>
            <a:off x="6242756" y="1162088"/>
            <a:ext cx="5497688" cy="906461"/>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4"/>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600"/>
              </a:spcBef>
              <a:buClr>
                <a:schemeClr val="accent4"/>
              </a:buClr>
              <a:buFont typeface="Courier New" panose="02070309020205020404" pitchFamily="49" charset="0"/>
              <a:buChar char="o"/>
              <a:defRPr sz="16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300"/>
              </a:spcBef>
              <a:buClr>
                <a:schemeClr val="accent4"/>
              </a:buClr>
              <a:buFont typeface="System Font Regular"/>
              <a:buChar char="‣"/>
              <a:defRPr sz="14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300"/>
              </a:spcBef>
              <a:buFont typeface="System Font Regular"/>
              <a:buChar char="-"/>
              <a:defRPr sz="14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051BD"/>
              </a:buClr>
              <a:buSzTx/>
              <a:buFont typeface="Arial" panose="020B0604020202020204" pitchFamily="34" charset="0"/>
              <a:buNone/>
              <a:tabLst/>
              <a:defRPr/>
            </a:pPr>
            <a:r>
              <a:rPr kumimoji="0" lang="en-US" sz="155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PET shows high metabolic activity (white ring) surrounding a dark necrotic area (cavity) which is strongly indicative of a relapsed brain metastasis surrounding a necrotic area</a:t>
            </a:r>
            <a:endParaRPr kumimoji="0" lang="en-US" sz="1550" b="0" i="1" u="none" strike="noStrike" kern="1200" cap="none" spc="0" normalizeH="0" baseline="0" noProof="0">
              <a:ln>
                <a:noFill/>
              </a:ln>
              <a:solidFill>
                <a:srgbClr val="141414"/>
              </a:solidFill>
              <a:effectLst/>
              <a:uLnTx/>
              <a:uFillTx/>
              <a:latin typeface="Arial Nova Light" panose="020B0304020202020204" pitchFamily="34" charset="0"/>
              <a:ea typeface="+mn-ea"/>
              <a:cs typeface="+mn-cs"/>
            </a:endParaRPr>
          </a:p>
        </p:txBody>
      </p:sp>
    </p:spTree>
    <p:extLst>
      <p:ext uri="{BB962C8B-B14F-4D97-AF65-F5344CB8AC3E}">
        <p14:creationId xmlns:p14="http://schemas.microsoft.com/office/powerpoint/2010/main" val="394720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DAAF-1792-0B5D-C517-F9D26E40AA0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FD2E9DC-6BB5-98C6-5EDB-047938FCE2BE}"/>
              </a:ext>
            </a:extLst>
          </p:cNvPr>
          <p:cNvSpPr/>
          <p:nvPr/>
        </p:nvSpPr>
        <p:spPr>
          <a:xfrm>
            <a:off x="7894323" y="2068549"/>
            <a:ext cx="4297680" cy="364645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Rectangle 1">
            <a:extLst>
              <a:ext uri="{FF2B5EF4-FFF2-40B4-BE49-F238E27FC236}">
                <a16:creationId xmlns:a16="http://schemas.microsoft.com/office/drawing/2014/main" id="{BFB91C2F-275D-E11C-012B-3333BE2B6D1D}"/>
              </a:ext>
            </a:extLst>
          </p:cNvPr>
          <p:cNvSpPr/>
          <p:nvPr/>
        </p:nvSpPr>
        <p:spPr>
          <a:xfrm>
            <a:off x="-1" y="2068549"/>
            <a:ext cx="4297680" cy="364645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 name="Title 2">
            <a:extLst>
              <a:ext uri="{FF2B5EF4-FFF2-40B4-BE49-F238E27FC236}">
                <a16:creationId xmlns:a16="http://schemas.microsoft.com/office/drawing/2014/main" id="{0F85E131-5F55-C09F-1107-9AFA37D19AD0}"/>
              </a:ext>
            </a:extLst>
          </p:cNvPr>
          <p:cNvSpPr>
            <a:spLocks noGrp="1"/>
          </p:cNvSpPr>
          <p:nvPr>
            <p:ph type="title"/>
          </p:nvPr>
        </p:nvSpPr>
        <p:spPr/>
        <p:txBody>
          <a:bodyPr/>
          <a:lstStyle/>
          <a:p>
            <a:r>
              <a:rPr lang="en-US" dirty="0"/>
              <a:t>Study Patient #3 </a:t>
            </a:r>
          </a:p>
        </p:txBody>
      </p:sp>
      <p:sp>
        <p:nvSpPr>
          <p:cNvPr id="8" name="TextBox 7">
            <a:extLst>
              <a:ext uri="{FF2B5EF4-FFF2-40B4-BE49-F238E27FC236}">
                <a16:creationId xmlns:a16="http://schemas.microsoft.com/office/drawing/2014/main" id="{47B78DAA-1623-CA90-26DA-DD7A3D4E505A}"/>
              </a:ext>
            </a:extLst>
          </p:cNvPr>
          <p:cNvSpPr txBox="1"/>
          <p:nvPr/>
        </p:nvSpPr>
        <p:spPr>
          <a:xfrm>
            <a:off x="304800" y="959115"/>
            <a:ext cx="4152900" cy="8079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MRI with suspected relapsed brain metastasis after SRS. It is unclear if this (or how much) is active tumor or necrosis following SRS </a:t>
            </a:r>
          </a:p>
        </p:txBody>
      </p:sp>
      <p:sp>
        <p:nvSpPr>
          <p:cNvPr id="22" name="TextBox 21">
            <a:extLst>
              <a:ext uri="{FF2B5EF4-FFF2-40B4-BE49-F238E27FC236}">
                <a16:creationId xmlns:a16="http://schemas.microsoft.com/office/drawing/2014/main" id="{0703AF86-535A-E7B0-1763-7991C840040E}"/>
              </a:ext>
            </a:extLst>
          </p:cNvPr>
          <p:cNvSpPr txBox="1"/>
          <p:nvPr/>
        </p:nvSpPr>
        <p:spPr>
          <a:xfrm>
            <a:off x="5114108" y="995594"/>
            <a:ext cx="6135188" cy="8079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5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PET scans showing high metabolic activity in a much larger area of the brain compared to the MRI, strongly indicative of a relapsed brain metastasis far beyond the area in question from the MRI </a:t>
            </a:r>
          </a:p>
        </p:txBody>
      </p:sp>
      <p:pic>
        <p:nvPicPr>
          <p:cNvPr id="5" name="Picture 4">
            <a:extLst>
              <a:ext uri="{FF2B5EF4-FFF2-40B4-BE49-F238E27FC236}">
                <a16:creationId xmlns:a16="http://schemas.microsoft.com/office/drawing/2014/main" id="{720D8D8E-C349-567A-4D25-B183517B4BC5}"/>
              </a:ext>
            </a:extLst>
          </p:cNvPr>
          <p:cNvPicPr>
            <a:picLocks noChangeAspect="1"/>
          </p:cNvPicPr>
          <p:nvPr/>
        </p:nvPicPr>
        <p:blipFill>
          <a:blip r:embed="rId3"/>
          <a:srcRect b="4548"/>
          <a:stretch>
            <a:fillRect/>
          </a:stretch>
        </p:blipFill>
        <p:spPr>
          <a:xfrm>
            <a:off x="8456904" y="2068549"/>
            <a:ext cx="3276655" cy="3646451"/>
          </a:xfrm>
          <a:prstGeom prst="rect">
            <a:avLst/>
          </a:prstGeom>
        </p:spPr>
      </p:pic>
      <p:sp>
        <p:nvSpPr>
          <p:cNvPr id="15" name="Left Arrow 14">
            <a:extLst>
              <a:ext uri="{FF2B5EF4-FFF2-40B4-BE49-F238E27FC236}">
                <a16:creationId xmlns:a16="http://schemas.microsoft.com/office/drawing/2014/main" id="{396D9750-AAE1-C2F3-B897-5AADFC5146D5}"/>
              </a:ext>
            </a:extLst>
          </p:cNvPr>
          <p:cNvSpPr/>
          <p:nvPr/>
        </p:nvSpPr>
        <p:spPr>
          <a:xfrm rot="8904846">
            <a:off x="8916627" y="4906716"/>
            <a:ext cx="610644" cy="227496"/>
          </a:xfrm>
          <a:prstGeom prst="lef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7" name="Picture 16">
            <a:extLst>
              <a:ext uri="{FF2B5EF4-FFF2-40B4-BE49-F238E27FC236}">
                <a16:creationId xmlns:a16="http://schemas.microsoft.com/office/drawing/2014/main" id="{90432297-5959-525B-F880-3AA5393417CF}"/>
              </a:ext>
            </a:extLst>
          </p:cNvPr>
          <p:cNvPicPr>
            <a:picLocks noChangeAspect="1"/>
          </p:cNvPicPr>
          <p:nvPr/>
        </p:nvPicPr>
        <p:blipFill rotWithShape="1">
          <a:blip r:embed="rId4"/>
          <a:srcRect l="6244" t="1284" r="33337" b="5177"/>
          <a:stretch>
            <a:fillRect/>
          </a:stretch>
        </p:blipFill>
        <p:spPr>
          <a:xfrm>
            <a:off x="580117" y="2068549"/>
            <a:ext cx="3403601" cy="3646452"/>
          </a:xfrm>
          <a:prstGeom prst="rect">
            <a:avLst/>
          </a:prstGeom>
        </p:spPr>
      </p:pic>
      <p:sp>
        <p:nvSpPr>
          <p:cNvPr id="14" name="Left Arrow 13">
            <a:extLst>
              <a:ext uri="{FF2B5EF4-FFF2-40B4-BE49-F238E27FC236}">
                <a16:creationId xmlns:a16="http://schemas.microsoft.com/office/drawing/2014/main" id="{F2C9A09D-E50D-578B-5C72-94E9DB22285A}"/>
              </a:ext>
            </a:extLst>
          </p:cNvPr>
          <p:cNvSpPr/>
          <p:nvPr/>
        </p:nvSpPr>
        <p:spPr>
          <a:xfrm rot="8904846">
            <a:off x="1208803" y="4906717"/>
            <a:ext cx="610644" cy="227496"/>
          </a:xfrm>
          <a:prstGeom prst="lef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 name="object 4">
            <a:extLst>
              <a:ext uri="{FF2B5EF4-FFF2-40B4-BE49-F238E27FC236}">
                <a16:creationId xmlns:a16="http://schemas.microsoft.com/office/drawing/2014/main" id="{24EAA944-B4F2-F52E-0F45-6E0B217EBAB0}"/>
              </a:ext>
            </a:extLst>
          </p:cNvPr>
          <p:cNvSpPr txBox="1"/>
          <p:nvPr/>
        </p:nvSpPr>
        <p:spPr>
          <a:xfrm>
            <a:off x="304800"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FFFFFF"/>
                </a:solidFill>
                <a:effectLst/>
                <a:uLnTx/>
                <a:uFillTx/>
                <a:latin typeface="Arial Nova"/>
                <a:ea typeface="+mn-ea"/>
                <a:cs typeface="Arial"/>
              </a:rPr>
              <a:t>MRI</a:t>
            </a:r>
            <a:endParaRPr kumimoji="0" lang="en-US" sz="1400" b="1"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84A68C3-68FA-D8BF-C0CC-B0A08904689B}"/>
              </a:ext>
            </a:extLst>
          </p:cNvPr>
          <p:cNvPicPr>
            <a:picLocks noChangeAspect="1"/>
          </p:cNvPicPr>
          <p:nvPr/>
        </p:nvPicPr>
        <p:blipFill>
          <a:blip r:embed="rId5"/>
          <a:srcRect t="1584" r="13430" b="3774"/>
          <a:stretch>
            <a:fillRect/>
          </a:stretch>
        </p:blipFill>
        <p:spPr>
          <a:xfrm>
            <a:off x="4457674" y="2018513"/>
            <a:ext cx="3276655" cy="3696488"/>
          </a:xfrm>
          <a:prstGeom prst="rect">
            <a:avLst/>
          </a:prstGeom>
        </p:spPr>
      </p:pic>
      <p:sp>
        <p:nvSpPr>
          <p:cNvPr id="26" name="Oval 25">
            <a:extLst>
              <a:ext uri="{FF2B5EF4-FFF2-40B4-BE49-F238E27FC236}">
                <a16:creationId xmlns:a16="http://schemas.microsoft.com/office/drawing/2014/main" id="{6B168F72-42CD-2B27-5AA0-3326B8BABCFA}"/>
              </a:ext>
            </a:extLst>
          </p:cNvPr>
          <p:cNvSpPr/>
          <p:nvPr/>
        </p:nvSpPr>
        <p:spPr>
          <a:xfrm>
            <a:off x="7347367" y="5027630"/>
            <a:ext cx="435235" cy="46325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6" name="Left Arrow 15">
            <a:extLst>
              <a:ext uri="{FF2B5EF4-FFF2-40B4-BE49-F238E27FC236}">
                <a16:creationId xmlns:a16="http://schemas.microsoft.com/office/drawing/2014/main" id="{B37141C7-C53F-A21A-0398-C1CBD9CF1DD2}"/>
              </a:ext>
            </a:extLst>
          </p:cNvPr>
          <p:cNvSpPr/>
          <p:nvPr/>
        </p:nvSpPr>
        <p:spPr>
          <a:xfrm rot="8904846">
            <a:off x="4937300" y="4875993"/>
            <a:ext cx="610644" cy="227496"/>
          </a:xfrm>
          <a:prstGeom prst="lef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object 4">
            <a:extLst>
              <a:ext uri="{FF2B5EF4-FFF2-40B4-BE49-F238E27FC236}">
                <a16:creationId xmlns:a16="http://schemas.microsoft.com/office/drawing/2014/main" id="{0414A8BE-5D99-87EF-D9D2-0C6881540A79}"/>
              </a:ext>
            </a:extLst>
          </p:cNvPr>
          <p:cNvSpPr txBox="1"/>
          <p:nvPr/>
        </p:nvSpPr>
        <p:spPr>
          <a:xfrm>
            <a:off x="4457700"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a:ea typeface="+mn-ea"/>
                <a:cs typeface="Arial"/>
              </a:rPr>
              <a:t>PET</a:t>
            </a:r>
            <a:endPar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panose="020B0604020202020204" pitchFamily="34" charset="0"/>
            </a:endParaRPr>
          </a:p>
        </p:txBody>
      </p:sp>
      <p:sp>
        <p:nvSpPr>
          <p:cNvPr id="10" name="object 4">
            <a:extLst>
              <a:ext uri="{FF2B5EF4-FFF2-40B4-BE49-F238E27FC236}">
                <a16:creationId xmlns:a16="http://schemas.microsoft.com/office/drawing/2014/main" id="{E28105C2-48DF-4C13-FCD6-2E91BF034D2E}"/>
              </a:ext>
            </a:extLst>
          </p:cNvPr>
          <p:cNvSpPr txBox="1"/>
          <p:nvPr/>
        </p:nvSpPr>
        <p:spPr>
          <a:xfrm>
            <a:off x="8102600" y="2254198"/>
            <a:ext cx="1880911" cy="215444"/>
          </a:xfrm>
          <a:prstGeom prst="rect">
            <a:avLst/>
          </a:prstGeom>
        </p:spPr>
        <p:txBody>
          <a:bodyPr vert="horz" wrap="square" lIns="0" tIns="0" rIns="0" bIns="0" rtlCol="0" anchor="t">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FFFFFF"/>
                </a:solidFill>
                <a:effectLst/>
                <a:uLnTx/>
                <a:uFillTx/>
                <a:latin typeface="Arial Nova"/>
                <a:ea typeface="+mn-ea"/>
                <a:cs typeface="Arial"/>
              </a:rPr>
              <a:t>PET</a:t>
            </a:r>
            <a:endParaRPr kumimoji="0" lang="en-US" sz="1400" b="1"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sp>
        <p:nvSpPr>
          <p:cNvPr id="11" name="Slide Number Placeholder 2">
            <a:extLst>
              <a:ext uri="{FF2B5EF4-FFF2-40B4-BE49-F238E27FC236}">
                <a16:creationId xmlns:a16="http://schemas.microsoft.com/office/drawing/2014/main" id="{1DD8F517-96EF-E485-9C14-AAB70270F94C}"/>
              </a:ext>
            </a:extLst>
          </p:cNvPr>
          <p:cNvSpPr>
            <a:spLocks noGrp="1"/>
          </p:cNvSpPr>
          <p:nvPr>
            <p:ph type="sldNum" sz="quarter" idx="12"/>
          </p:nvPr>
        </p:nvSpPr>
        <p:spPr>
          <a:xfrm>
            <a:off x="11239018" y="6301742"/>
            <a:ext cx="64818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351529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C423AB-AFFC-4D57-9E98-0E040C6143C6}"/>
              </a:ext>
            </a:extLst>
          </p:cNvPr>
          <p:cNvSpPr>
            <a:spLocks noGrp="1"/>
          </p:cNvSpPr>
          <p:nvPr>
            <p:ph idx="1"/>
          </p:nvPr>
        </p:nvSpPr>
        <p:spPr>
          <a:xfrm>
            <a:off x="304801" y="1162088"/>
            <a:ext cx="10342684" cy="4572000"/>
          </a:xfrm>
        </p:spPr>
        <p:txBody>
          <a:bodyPr vert="horz" lIns="0" tIns="0" rIns="0" bIns="0" rtlCol="0" anchor="t">
            <a:noAutofit/>
          </a:bodyPr>
          <a:lstStyle/>
          <a:p>
            <a:pPr marL="0" indent="0">
              <a:buNone/>
            </a:pPr>
            <a:r>
              <a:rPr lang="en-US" b="1" dirty="0">
                <a:latin typeface="Arial Nova Light"/>
              </a:rPr>
              <a:t>Phase IIb</a:t>
            </a:r>
          </a:p>
          <a:p>
            <a:r>
              <a:rPr lang="en-US" dirty="0">
                <a:latin typeface="Arial Nova Light"/>
              </a:rPr>
              <a:t>11 patient data to be released in Q1 2026</a:t>
            </a:r>
          </a:p>
          <a:p>
            <a:r>
              <a:rPr lang="en-US" dirty="0">
                <a:latin typeface="Arial Nova Light"/>
              </a:rPr>
              <a:t>Trial completion N=30/30 pts by Q1 2026</a:t>
            </a:r>
          </a:p>
          <a:p>
            <a:r>
              <a:rPr lang="en-US" dirty="0">
                <a:latin typeface="Arial Nova Light"/>
              </a:rPr>
              <a:t>Phase 2b readout in the first half of 2026</a:t>
            </a:r>
          </a:p>
          <a:p>
            <a:endParaRPr lang="en-US" dirty="0">
              <a:latin typeface="Arial Nova Light"/>
            </a:endParaRPr>
          </a:p>
          <a:p>
            <a:pPr marL="0" indent="0">
              <a:buNone/>
            </a:pPr>
            <a:r>
              <a:rPr lang="en-US" b="1" dirty="0">
                <a:latin typeface="Arial Nova Light"/>
              </a:rPr>
              <a:t>Phase III</a:t>
            </a:r>
          </a:p>
          <a:p>
            <a:r>
              <a:rPr lang="en-US" dirty="0">
                <a:latin typeface="Arial Nova Light"/>
              </a:rPr>
              <a:t>FDA Meeting to align on Phase III - mid 2026</a:t>
            </a:r>
          </a:p>
          <a:p>
            <a:r>
              <a:rPr lang="en-US" dirty="0">
                <a:latin typeface="Arial Nova Light"/>
              </a:rPr>
              <a:t>Phase III start – Q4 2026</a:t>
            </a:r>
          </a:p>
        </p:txBody>
      </p:sp>
      <p:sp>
        <p:nvSpPr>
          <p:cNvPr id="2" name="Title 1">
            <a:extLst>
              <a:ext uri="{FF2B5EF4-FFF2-40B4-BE49-F238E27FC236}">
                <a16:creationId xmlns:a16="http://schemas.microsoft.com/office/drawing/2014/main" id="{E0B6A9C5-D35A-4D62-1819-E5861EBC462E}"/>
              </a:ext>
            </a:extLst>
          </p:cNvPr>
          <p:cNvSpPr>
            <a:spLocks noGrp="1"/>
          </p:cNvSpPr>
          <p:nvPr>
            <p:ph type="title"/>
          </p:nvPr>
        </p:nvSpPr>
        <p:spPr/>
        <p:txBody>
          <a:bodyPr>
            <a:normAutofit/>
          </a:bodyPr>
          <a:lstStyle/>
          <a:p>
            <a:r>
              <a:rPr lang="en-US" sz="2900" dirty="0">
                <a:cs typeface="Calibri"/>
              </a:rPr>
              <a:t>Next Steps</a:t>
            </a:r>
          </a:p>
        </p:txBody>
      </p:sp>
      <p:sp>
        <p:nvSpPr>
          <p:cNvPr id="5" name="TextBox 4">
            <a:extLst>
              <a:ext uri="{FF2B5EF4-FFF2-40B4-BE49-F238E27FC236}">
                <a16:creationId xmlns:a16="http://schemas.microsoft.com/office/drawing/2014/main" id="{016C6E10-06B8-9CB2-3E8C-58B83DDA44F9}"/>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7" name="Slide Number Placeholder 6">
            <a:extLst>
              <a:ext uri="{FF2B5EF4-FFF2-40B4-BE49-F238E27FC236}">
                <a16:creationId xmlns:a16="http://schemas.microsoft.com/office/drawing/2014/main" id="{4895BF28-1F94-9216-1C6B-B9C9F6A15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47655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DB89-BB19-8FA8-6FA4-D7D57D8035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1F828E-4FCD-59BE-7D60-7F587978A111}"/>
              </a:ext>
            </a:extLst>
          </p:cNvPr>
          <p:cNvSpPr>
            <a:spLocks noGrp="1"/>
          </p:cNvSpPr>
          <p:nvPr>
            <p:ph type="title"/>
          </p:nvPr>
        </p:nvSpPr>
        <p:spPr>
          <a:xfrm>
            <a:off x="304800" y="228601"/>
            <a:ext cx="11582400" cy="977629"/>
          </a:xfrm>
        </p:spPr>
        <p:txBody>
          <a:bodyPr/>
          <a:lstStyle/>
          <a:p>
            <a:r>
              <a:rPr lang="en-US" sz="2400" dirty="0"/>
              <a:t>RAD101 COMMERCIAL POTENTIAL: USD$ &gt;500m yearly sales (USA only)</a:t>
            </a:r>
            <a:br>
              <a:rPr lang="en-US" sz="2400" dirty="0"/>
            </a:br>
            <a:r>
              <a:rPr lang="en-US" sz="2000" b="0" dirty="0"/>
              <a:t>Third largest imaging molecule after </a:t>
            </a:r>
            <a:r>
              <a:rPr lang="en-US" sz="2000" b="0" dirty="0" err="1"/>
              <a:t>Pilarify</a:t>
            </a:r>
            <a:r>
              <a:rPr lang="en-US" sz="2000" b="0" dirty="0"/>
              <a:t> (Lantheus) &amp; </a:t>
            </a:r>
            <a:r>
              <a:rPr lang="en-US" sz="2000" b="0" dirty="0" err="1"/>
              <a:t>Illucix</a:t>
            </a:r>
            <a:r>
              <a:rPr lang="en-US" sz="2000" b="0" dirty="0"/>
              <a:t> (</a:t>
            </a:r>
            <a:r>
              <a:rPr lang="en-US" sz="2000" b="0" dirty="0" err="1"/>
              <a:t>Telix</a:t>
            </a:r>
            <a:r>
              <a:rPr lang="en-US" sz="2000" b="0" dirty="0"/>
              <a:t>)</a:t>
            </a:r>
            <a:endParaRPr lang="en-US" sz="2400" b="0" dirty="0"/>
          </a:p>
        </p:txBody>
      </p:sp>
      <p:sp>
        <p:nvSpPr>
          <p:cNvPr id="6" name="TextBox 5">
            <a:extLst>
              <a:ext uri="{FF2B5EF4-FFF2-40B4-BE49-F238E27FC236}">
                <a16:creationId xmlns:a16="http://schemas.microsoft.com/office/drawing/2014/main" id="{A6DC857A-6C90-E235-D094-7E27A509579C}"/>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38" name="Slide Number Placeholder 37">
            <a:extLst>
              <a:ext uri="{FF2B5EF4-FFF2-40B4-BE49-F238E27FC236}">
                <a16:creationId xmlns:a16="http://schemas.microsoft.com/office/drawing/2014/main" id="{F5D5E08A-ACCE-454A-5460-EE25EF2AE4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8" name="TextBox 7">
            <a:extLst>
              <a:ext uri="{FF2B5EF4-FFF2-40B4-BE49-F238E27FC236}">
                <a16:creationId xmlns:a16="http://schemas.microsoft.com/office/drawing/2014/main" id="{A4F79BD6-26C4-711E-00B9-8AF5C9F6D8CF}"/>
              </a:ext>
            </a:extLst>
          </p:cNvPr>
          <p:cNvSpPr txBox="1"/>
          <p:nvPr/>
        </p:nvSpPr>
        <p:spPr>
          <a:xfrm>
            <a:off x="3048811" y="2886963"/>
            <a:ext cx="609437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2" name="Group 11">
            <a:extLst>
              <a:ext uri="{FF2B5EF4-FFF2-40B4-BE49-F238E27FC236}">
                <a16:creationId xmlns:a16="http://schemas.microsoft.com/office/drawing/2014/main" id="{6BAE3B9E-E4B0-33DF-0379-31FD94127D2B}"/>
              </a:ext>
            </a:extLst>
          </p:cNvPr>
          <p:cNvGrpSpPr/>
          <p:nvPr/>
        </p:nvGrpSpPr>
        <p:grpSpPr>
          <a:xfrm>
            <a:off x="573932" y="1459146"/>
            <a:ext cx="10447506" cy="4338536"/>
            <a:chOff x="95148" y="2091456"/>
            <a:chExt cx="9567672" cy="3691788"/>
          </a:xfrm>
        </p:grpSpPr>
        <p:pic>
          <p:nvPicPr>
            <p:cNvPr id="15" name="Picture 14">
              <a:extLst>
                <a:ext uri="{FF2B5EF4-FFF2-40B4-BE49-F238E27FC236}">
                  <a16:creationId xmlns:a16="http://schemas.microsoft.com/office/drawing/2014/main" id="{3775015F-D5DC-CDDC-DC75-25FF3783E1C9}"/>
                </a:ext>
              </a:extLst>
            </p:cNvPr>
            <p:cNvPicPr>
              <a:picLocks noChangeAspect="1"/>
            </p:cNvPicPr>
            <p:nvPr/>
          </p:nvPicPr>
          <p:blipFill>
            <a:blip r:embed="rId2"/>
            <a:srcRect t="24096" b="7306"/>
            <a:stretch>
              <a:fillRect/>
            </a:stretch>
          </p:blipFill>
          <p:spPr>
            <a:xfrm>
              <a:off x="95148" y="2091456"/>
              <a:ext cx="9567672" cy="3691788"/>
            </a:xfrm>
            <a:prstGeom prst="rect">
              <a:avLst/>
            </a:prstGeom>
          </p:spPr>
        </p:pic>
        <p:sp>
          <p:nvSpPr>
            <p:cNvPr id="16" name="Rectangle 15">
              <a:extLst>
                <a:ext uri="{FF2B5EF4-FFF2-40B4-BE49-F238E27FC236}">
                  <a16:creationId xmlns:a16="http://schemas.microsoft.com/office/drawing/2014/main" id="{932EE923-0568-DB37-1918-5B0963098082}"/>
                </a:ext>
              </a:extLst>
            </p:cNvPr>
            <p:cNvSpPr/>
            <p:nvPr/>
          </p:nvSpPr>
          <p:spPr>
            <a:xfrm>
              <a:off x="3310636"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1</a:t>
              </a:r>
            </a:p>
          </p:txBody>
        </p:sp>
        <p:sp>
          <p:nvSpPr>
            <p:cNvPr id="17" name="Rectangle 16">
              <a:extLst>
                <a:ext uri="{FF2B5EF4-FFF2-40B4-BE49-F238E27FC236}">
                  <a16:creationId xmlns:a16="http://schemas.microsoft.com/office/drawing/2014/main" id="{E9EBA6BF-BB92-ED61-526E-5CDD25D87F72}"/>
                </a:ext>
              </a:extLst>
            </p:cNvPr>
            <p:cNvSpPr/>
            <p:nvPr/>
          </p:nvSpPr>
          <p:spPr>
            <a:xfrm>
              <a:off x="3995471"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2</a:t>
              </a:r>
            </a:p>
          </p:txBody>
        </p:sp>
        <p:sp>
          <p:nvSpPr>
            <p:cNvPr id="18" name="Rectangle 17">
              <a:extLst>
                <a:ext uri="{FF2B5EF4-FFF2-40B4-BE49-F238E27FC236}">
                  <a16:creationId xmlns:a16="http://schemas.microsoft.com/office/drawing/2014/main" id="{914B28C1-BA98-7960-80C8-BDB27FDC22FB}"/>
                </a:ext>
              </a:extLst>
            </p:cNvPr>
            <p:cNvSpPr/>
            <p:nvPr/>
          </p:nvSpPr>
          <p:spPr>
            <a:xfrm>
              <a:off x="4755543"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3</a:t>
              </a:r>
            </a:p>
          </p:txBody>
        </p:sp>
        <p:sp>
          <p:nvSpPr>
            <p:cNvPr id="19" name="Rectangle 18">
              <a:extLst>
                <a:ext uri="{FF2B5EF4-FFF2-40B4-BE49-F238E27FC236}">
                  <a16:creationId xmlns:a16="http://schemas.microsoft.com/office/drawing/2014/main" id="{B6AF04AD-D2B2-D9A9-0367-9F9123316FD8}"/>
                </a:ext>
              </a:extLst>
            </p:cNvPr>
            <p:cNvSpPr/>
            <p:nvPr/>
          </p:nvSpPr>
          <p:spPr>
            <a:xfrm>
              <a:off x="5486680"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4</a:t>
              </a:r>
            </a:p>
          </p:txBody>
        </p:sp>
        <p:sp>
          <p:nvSpPr>
            <p:cNvPr id="20" name="Rectangle 19">
              <a:extLst>
                <a:ext uri="{FF2B5EF4-FFF2-40B4-BE49-F238E27FC236}">
                  <a16:creationId xmlns:a16="http://schemas.microsoft.com/office/drawing/2014/main" id="{83964BBC-F564-7ED9-27BB-3E023E2B0937}"/>
                </a:ext>
              </a:extLst>
            </p:cNvPr>
            <p:cNvSpPr/>
            <p:nvPr/>
          </p:nvSpPr>
          <p:spPr>
            <a:xfrm>
              <a:off x="6246752"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5</a:t>
              </a:r>
            </a:p>
          </p:txBody>
        </p:sp>
        <p:sp>
          <p:nvSpPr>
            <p:cNvPr id="21" name="Rectangle 20">
              <a:extLst>
                <a:ext uri="{FF2B5EF4-FFF2-40B4-BE49-F238E27FC236}">
                  <a16:creationId xmlns:a16="http://schemas.microsoft.com/office/drawing/2014/main" id="{68E3069D-C37B-61D2-33FF-4CCD132862AF}"/>
                </a:ext>
              </a:extLst>
            </p:cNvPr>
            <p:cNvSpPr/>
            <p:nvPr/>
          </p:nvSpPr>
          <p:spPr>
            <a:xfrm>
              <a:off x="6972101"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6</a:t>
              </a:r>
            </a:p>
          </p:txBody>
        </p:sp>
        <p:sp>
          <p:nvSpPr>
            <p:cNvPr id="24" name="Rectangle 23">
              <a:extLst>
                <a:ext uri="{FF2B5EF4-FFF2-40B4-BE49-F238E27FC236}">
                  <a16:creationId xmlns:a16="http://schemas.microsoft.com/office/drawing/2014/main" id="{08D87C4D-BC53-24EE-9FD4-FA2E8F0DAD04}"/>
                </a:ext>
              </a:extLst>
            </p:cNvPr>
            <p:cNvSpPr/>
            <p:nvPr/>
          </p:nvSpPr>
          <p:spPr>
            <a:xfrm>
              <a:off x="7732167"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7</a:t>
              </a:r>
            </a:p>
          </p:txBody>
        </p:sp>
        <p:sp>
          <p:nvSpPr>
            <p:cNvPr id="25" name="Rectangle 24">
              <a:extLst>
                <a:ext uri="{FF2B5EF4-FFF2-40B4-BE49-F238E27FC236}">
                  <a16:creationId xmlns:a16="http://schemas.microsoft.com/office/drawing/2014/main" id="{E974D858-48FF-1DB0-40B2-C06A50FD45D4}"/>
                </a:ext>
              </a:extLst>
            </p:cNvPr>
            <p:cNvSpPr/>
            <p:nvPr/>
          </p:nvSpPr>
          <p:spPr>
            <a:xfrm>
              <a:off x="8480665" y="5030724"/>
              <a:ext cx="512064"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ea typeface="+mn-ea"/>
                  <a:cs typeface="+mn-cs"/>
                </a:rPr>
                <a:t>Year 8</a:t>
              </a:r>
            </a:p>
          </p:txBody>
        </p:sp>
      </p:grpSp>
    </p:spTree>
    <p:extLst>
      <p:ext uri="{BB962C8B-B14F-4D97-AF65-F5344CB8AC3E}">
        <p14:creationId xmlns:p14="http://schemas.microsoft.com/office/powerpoint/2010/main" val="212592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E44F92-D5B1-03A0-6B0F-0B9FF912446C}"/>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sp>
        <p:nvSpPr>
          <p:cNvPr id="6" name="Slide Number Placeholder 5">
            <a:extLst>
              <a:ext uri="{FF2B5EF4-FFF2-40B4-BE49-F238E27FC236}">
                <a16:creationId xmlns:a16="http://schemas.microsoft.com/office/drawing/2014/main" id="{9AD2E615-167B-DD11-7D41-295E2F2DB9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9" name="object 3">
            <a:extLst>
              <a:ext uri="{FF2B5EF4-FFF2-40B4-BE49-F238E27FC236}">
                <a16:creationId xmlns:a16="http://schemas.microsoft.com/office/drawing/2014/main" id="{9A4E42E1-5B3E-C6C0-A457-6C883A257C71}"/>
              </a:ext>
            </a:extLst>
          </p:cNvPr>
          <p:cNvPicPr/>
          <p:nvPr/>
        </p:nvPicPr>
        <p:blipFill>
          <a:blip r:embed="rId2" cstate="print"/>
          <a:stretch>
            <a:fillRect/>
          </a:stretch>
        </p:blipFill>
        <p:spPr>
          <a:xfrm>
            <a:off x="703503" y="1014349"/>
            <a:ext cx="4208854" cy="1235583"/>
          </a:xfrm>
          <a:prstGeom prst="rect">
            <a:avLst/>
          </a:prstGeom>
        </p:spPr>
      </p:pic>
      <p:sp>
        <p:nvSpPr>
          <p:cNvPr id="10" name="object 4">
            <a:extLst>
              <a:ext uri="{FF2B5EF4-FFF2-40B4-BE49-F238E27FC236}">
                <a16:creationId xmlns:a16="http://schemas.microsoft.com/office/drawing/2014/main" id="{708F3BC0-39E9-5B00-7AAD-57798D24C6D9}"/>
              </a:ext>
            </a:extLst>
          </p:cNvPr>
          <p:cNvSpPr txBox="1"/>
          <p:nvPr/>
        </p:nvSpPr>
        <p:spPr>
          <a:xfrm>
            <a:off x="743813" y="2845384"/>
            <a:ext cx="6424804" cy="186461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Molecule: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177Lu-RAD204</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5"/>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Targeting </a:t>
            </a:r>
            <a:r>
              <a:rPr kumimoji="0" sz="2400" b="0" i="0" u="none" strike="noStrike" kern="0" cap="none" spc="0" normalizeH="0" baseline="0" noProof="0" dirty="0" err="1">
                <a:ln>
                  <a:noFill/>
                </a:ln>
                <a:solidFill>
                  <a:sysClr val="windowText" lastClr="000000"/>
                </a:solidFill>
                <a:effectLst/>
                <a:uLnTx/>
                <a:uFillTx/>
                <a:latin typeface="Arial Nova" panose="020B0504020202020204" pitchFamily="34" charset="0"/>
                <a:cs typeface="Calibri"/>
              </a:rPr>
              <a:t>MoA</a:t>
            </a: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PD-L1</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Therapeutic for:</a:t>
            </a:r>
            <a:r>
              <a:rPr kumimoji="0" lang="en-US"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PD-L1+ TUMORS</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p:txBody>
      </p:sp>
    </p:spTree>
    <p:extLst>
      <p:ext uri="{BB962C8B-B14F-4D97-AF65-F5344CB8AC3E}">
        <p14:creationId xmlns:p14="http://schemas.microsoft.com/office/powerpoint/2010/main" val="160497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67D9-709F-A367-092E-2B7BD82246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79D597-5BD1-CFB6-F859-8CD7416A0113}"/>
              </a:ext>
            </a:extLst>
          </p:cNvPr>
          <p:cNvSpPr>
            <a:spLocks noGrp="1"/>
          </p:cNvSpPr>
          <p:nvPr>
            <p:ph type="title"/>
          </p:nvPr>
        </p:nvSpPr>
        <p:spPr/>
        <p:txBody>
          <a:bodyPr/>
          <a:lstStyle/>
          <a:p>
            <a:r>
              <a:rPr lang="en-US" dirty="0"/>
              <a:t>Notice &amp; Disclaimer</a:t>
            </a:r>
            <a:endParaRPr lang="en-US" sz="2400" dirty="0"/>
          </a:p>
        </p:txBody>
      </p:sp>
      <p:sp>
        <p:nvSpPr>
          <p:cNvPr id="15" name="Slide Number Placeholder 14">
            <a:extLst>
              <a:ext uri="{FF2B5EF4-FFF2-40B4-BE49-F238E27FC236}">
                <a16:creationId xmlns:a16="http://schemas.microsoft.com/office/drawing/2014/main" id="{AD2A680D-BFD5-0FD7-745A-BC5A2F513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47" name="AutoShape 3">
            <a:extLst>
              <a:ext uri="{FF2B5EF4-FFF2-40B4-BE49-F238E27FC236}">
                <a16:creationId xmlns:a16="http://schemas.microsoft.com/office/drawing/2014/main" id="{5C517217-D79F-6439-475D-6B6D2125A1FC}"/>
              </a:ext>
            </a:extLst>
          </p:cNvPr>
          <p:cNvSpPr>
            <a:spLocks noChangeAspect="1" noChangeArrowheads="1" noTextEdit="1"/>
          </p:cNvSpPr>
          <p:nvPr/>
        </p:nvSpPr>
        <p:spPr bwMode="auto">
          <a:xfrm>
            <a:off x="5272185" y="4662757"/>
            <a:ext cx="1625007" cy="153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object 3">
            <a:extLst>
              <a:ext uri="{FF2B5EF4-FFF2-40B4-BE49-F238E27FC236}">
                <a16:creationId xmlns:a16="http://schemas.microsoft.com/office/drawing/2014/main" id="{B7F510AA-4E43-8F9A-2FD2-838EA6AE2C06}"/>
              </a:ext>
            </a:extLst>
          </p:cNvPr>
          <p:cNvSpPr txBox="1"/>
          <p:nvPr/>
        </p:nvSpPr>
        <p:spPr>
          <a:xfrm>
            <a:off x="307644" y="1040484"/>
            <a:ext cx="11141710" cy="4681282"/>
          </a:xfrm>
          <a:prstGeom prst="rect">
            <a:avLst/>
          </a:prstGeom>
        </p:spPr>
        <p:txBody>
          <a:bodyPr vert="horz" wrap="square" lIns="0" tIns="12700" rIns="0" bIns="0" rtlCol="0">
            <a:spAutoFit/>
          </a:bodyPr>
          <a:lstStyle/>
          <a:p>
            <a:pPr marL="12700" marR="7620" lvl="0" indent="0" algn="just" defTabSz="914400" eaLnBrk="1" fontAlgn="auto" latinLnBrk="0" hangingPunct="1">
              <a:lnSpc>
                <a:spcPct val="120000"/>
              </a:lnSpc>
              <a:spcBef>
                <a:spcPts val="100"/>
              </a:spcBef>
              <a:spcAft>
                <a:spcPts val="0"/>
              </a:spcAft>
              <a:buClrTx/>
              <a:buSzTx/>
              <a:buFontTx/>
              <a:buNone/>
              <a:tabLst/>
              <a:defRPr/>
            </a:pP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The information in this presentation does not constitute personal investment advice. The presentation is not intended to be comprehensive or provide all information required by investors to make an informed decision on any investment in Radiopharm Theranostics Ltd ACN 647 877 889 (Company). In preparing this presentation, the Company did not take into account the investment objectives, financial situation and particular needs of any particular investor. Further advice should be obtained from a professional investment adviser before taking any action on any information dealt with in the presentation. Those acting upon any information without advice do so entirely at their own risk.</a:t>
            </a:r>
            <a:endParaRPr kumimoji="0" sz="95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6350" lvl="0" indent="0" algn="just" defTabSz="914400" eaLnBrk="1" fontAlgn="auto" latinLnBrk="0" hangingPunct="1">
              <a:lnSpc>
                <a:spcPct val="120100"/>
              </a:lnSpc>
              <a:spcBef>
                <a:spcPts val="900"/>
              </a:spcBef>
              <a:spcAft>
                <a:spcPts val="0"/>
              </a:spcAft>
              <a:buClrTx/>
              <a:buSzTx/>
              <a:buFontTx/>
              <a:buNone/>
              <a:tabLst/>
              <a:defRPr/>
            </a:pP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Whilst this presentation is based on information from sources which are considered reliable, no representation or warranty, express or implied, is made or given by or on behalf of the Company, any of its directors, or any other person about the accuracy, completeness or fairness of the information or opinions contained in this presentation. No responsibility or liability is accepted by any of them for that information or those opinions or for any errors, omissions, misstatements (negligent or otherwise) or for any communication written or otherwise, contained or referred to in this presentation. Neither the Company nor any of its directors, officers, employees, advisers, associated persons or subsidiaries are liable for any direct, indirect or consequential loss or damage suffered by any person as a result of relying upon any statement in this presentation or any document supplied with this presentation, or by any future communications in connection with those documents and all of those losses and damages are expressly disclaimed.</a:t>
            </a:r>
            <a:endParaRPr kumimoji="0" sz="95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6985" lvl="0" indent="0" algn="just" defTabSz="914400" eaLnBrk="1" fontAlgn="auto" latinLnBrk="0" hangingPunct="1">
              <a:lnSpc>
                <a:spcPct val="120000"/>
              </a:lnSpc>
              <a:spcBef>
                <a:spcPts val="900"/>
              </a:spcBef>
              <a:spcAft>
                <a:spcPts val="0"/>
              </a:spcAft>
              <a:buClrTx/>
              <a:buSzTx/>
              <a:buFontTx/>
              <a:buNone/>
              <a:tabLst/>
              <a:defRPr/>
            </a:pP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Certain statements contained in this presentation, including, without limitation, statements containing the words “believes,” “plans,” “expects,” “anticipates,” and words of similar import, constitute “forward-looking statements.” Such forward-looking statements involve known and unknown risks, uncertainties and other factors that may cause the actual results, performance or achievements of the Company to be materially different from any future results, performance or achievements expressed or implied by such forward-looking statements. Such factors include, among others, the following: the risk that our clinical trials will be delayed and not completed on a timely basis; the risk that the results from the clinical trials are not as </a:t>
            </a:r>
            <a:r>
              <a:rPr kumimoji="0" sz="950" b="0" i="0" u="none" strike="noStrike" kern="0" cap="none" spc="0" normalizeH="0" baseline="0" noProof="0" dirty="0" err="1">
                <a:ln>
                  <a:noFill/>
                </a:ln>
                <a:solidFill>
                  <a:srgbClr val="585858"/>
                </a:solidFill>
                <a:effectLst/>
                <a:uLnTx/>
                <a:uFillTx/>
                <a:latin typeface="Arial Nova" panose="020B0504020202020204" pitchFamily="34" charset="0"/>
                <a:cs typeface="Calibri"/>
              </a:rPr>
              <a:t>favourable</a:t>
            </a: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 as we anticipate; the risk that our clinical trials will be more costly than anticipated; and the risk that applicable regulatory authorities may ask for additional data, information or studies to be completed or provided prior to their approval of our products. Given these uncertainties, undue reliance should not be placed on such forward-looking statements. The Company disclaims any obligation to update any such factors or to publicly announce the results of any revisions to any of the forward-looking statements contained herein to reflect future events or developments except as required by law.</a:t>
            </a:r>
            <a:endParaRPr kumimoji="0" sz="95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5080" lvl="0" indent="0" algn="just" defTabSz="914400" eaLnBrk="1" fontAlgn="auto" latinLnBrk="0" hangingPunct="1">
              <a:lnSpc>
                <a:spcPct val="120000"/>
              </a:lnSpc>
              <a:spcBef>
                <a:spcPts val="900"/>
              </a:spcBef>
              <a:spcAft>
                <a:spcPts val="0"/>
              </a:spcAft>
              <a:buClrTx/>
              <a:buSzTx/>
              <a:buFontTx/>
              <a:buNone/>
              <a:tabLst/>
              <a:defRPr/>
            </a:pP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This presentation is not a prospectus or other disclosure document under the </a:t>
            </a:r>
            <a:r>
              <a:rPr kumimoji="0" sz="950" b="0" i="1" u="none" strike="noStrike" kern="0" cap="none" spc="0" normalizeH="0" baseline="0" noProof="0" dirty="0">
                <a:ln>
                  <a:noFill/>
                </a:ln>
                <a:solidFill>
                  <a:srgbClr val="585858"/>
                </a:solidFill>
                <a:effectLst/>
                <a:uLnTx/>
                <a:uFillTx/>
                <a:latin typeface="Arial Nova" panose="020B0504020202020204" pitchFamily="34" charset="0"/>
                <a:cs typeface="Calibri"/>
              </a:rPr>
              <a:t>Corporations Act 2001 </a:t>
            </a: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a:t>
            </a:r>
            <a:r>
              <a:rPr kumimoji="0" sz="950" b="0" i="0" u="none" strike="noStrike" kern="0" cap="none" spc="0" normalizeH="0" baseline="0" noProof="0" dirty="0" err="1">
                <a:ln>
                  <a:noFill/>
                </a:ln>
                <a:solidFill>
                  <a:srgbClr val="585858"/>
                </a:solidFill>
                <a:effectLst/>
                <a:uLnTx/>
                <a:uFillTx/>
                <a:latin typeface="Arial Nova" panose="020B0504020202020204" pitchFamily="34" charset="0"/>
                <a:cs typeface="Calibri"/>
              </a:rPr>
              <a:t>Cth</a:t>
            </a: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 and will not be lodged with the Australian Securities and Investments Commission. This presentation is for information purposes only and is not an invitation or offer of securities for subscription, purchase or sale in any jurisdiction. The distribution of this presentation (including electronically) outside Australia may be restricted by law.  If you come into possession of this presentation, you should observe such restrictions as any non- compliance with these restrictions could contravene applicable securities laws (see the section captioned ‘International offer restrictions’).  In particular, this document does not constitute an offer to sell, or a solicitation of an offer to buy, securities in the United States. The New Shares have not been, and will not be, registered under the US Securities Act of 1933 and may not be offered or sold in the United States except in transactions exempt from, or not subject to, the registration requirements of the US Securities Act and applicable US state securities laws.</a:t>
            </a:r>
            <a:endParaRPr kumimoji="0" sz="95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algn="just" defTabSz="914400" eaLnBrk="1" fontAlgn="auto" latinLnBrk="0" hangingPunct="1">
              <a:lnSpc>
                <a:spcPct val="100000"/>
              </a:lnSpc>
              <a:spcBef>
                <a:spcPts val="1125"/>
              </a:spcBef>
              <a:spcAft>
                <a:spcPts val="0"/>
              </a:spcAft>
              <a:buClrTx/>
              <a:buSzTx/>
              <a:buFontTx/>
              <a:buNone/>
              <a:tabLst/>
              <a:defRPr/>
            </a:pPr>
            <a:r>
              <a:rPr kumimoji="0" sz="950" b="0" i="0" u="none" strike="noStrike" kern="0" cap="none" spc="0" normalizeH="0" baseline="0" noProof="0" dirty="0">
                <a:ln>
                  <a:noFill/>
                </a:ln>
                <a:solidFill>
                  <a:srgbClr val="585858"/>
                </a:solidFill>
                <a:effectLst/>
                <a:uLnTx/>
                <a:uFillTx/>
                <a:latin typeface="Arial Nova" panose="020B0504020202020204" pitchFamily="34" charset="0"/>
                <a:cs typeface="Calibri"/>
              </a:rPr>
              <a:t>Any opinions expressed reflect the Company’s position at the date of this presentation and are subject to change.</a:t>
            </a:r>
            <a:endParaRPr kumimoji="0" sz="95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p:txBody>
      </p:sp>
    </p:spTree>
    <p:extLst>
      <p:ext uri="{BB962C8B-B14F-4D97-AF65-F5344CB8AC3E}">
        <p14:creationId xmlns:p14="http://schemas.microsoft.com/office/powerpoint/2010/main" val="172148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E54A-B283-556F-BBB3-09475FDF59FA}"/>
            </a:ext>
          </a:extLst>
        </p:cNvPr>
        <p:cNvGrpSpPr/>
        <p:nvPr/>
      </p:nvGrpSpPr>
      <p:grpSpPr>
        <a:xfrm>
          <a:off x="0" y="0"/>
          <a:ext cx="0" cy="0"/>
          <a:chOff x="0" y="0"/>
          <a:chExt cx="0" cy="0"/>
        </a:xfrm>
      </p:grpSpPr>
      <p:sp>
        <p:nvSpPr>
          <p:cNvPr id="8" name="object 13">
            <a:extLst>
              <a:ext uri="{FF2B5EF4-FFF2-40B4-BE49-F238E27FC236}">
                <a16:creationId xmlns:a16="http://schemas.microsoft.com/office/drawing/2014/main" id="{BCD6D7E8-99D3-70C6-FA8E-5A662F0CBC3F}"/>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585C1013-7AA3-A4E5-ACF2-B4B23D388778}"/>
              </a:ext>
            </a:extLst>
          </p:cNvPr>
          <p:cNvCxnSpPr>
            <a:cxnSpLocks/>
          </p:cNvCxnSpPr>
          <p:nvPr/>
        </p:nvCxnSpPr>
        <p:spPr>
          <a:xfrm>
            <a:off x="3728698" y="1987175"/>
            <a:ext cx="0" cy="495857"/>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C28B9C88-6491-B54B-C804-975E9C1073C7}"/>
              </a:ext>
            </a:extLst>
          </p:cNvPr>
          <p:cNvSpPr>
            <a:spLocks noGrp="1"/>
          </p:cNvSpPr>
          <p:nvPr>
            <p:ph type="title"/>
          </p:nvPr>
        </p:nvSpPr>
        <p:spPr/>
        <p:txBody>
          <a:bodyPr/>
          <a:lstStyle/>
          <a:p>
            <a:r>
              <a:rPr lang="en-US" sz="2800" dirty="0"/>
              <a:t>RAD 204 utilizes an anti-PD-L1 Nanobody as a targeting moiety</a:t>
            </a:r>
          </a:p>
        </p:txBody>
      </p:sp>
      <p:sp>
        <p:nvSpPr>
          <p:cNvPr id="4" name="TextBox 3">
            <a:extLst>
              <a:ext uri="{FF2B5EF4-FFF2-40B4-BE49-F238E27FC236}">
                <a16:creationId xmlns:a16="http://schemas.microsoft.com/office/drawing/2014/main" id="{07D21BA0-7C50-8232-A5D6-AD570E3FA836}"/>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pic>
        <p:nvPicPr>
          <p:cNvPr id="5" name="object 10">
            <a:extLst>
              <a:ext uri="{FF2B5EF4-FFF2-40B4-BE49-F238E27FC236}">
                <a16:creationId xmlns:a16="http://schemas.microsoft.com/office/drawing/2014/main" id="{2991AB8A-FD4B-2A8B-5244-22880DDCAE48}"/>
              </a:ext>
            </a:extLst>
          </p:cNvPr>
          <p:cNvPicPr/>
          <p:nvPr/>
        </p:nvPicPr>
        <p:blipFill>
          <a:blip r:embed="rId2"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E3D48A37-2708-57CA-F13D-9EEECB2768A1}"/>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77D86217-DC56-4B9A-D161-6D99A3C99675}"/>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F1F32CA3-8394-A1D3-0B3A-9A7508CEB586}"/>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4876467E-5041-017A-FE68-1D1BD7B447A2}"/>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63ABCCB2-0394-C6C3-E094-DABEAA725F49}"/>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EA868F49-CA4D-7098-A709-6587E346F0ED}"/>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5FA855FB-D848-5716-4403-E9DF528E0467}"/>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B4111BB3-90B6-CC71-4F7C-9A6FC6CE72C3}"/>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17C18AD5-C266-1BB5-140B-9E5EAE7CD94B}"/>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A1000B9B-6B5B-BAA8-D447-11B04DEB578E}"/>
              </a:ext>
            </a:extLst>
          </p:cNvPr>
          <p:cNvSpPr txBox="1"/>
          <p:nvPr/>
        </p:nvSpPr>
        <p:spPr>
          <a:xfrm>
            <a:off x="695258" y="2819229"/>
            <a:ext cx="108234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PD-L1</a:t>
            </a:r>
          </a:p>
        </p:txBody>
      </p:sp>
      <p:sp>
        <p:nvSpPr>
          <p:cNvPr id="25" name="TextBox 24">
            <a:extLst>
              <a:ext uri="{FF2B5EF4-FFF2-40B4-BE49-F238E27FC236}">
                <a16:creationId xmlns:a16="http://schemas.microsoft.com/office/drawing/2014/main" id="{C509FBBC-E459-2578-2761-3515C9DD2DB9}"/>
              </a:ext>
            </a:extLst>
          </p:cNvPr>
          <p:cNvSpPr txBox="1"/>
          <p:nvPr/>
        </p:nvSpPr>
        <p:spPr>
          <a:xfrm>
            <a:off x="2803403"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Sd </a:t>
            </a:r>
            <a:r>
              <a:rPr kumimoji="0" lang="en-US" sz="1000" b="1" i="0" u="none" strike="noStrike" kern="1200" cap="none" spc="0" normalizeH="0" baseline="0" noProof="0" err="1">
                <a:ln>
                  <a:noFill/>
                </a:ln>
                <a:solidFill>
                  <a:srgbClr val="2273C3">
                    <a:lumMod val="50000"/>
                  </a:srgbClr>
                </a:solidFill>
                <a:effectLst/>
                <a:uLnTx/>
                <a:uFillTx/>
                <a:latin typeface="Arial Nova"/>
                <a:ea typeface="+mn-ea"/>
                <a:cs typeface="+mn-cs"/>
              </a:rPr>
              <a:t>mAb</a:t>
            </a: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2386F2C2-29A8-C6B8-BF79-9F15DF8F20D7}"/>
              </a:ext>
            </a:extLst>
          </p:cNvPr>
          <p:cNvSpPr txBox="1"/>
          <p:nvPr/>
        </p:nvSpPr>
        <p:spPr>
          <a:xfrm>
            <a:off x="3407730"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9231280A-7D9A-D694-BF62-CE9BABF8FADE}"/>
              </a:ext>
            </a:extLst>
          </p:cNvPr>
          <p:cNvSpPr txBox="1"/>
          <p:nvPr/>
        </p:nvSpPr>
        <p:spPr>
          <a:xfrm>
            <a:off x="3792604" y="2818333"/>
            <a:ext cx="1051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177</a:t>
            </a:r>
            <a:r>
              <a:rPr kumimoji="0" lang="en-US" sz="1000" b="1" i="0" u="none" strike="noStrike" kern="1200" cap="none" spc="0" normalizeH="0" baseline="-25000" noProof="0">
                <a:ln>
                  <a:noFill/>
                </a:ln>
                <a:solidFill>
                  <a:srgbClr val="2273C3">
                    <a:lumMod val="50000"/>
                  </a:srgbClr>
                </a:solidFill>
                <a:effectLst/>
                <a:uLnTx/>
                <a:uFillTx/>
                <a:latin typeface="Arial Nova"/>
                <a:ea typeface="+mn-ea"/>
                <a:cs typeface="+mn-cs"/>
              </a:rPr>
              <a:t>Lu</a:t>
            </a:r>
          </a:p>
        </p:txBody>
      </p:sp>
      <p:cxnSp>
        <p:nvCxnSpPr>
          <p:cNvPr id="35" name="Straight Connector 34">
            <a:extLst>
              <a:ext uri="{FF2B5EF4-FFF2-40B4-BE49-F238E27FC236}">
                <a16:creationId xmlns:a16="http://schemas.microsoft.com/office/drawing/2014/main" id="{B6520774-BBEE-A14D-D369-F02EB8D3D1E3}"/>
              </a:ext>
            </a:extLst>
          </p:cNvPr>
          <p:cNvCxnSpPr>
            <a:cxnSpLocks/>
          </p:cNvCxnSpPr>
          <p:nvPr/>
        </p:nvCxnSpPr>
        <p:spPr>
          <a:xfrm>
            <a:off x="3282131" y="2151979"/>
            <a:ext cx="0" cy="662106"/>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3FB31F7-6DC5-E408-1B2A-A2D032C45D74}"/>
              </a:ext>
            </a:extLst>
          </p:cNvPr>
          <p:cNvCxnSpPr>
            <a:cxnSpLocks/>
          </p:cNvCxnSpPr>
          <p:nvPr/>
        </p:nvCxnSpPr>
        <p:spPr>
          <a:xfrm>
            <a:off x="4366652" y="2353177"/>
            <a:ext cx="0" cy="460908"/>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D911F26B-777D-6455-A96D-AD385F2E28EB}"/>
              </a:ext>
            </a:extLst>
          </p:cNvPr>
          <p:cNvSpPr txBox="1"/>
          <p:nvPr/>
        </p:nvSpPr>
        <p:spPr>
          <a:xfrm>
            <a:off x="401715" y="3996030"/>
            <a:ext cx="4902650" cy="1497846"/>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rgbClr val="F38524"/>
                </a:solidFill>
                <a:effectLst/>
                <a:uLnTx/>
                <a:uFillTx/>
                <a:latin typeface="Arial Nova" panose="020B0504020202020204" pitchFamily="34" charset="0"/>
                <a:ea typeface="+mn-ea"/>
                <a:cs typeface="Arial" panose="020B0604020202020204" pitchFamily="34" charset="0"/>
              </a:rPr>
              <a:t>BENEFITS OF NANOBOD</a:t>
            </a:r>
            <a:r>
              <a:rPr kumimoji="0" lang="en-US" sz="1800" b="1" i="0" u="none" strike="noStrike" kern="1200" cap="none" spc="0" normalizeH="0" baseline="0" noProof="0">
                <a:ln>
                  <a:noFill/>
                </a:ln>
                <a:solidFill>
                  <a:srgbClr val="F38524"/>
                </a:solidFill>
                <a:effectLst/>
                <a:uLnTx/>
                <a:uFillTx/>
                <a:latin typeface="Arial Nova" panose="020B0504020202020204" pitchFamily="34" charset="0"/>
                <a:ea typeface="+mn-ea"/>
                <a:cs typeface="Arial" panose="020B0604020202020204" pitchFamily="34" charset="0"/>
              </a:rPr>
              <a:t>IES</a:t>
            </a:r>
            <a:endParaRPr kumimoji="0" lang="en-US" sz="1800" b="0" i="0" u="none" strike="noStrike" kern="0" cap="none" spc="0" normalizeH="0" baseline="0" noProof="0">
              <a:ln>
                <a:noFill/>
              </a:ln>
              <a:solidFill>
                <a:srgbClr val="F38524"/>
              </a:solidFill>
              <a:effectLst/>
              <a:uLnTx/>
              <a:uFillTx/>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Specificity and affinity of a full-size antibody; binds to different epitopes than approved full-sized antibodies</a:t>
            </a:r>
          </a:p>
          <a:p>
            <a:pPr marL="290513" marR="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Improved tumor penetration and accumulation (small size)</a:t>
            </a:r>
          </a:p>
          <a:p>
            <a:pPr marL="290513" marR="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Rapid blood clearance</a:t>
            </a:r>
          </a:p>
        </p:txBody>
      </p:sp>
      <p:sp>
        <p:nvSpPr>
          <p:cNvPr id="43" name="object 29">
            <a:extLst>
              <a:ext uri="{FF2B5EF4-FFF2-40B4-BE49-F238E27FC236}">
                <a16:creationId xmlns:a16="http://schemas.microsoft.com/office/drawing/2014/main" id="{3B99098F-D771-107C-3AAF-A4B7C1AC1891}"/>
              </a:ext>
            </a:extLst>
          </p:cNvPr>
          <p:cNvSpPr/>
          <p:nvPr/>
        </p:nvSpPr>
        <p:spPr>
          <a:xfrm>
            <a:off x="5486400" y="1154834"/>
            <a:ext cx="6400800"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accent3">
              <a:lumMod val="50000"/>
            </a:schemeClr>
          </a:solidFill>
        </p:spPr>
        <p:txBody>
          <a:bodyPr wrap="square" lIns="228600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Nova"/>
                <a:ea typeface="+mn-ea"/>
                <a:cs typeface="+mn-cs"/>
              </a:rPr>
              <a:t>Anti-PD-L1 Nanobody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High affinity single domain monoclonal antibody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Nova"/>
                <a:ea typeface="+mn-ea"/>
                <a:cs typeface="+mn-cs"/>
              </a:rPr>
              <a:t>PD-L1 Immune Checkpoint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Antigen expression mediates evasion of </a:t>
            </a:r>
            <a:b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b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immune responses by cancer cells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Inhibition leads to antitumor activity</a:t>
            </a:r>
          </a:p>
        </p:txBody>
      </p:sp>
      <p:grpSp>
        <p:nvGrpSpPr>
          <p:cNvPr id="52" name="Group 51">
            <a:extLst>
              <a:ext uri="{FF2B5EF4-FFF2-40B4-BE49-F238E27FC236}">
                <a16:creationId xmlns:a16="http://schemas.microsoft.com/office/drawing/2014/main" id="{A055917F-9ACE-AA48-A7B6-C2A2B92A78D3}"/>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83C32D64-C79B-336B-6739-F268F03A5CE0}"/>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BC06F0C-75C1-17D6-618C-F2E01EE21562}"/>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pic>
        <p:nvPicPr>
          <p:cNvPr id="51" name="object 31">
            <a:extLst>
              <a:ext uri="{FF2B5EF4-FFF2-40B4-BE49-F238E27FC236}">
                <a16:creationId xmlns:a16="http://schemas.microsoft.com/office/drawing/2014/main" id="{F8506D1E-9656-8511-654A-4B1ABB82AF59}"/>
              </a:ext>
            </a:extLst>
          </p:cNvPr>
          <p:cNvPicPr/>
          <p:nvPr/>
        </p:nvPicPr>
        <p:blipFill>
          <a:blip r:embed="rId3" cstate="print"/>
          <a:stretch>
            <a:fillRect/>
          </a:stretch>
        </p:blipFill>
        <p:spPr>
          <a:xfrm>
            <a:off x="5855293" y="1513799"/>
            <a:ext cx="1634647" cy="1588752"/>
          </a:xfrm>
          <a:prstGeom prst="rect">
            <a:avLst/>
          </a:prstGeom>
        </p:spPr>
      </p:pic>
      <p:sp>
        <p:nvSpPr>
          <p:cNvPr id="53" name="object 4">
            <a:extLst>
              <a:ext uri="{FF2B5EF4-FFF2-40B4-BE49-F238E27FC236}">
                <a16:creationId xmlns:a16="http://schemas.microsoft.com/office/drawing/2014/main" id="{2321128E-2A4A-65CD-430A-85A3B5408B91}"/>
              </a:ext>
            </a:extLst>
          </p:cNvPr>
          <p:cNvSpPr txBox="1"/>
          <p:nvPr/>
        </p:nvSpPr>
        <p:spPr>
          <a:xfrm>
            <a:off x="6235475" y="3996030"/>
            <a:ext cx="5554810" cy="1787669"/>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F38524"/>
                </a:solidFill>
                <a:effectLst/>
                <a:uLnTx/>
                <a:uFillTx/>
                <a:latin typeface="Arial Nova" panose="020B0504020202020204" pitchFamily="34" charset="0"/>
                <a:ea typeface="+mn-ea"/>
                <a:cs typeface="Arial" panose="020B0604020202020204" pitchFamily="34" charset="0"/>
              </a:rPr>
              <a:t>THERAPEUTIC APPLICATION</a:t>
            </a:r>
          </a:p>
          <a:p>
            <a:pPr marL="290513" marR="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First-in-class PD-L1 radiotherapeutic in development</a:t>
            </a:r>
          </a:p>
          <a:p>
            <a:pPr marL="290513" marR="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High unmet need in subjects refractory to Checkpoint Inhibitors</a:t>
            </a:r>
          </a:p>
          <a:p>
            <a:pPr marL="290513" marR="0" lvl="0" indent="-285750" algn="l" defTabSz="914400" rtl="0" eaLnBrk="1" fontAlgn="auto" latinLnBrk="0" hangingPunct="1">
              <a:lnSpc>
                <a:spcPct val="100000"/>
              </a:lnSpc>
              <a:spcBef>
                <a:spcPts val="900"/>
              </a:spcBef>
              <a:spcAft>
                <a:spcPts val="0"/>
              </a:spcAft>
              <a:buClr>
                <a:srgbClr val="F38524"/>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Very large total addressable market in 2</a:t>
            </a:r>
            <a:r>
              <a:rPr kumimoji="0" lang="en-US" sz="1400" b="0" i="0" u="none" strike="noStrike" kern="0" cap="none" spc="0" normalizeH="0" baseline="3000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nd</a:t>
            </a: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 line metastatic, post Checkpoint Inhibitors+ chemo</a:t>
            </a:r>
          </a:p>
          <a:p>
            <a:pPr marL="401638" marR="0" lvl="0" indent="-401638"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0" cap="none" spc="0" normalizeH="0" baseline="0" noProof="0" dirty="0">
              <a:ln>
                <a:noFill/>
              </a:ln>
              <a:solidFill>
                <a:srgbClr val="30327C"/>
              </a:solidFill>
              <a:effectLst/>
              <a:uLnTx/>
              <a:uFillTx/>
              <a:latin typeface="Arial Nova" panose="020B05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107DFDD0-0D90-EF7E-ED6E-D741D871A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EA036005-3477-261F-A302-525E1D662C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6094322"/>
            <a:ext cx="1828800" cy="581378"/>
          </a:xfrm>
          <a:prstGeom prst="rect">
            <a:avLst/>
          </a:prstGeom>
        </p:spPr>
      </p:pic>
    </p:spTree>
    <p:extLst>
      <p:ext uri="{BB962C8B-B14F-4D97-AF65-F5344CB8AC3E}">
        <p14:creationId xmlns:p14="http://schemas.microsoft.com/office/powerpoint/2010/main" val="2753529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CD6D1D3-E6C7-7E42-C9CA-98059B1914A5}"/>
              </a:ext>
            </a:extLst>
          </p:cNvPr>
          <p:cNvSpPr>
            <a:spLocks noChangeAspect="1"/>
          </p:cNvSpPr>
          <p:nvPr/>
        </p:nvSpPr>
        <p:spPr>
          <a:xfrm>
            <a:off x="9812042" y="5598452"/>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aphicFrame>
        <p:nvGraphicFramePr>
          <p:cNvPr id="2" name="Content Placeholder 1">
            <a:extLst>
              <a:ext uri="{FF2B5EF4-FFF2-40B4-BE49-F238E27FC236}">
                <a16:creationId xmlns:a16="http://schemas.microsoft.com/office/drawing/2014/main" id="{93BFDA50-D6D0-DC5C-2E18-F8397E521EDA}"/>
              </a:ext>
            </a:extLst>
          </p:cNvPr>
          <p:cNvGraphicFramePr>
            <a:graphicFrameLocks noGrp="1"/>
          </p:cNvGraphicFramePr>
          <p:nvPr>
            <p:ph idx="1"/>
          </p:nvPr>
        </p:nvGraphicFramePr>
        <p:xfrm>
          <a:off x="6096000" y="1167465"/>
          <a:ext cx="5791198" cy="3019890"/>
        </p:xfrm>
        <a:graphic>
          <a:graphicData uri="http://schemas.openxmlformats.org/drawingml/2006/table">
            <a:tbl>
              <a:tblPr firstRow="1" bandRow="1">
                <a:effectLst>
                  <a:outerShdw blurRad="50800" dist="38100" dir="2700000" algn="tl" rotWithShape="0">
                    <a:prstClr val="black">
                      <a:alpha val="40000"/>
                    </a:prstClr>
                  </a:outerShdw>
                </a:effectLst>
                <a:tableStyleId>{69012ECD-51FC-41F1-AA8D-1B2483CD663E}</a:tableStyleId>
              </a:tblPr>
              <a:tblGrid>
                <a:gridCol w="2004646">
                  <a:extLst>
                    <a:ext uri="{9D8B030D-6E8A-4147-A177-3AD203B41FA5}">
                      <a16:colId xmlns:a16="http://schemas.microsoft.com/office/drawing/2014/main" val="386235058"/>
                    </a:ext>
                  </a:extLst>
                </a:gridCol>
                <a:gridCol w="1893276">
                  <a:extLst>
                    <a:ext uri="{9D8B030D-6E8A-4147-A177-3AD203B41FA5}">
                      <a16:colId xmlns:a16="http://schemas.microsoft.com/office/drawing/2014/main" val="2001502214"/>
                    </a:ext>
                  </a:extLst>
                </a:gridCol>
                <a:gridCol w="1893276">
                  <a:extLst>
                    <a:ext uri="{9D8B030D-6E8A-4147-A177-3AD203B41FA5}">
                      <a16:colId xmlns:a16="http://schemas.microsoft.com/office/drawing/2014/main" val="2285853166"/>
                    </a:ext>
                  </a:extLst>
                </a:gridCol>
              </a:tblGrid>
              <a:tr h="420385">
                <a:tc>
                  <a:txBody>
                    <a:bodyPr/>
                    <a:lstStyle/>
                    <a:p>
                      <a:endParaRPr lang="en-US">
                        <a:latin typeface="Arial Nova" panose="020B0504020202020204" pitchFamily="34" charset="0"/>
                      </a:endParaRPr>
                    </a:p>
                  </a:txBody>
                  <a:tcPr>
                    <a:lnL w="28575"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R="18415" algn="ctr">
                        <a:lnSpc>
                          <a:spcPct val="100000"/>
                        </a:lnSpc>
                        <a:spcBef>
                          <a:spcPts val="930"/>
                        </a:spcBef>
                      </a:pPr>
                      <a:r>
                        <a:rPr lang="en-US" sz="1400" b="1" i="0" spc="0">
                          <a:solidFill>
                            <a:schemeClr val="bg1"/>
                          </a:solidFill>
                          <a:latin typeface="Arial Nova" panose="020B0504020202020204" pitchFamily="34" charset="0"/>
                          <a:cs typeface="Calibri"/>
                        </a:rPr>
                        <a:t>Dose Level</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270" algn="ctr">
                        <a:lnSpc>
                          <a:spcPct val="100000"/>
                        </a:lnSpc>
                        <a:spcBef>
                          <a:spcPts val="930"/>
                        </a:spcBef>
                      </a:pPr>
                      <a:r>
                        <a:rPr lang="en-US" sz="1400" b="1" i="0" spc="0">
                          <a:solidFill>
                            <a:schemeClr val="bg1"/>
                          </a:solidFill>
                          <a:latin typeface="Arial Nova" panose="020B0504020202020204" pitchFamily="34" charset="0"/>
                          <a:cs typeface="Calibri"/>
                        </a:rPr>
                        <a:t>Dose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688900445"/>
                  </a:ext>
                </a:extLst>
              </a:tr>
              <a:tr h="770705">
                <a:tc>
                  <a:txBody>
                    <a:bodyPr/>
                    <a:lstStyle/>
                    <a:p>
                      <a:r>
                        <a:rPr lang="en-US" sz="1400" b="1" i="0">
                          <a:solidFill>
                            <a:schemeClr val="accent1"/>
                          </a:solidFill>
                          <a:latin typeface="Arial Nova" panose="020B0504020202020204" pitchFamily="34" charset="0"/>
                        </a:rPr>
                        <a:t>Phase 0</a:t>
                      </a:r>
                    </a:p>
                    <a:p>
                      <a:r>
                        <a:rPr lang="en-US" sz="1200" b="0" i="0">
                          <a:latin typeface="Arial Nova" panose="020B0504020202020204" pitchFamily="34" charset="0"/>
                        </a:rPr>
                        <a:t>(Imaging Period with</a:t>
                      </a:r>
                    </a:p>
                    <a:p>
                      <a:r>
                        <a:rPr lang="en-US" sz="1200" b="0" i="0" baseline="30000">
                          <a:latin typeface="Arial Nova" panose="020B0504020202020204" pitchFamily="34" charset="0"/>
                        </a:rPr>
                        <a:t>177</a:t>
                      </a:r>
                      <a:r>
                        <a:rPr lang="en-US" sz="1200" b="0" i="0">
                          <a:latin typeface="Arial Nova" panose="020B0504020202020204" pitchFamily="34" charset="0"/>
                        </a:rPr>
                        <a:t>Lu-RAD204</a:t>
                      </a:r>
                      <a:r>
                        <a:rPr lang="en-US" sz="1200" b="0" i="0" baseline="-25000">
                          <a:latin typeface="Arial Nova" panose="020B0504020202020204" pitchFamily="34" charset="0"/>
                        </a:rPr>
                        <a:t>im</a:t>
                      </a:r>
                      <a:r>
                        <a:rPr lang="en-US" sz="1200" b="0" i="0">
                          <a:latin typeface="Arial Nova" panose="020B0504020202020204" pitchFamily="34" charset="0"/>
                        </a:rPr>
                        <a:t>)</a:t>
                      </a:r>
                    </a:p>
                  </a:txBody>
                  <a:tcPr marL="1828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327660" marR="205740" indent="-111760" algn="ctr">
                        <a:lnSpc>
                          <a:spcPct val="100000"/>
                        </a:lnSpc>
                        <a:spcBef>
                          <a:spcPts val="730"/>
                        </a:spcBef>
                      </a:pPr>
                      <a:r>
                        <a:rPr lang="en-US" sz="1200" b="1" i="0" spc="0">
                          <a:solidFill>
                            <a:schemeClr val="tx1"/>
                          </a:solidFill>
                          <a:latin typeface="Arial Nova" panose="020B0504020202020204" pitchFamily="34" charset="0"/>
                          <a:cs typeface="Calibri"/>
                        </a:rPr>
                        <a:t>Imaging dose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R="28575" algn="ctr">
                        <a:lnSpc>
                          <a:spcPct val="100000"/>
                        </a:lnSpc>
                      </a:pPr>
                      <a:r>
                        <a:rPr lang="en-US" sz="1200" b="0" i="0" spc="0">
                          <a:solidFill>
                            <a:schemeClr val="tx1"/>
                          </a:solidFill>
                          <a:latin typeface="Arial Nova" panose="020B0504020202020204" pitchFamily="34" charset="0"/>
                          <a:cs typeface="Calibri"/>
                        </a:rPr>
                        <a:t>10 (0.37 GBq)</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1545167"/>
                  </a:ext>
                </a:extLst>
              </a:tr>
              <a:tr h="457200">
                <a:tc rowSpan="4">
                  <a:txBody>
                    <a:bodyPr/>
                    <a:lstStyle/>
                    <a:p>
                      <a:r>
                        <a:rPr lang="en-US" sz="1400" b="1" dirty="0">
                          <a:solidFill>
                            <a:schemeClr val="accent1"/>
                          </a:solidFill>
                          <a:latin typeface="Arial Nova" panose="020B0504020202020204" pitchFamily="34" charset="0"/>
                        </a:rPr>
                        <a:t>Phase I</a:t>
                      </a:r>
                    </a:p>
                    <a:p>
                      <a:r>
                        <a:rPr lang="en-US" sz="1200" dirty="0">
                          <a:latin typeface="Arial Nova" panose="020B0504020202020204" pitchFamily="34" charset="0"/>
                        </a:rPr>
                        <a:t>(Treatment Period</a:t>
                      </a:r>
                    </a:p>
                    <a:p>
                      <a:r>
                        <a:rPr lang="en-US" sz="1200" dirty="0">
                          <a:latin typeface="Arial Nova" panose="020B0504020202020204" pitchFamily="34" charset="0"/>
                        </a:rPr>
                        <a:t>with </a:t>
                      </a:r>
                      <a:r>
                        <a:rPr lang="en-US" sz="1200" baseline="30000" dirty="0">
                          <a:latin typeface="Arial Nova" panose="020B0504020202020204" pitchFamily="34" charset="0"/>
                        </a:rPr>
                        <a:t>177</a:t>
                      </a:r>
                      <a:r>
                        <a:rPr lang="en-US" sz="1200" dirty="0">
                          <a:latin typeface="Arial Nova" panose="020B0504020202020204" pitchFamily="34" charset="0"/>
                        </a:rPr>
                        <a:t>Lu-RAD204</a:t>
                      </a:r>
                      <a:r>
                        <a:rPr lang="en-US" sz="1200" baseline="-25000" dirty="0">
                          <a:latin typeface="Arial Nova" panose="020B0504020202020204" pitchFamily="34" charset="0"/>
                        </a:rPr>
                        <a:t>tr</a:t>
                      </a:r>
                      <a:r>
                        <a:rPr lang="en-US" sz="1200" dirty="0">
                          <a:latin typeface="Arial Nova" panose="020B0504020202020204" pitchFamily="34" charset="0"/>
                        </a:rPr>
                        <a:t>)</a:t>
                      </a:r>
                    </a:p>
                  </a:txBody>
                  <a:tcPr marL="1828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R="28575" algn="ctr">
                        <a:lnSpc>
                          <a:spcPct val="100000"/>
                        </a:lnSpc>
                        <a:spcBef>
                          <a:spcPts val="930"/>
                        </a:spcBef>
                      </a:pPr>
                      <a:r>
                        <a:rPr lang="en-US" sz="1200" b="1" i="0" spc="0" dirty="0">
                          <a:solidFill>
                            <a:schemeClr val="tx1"/>
                          </a:solidFill>
                          <a:latin typeface="Arial Nova" panose="020B0504020202020204" pitchFamily="34" charset="0"/>
                          <a:cs typeface="Calibri"/>
                        </a:rPr>
                        <a:t>Therapeutic DL1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spcBef>
                          <a:spcPts val="930"/>
                        </a:spcBef>
                      </a:pPr>
                      <a:r>
                        <a:rPr lang="en-US" sz="1200" b="0" i="0" spc="0">
                          <a:solidFill>
                            <a:schemeClr val="tx1"/>
                          </a:solidFill>
                          <a:latin typeface="Arial Nova" panose="020B0504020202020204" pitchFamily="34" charset="0"/>
                          <a:cs typeface="Calibri"/>
                        </a:rPr>
                        <a:t>30 mCi (1.1. GBq)</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090632"/>
                  </a:ext>
                </a:extLst>
              </a:tr>
              <a:tr h="457200">
                <a:tc v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R="28575" algn="ctr">
                        <a:lnSpc>
                          <a:spcPct val="100000"/>
                        </a:lnSpc>
                        <a:spcBef>
                          <a:spcPts val="5"/>
                        </a:spcBef>
                      </a:pPr>
                      <a:r>
                        <a:rPr lang="en-US" sz="1200" b="1" i="0" spc="0" dirty="0">
                          <a:solidFill>
                            <a:schemeClr val="tx1"/>
                          </a:solidFill>
                          <a:latin typeface="Arial Nova" panose="020B0504020202020204" pitchFamily="34" charset="0"/>
                          <a:cs typeface="Calibri"/>
                        </a:rPr>
                        <a:t>DL2</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spcBef>
                          <a:spcPts val="5"/>
                        </a:spcBef>
                      </a:pPr>
                      <a:r>
                        <a:rPr lang="en-US" sz="1200" b="0" i="0" spc="0" dirty="0">
                          <a:solidFill>
                            <a:schemeClr val="tx1"/>
                          </a:solidFill>
                          <a:latin typeface="Arial Nova" panose="020B0504020202020204" pitchFamily="34" charset="0"/>
                          <a:cs typeface="Calibri"/>
                        </a:rPr>
                        <a:t>60 </a:t>
                      </a:r>
                      <a:r>
                        <a:rPr lang="en-US" sz="1200" b="0" i="0" spc="0" dirty="0" err="1">
                          <a:solidFill>
                            <a:schemeClr val="tx1"/>
                          </a:solidFill>
                          <a:latin typeface="Arial Nova" panose="020B0504020202020204" pitchFamily="34" charset="0"/>
                          <a:cs typeface="Calibri"/>
                        </a:rPr>
                        <a:t>mCi</a:t>
                      </a:r>
                      <a:r>
                        <a:rPr lang="en-US" sz="1200" b="0" i="0" spc="0" dirty="0">
                          <a:solidFill>
                            <a:schemeClr val="tx1"/>
                          </a:solidFill>
                          <a:latin typeface="Arial Nova" panose="020B0504020202020204" pitchFamily="34" charset="0"/>
                          <a:cs typeface="Calibri"/>
                        </a:rPr>
                        <a:t> (2.2 </a:t>
                      </a:r>
                      <a:r>
                        <a:rPr lang="en-US" sz="1200" b="0" i="0" spc="0" dirty="0" err="1">
                          <a:solidFill>
                            <a:schemeClr val="tx1"/>
                          </a:solidFill>
                          <a:latin typeface="Arial Nova" panose="020B0504020202020204" pitchFamily="34" charset="0"/>
                          <a:cs typeface="Calibri"/>
                        </a:rPr>
                        <a:t>GBq</a:t>
                      </a:r>
                      <a:r>
                        <a:rPr lang="en-US" sz="1200" b="0" i="0" spc="0" dirty="0">
                          <a:solidFill>
                            <a:schemeClr val="tx1"/>
                          </a:solidFill>
                          <a:latin typeface="Arial Nova" panose="020B0504020202020204" pitchFamily="34" charset="0"/>
                          <a:cs typeface="Calibri"/>
                        </a:rPr>
                        <a:t>)</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1001178"/>
                  </a:ext>
                </a:extLst>
              </a:tr>
              <a:tr h="457200">
                <a:tc v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270" algn="ctr">
                        <a:lnSpc>
                          <a:spcPct val="100000"/>
                        </a:lnSpc>
                      </a:pPr>
                      <a:r>
                        <a:rPr lang="en-US" sz="1200" b="1" i="0" spc="0" dirty="0">
                          <a:solidFill>
                            <a:schemeClr val="tx1"/>
                          </a:solidFill>
                          <a:latin typeface="Arial Nova" panose="020B0504020202020204" pitchFamily="34" charset="0"/>
                          <a:cs typeface="Calibri"/>
                        </a:rPr>
                        <a:t>DL3</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spcBef>
                          <a:spcPts val="5"/>
                        </a:spcBef>
                      </a:pPr>
                      <a:r>
                        <a:rPr lang="en-US" sz="1200" b="0" i="0" spc="0" dirty="0">
                          <a:solidFill>
                            <a:schemeClr val="tx1"/>
                          </a:solidFill>
                          <a:latin typeface="Arial Nova" panose="020B0504020202020204" pitchFamily="34" charset="0"/>
                          <a:cs typeface="Calibri"/>
                        </a:rPr>
                        <a:t>90 </a:t>
                      </a:r>
                      <a:r>
                        <a:rPr lang="en-US" sz="1200" b="0" i="0" spc="0" dirty="0" err="1">
                          <a:solidFill>
                            <a:schemeClr val="tx1"/>
                          </a:solidFill>
                          <a:latin typeface="Arial Nova" panose="020B0504020202020204" pitchFamily="34" charset="0"/>
                          <a:cs typeface="Calibri"/>
                        </a:rPr>
                        <a:t>mCi</a:t>
                      </a:r>
                      <a:r>
                        <a:rPr lang="en-US" sz="1200" b="0" i="0" spc="0" dirty="0">
                          <a:solidFill>
                            <a:schemeClr val="tx1"/>
                          </a:solidFill>
                          <a:latin typeface="Arial Nova" panose="020B0504020202020204" pitchFamily="34" charset="0"/>
                          <a:cs typeface="Calibri"/>
                        </a:rPr>
                        <a:t> (3.3 </a:t>
                      </a:r>
                      <a:r>
                        <a:rPr lang="en-US" sz="1200" b="0" i="0" spc="0" dirty="0" err="1">
                          <a:solidFill>
                            <a:schemeClr val="tx1"/>
                          </a:solidFill>
                          <a:latin typeface="Arial Nova" panose="020B0504020202020204" pitchFamily="34" charset="0"/>
                          <a:cs typeface="Calibri"/>
                        </a:rPr>
                        <a:t>GBq</a:t>
                      </a:r>
                      <a:r>
                        <a:rPr lang="en-US" sz="1200" b="0" i="0" spc="0" dirty="0">
                          <a:solidFill>
                            <a:schemeClr val="tx1"/>
                          </a:solidFill>
                          <a:latin typeface="Arial Nova" panose="020B0504020202020204" pitchFamily="34" charset="0"/>
                          <a:cs typeface="Calibri"/>
                        </a:rPr>
                        <a:t>)</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6898005"/>
                  </a:ext>
                </a:extLst>
              </a:tr>
              <a:tr h="457200">
                <a:tc vMerge="1">
                  <a:txBody>
                    <a:bodyPr/>
                    <a:lstStyle/>
                    <a:p>
                      <a:endParaRPr lang="en-US" sz="1200" dirty="0">
                        <a:latin typeface="Arial Nova" panose="020B0504020202020204" pitchFamily="34" charset="0"/>
                      </a:endParaRPr>
                    </a:p>
                  </a:txBody>
                  <a:tcPr marL="1828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270" algn="ctr">
                        <a:lnSpc>
                          <a:spcPct val="100000"/>
                        </a:lnSpc>
                      </a:pPr>
                      <a:r>
                        <a:rPr lang="en-US" sz="1200" b="1" i="0" spc="0" dirty="0">
                          <a:solidFill>
                            <a:schemeClr val="tx1"/>
                          </a:solidFill>
                          <a:latin typeface="Arial Nova" panose="020B0504020202020204" pitchFamily="34" charset="0"/>
                          <a:cs typeface="Calibri"/>
                        </a:rPr>
                        <a:t>DL4</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spcBef>
                          <a:spcPts val="5"/>
                        </a:spcBef>
                      </a:pPr>
                      <a:endParaRPr lang="en-US" sz="1200" b="0" i="0" spc="0" dirty="0">
                        <a:solidFill>
                          <a:schemeClr val="tx1"/>
                        </a:solidFill>
                        <a:latin typeface="Arial Nova" panose="020B0504020202020204" pitchFamily="34" charset="0"/>
                        <a:cs typeface="Calibri"/>
                      </a:endParaRP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8725364"/>
                  </a:ext>
                </a:extLst>
              </a:tr>
            </a:tbl>
          </a:graphicData>
        </a:graphic>
      </p:graphicFrame>
      <p:sp>
        <p:nvSpPr>
          <p:cNvPr id="4" name="Title 3">
            <a:extLst>
              <a:ext uri="{FF2B5EF4-FFF2-40B4-BE49-F238E27FC236}">
                <a16:creationId xmlns:a16="http://schemas.microsoft.com/office/drawing/2014/main" id="{B5B51AB9-144E-03AB-CF3D-5AA8C21B87F0}"/>
              </a:ext>
            </a:extLst>
          </p:cNvPr>
          <p:cNvSpPr>
            <a:spLocks noGrp="1"/>
          </p:cNvSpPr>
          <p:nvPr>
            <p:ph type="title"/>
          </p:nvPr>
        </p:nvSpPr>
        <p:spPr>
          <a:xfrm>
            <a:off x="304800" y="391439"/>
            <a:ext cx="11582400" cy="685799"/>
          </a:xfrm>
        </p:spPr>
        <p:txBody>
          <a:bodyPr>
            <a:normAutofit fontScale="90000"/>
          </a:bodyPr>
          <a:lstStyle/>
          <a:p>
            <a:r>
              <a:rPr lang="en-US">
                <a:latin typeface="Arial Nova" panose="020B0504020202020204" pitchFamily="34" charset="0"/>
              </a:rPr>
              <a:t>Phase 1 Trial Design</a:t>
            </a:r>
            <a:br>
              <a:rPr lang="en-US">
                <a:latin typeface="Arial Nova" panose="020B0504020202020204" pitchFamily="34" charset="0"/>
              </a:rPr>
            </a:br>
            <a:r>
              <a:rPr lang="en-US" sz="2200" b="0" kern="0" baseline="25462">
                <a:cs typeface="Arial" panose="020B0604020202020204" pitchFamily="34" charset="0"/>
              </a:rPr>
              <a:t>177</a:t>
            </a:r>
            <a:r>
              <a:rPr lang="en-US" sz="2200" b="0" kern="0">
                <a:cs typeface="Arial" panose="020B0604020202020204" pitchFamily="34" charset="0"/>
              </a:rPr>
              <a:t>Lu-anti-PD-L1 single domain AB in metastatic solid tumors</a:t>
            </a:r>
            <a:endParaRPr lang="en-US" sz="2200" b="0">
              <a:latin typeface="Arial Nova" panose="020B0504020202020204" pitchFamily="34" charset="0"/>
            </a:endParaRPr>
          </a:p>
        </p:txBody>
      </p:sp>
      <p:sp>
        <p:nvSpPr>
          <p:cNvPr id="3" name="Slide Number Placeholder 2">
            <a:extLst>
              <a:ext uri="{FF2B5EF4-FFF2-40B4-BE49-F238E27FC236}">
                <a16:creationId xmlns:a16="http://schemas.microsoft.com/office/drawing/2014/main" id="{24B7F350-7940-E5A2-ABD7-1AD12C1D4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6" name="TextBox 5">
            <a:extLst>
              <a:ext uri="{FF2B5EF4-FFF2-40B4-BE49-F238E27FC236}">
                <a16:creationId xmlns:a16="http://schemas.microsoft.com/office/drawing/2014/main" id="{ECA37D74-F4D3-C724-226C-5F657E108267}"/>
              </a:ext>
            </a:extLst>
          </p:cNvPr>
          <p:cNvSpPr txBox="1"/>
          <p:nvPr/>
        </p:nvSpPr>
        <p:spPr>
          <a:xfrm>
            <a:off x="304800" y="1371753"/>
            <a:ext cx="5399238" cy="3077766"/>
          </a:xfrm>
          <a:prstGeom prst="rect">
            <a:avLst/>
          </a:prstGeom>
          <a:noFill/>
        </p:spPr>
        <p:txBody>
          <a:bodyPr wrap="square" lIns="0" tIns="0" rIns="0" bIns="0" rtlCol="0">
            <a:spAutoFit/>
          </a:bodyPr>
          <a:lstStyle/>
          <a:p>
            <a:pPr marL="231775" marR="0" lvl="0" indent="-231775"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38524"/>
                </a:solidFill>
                <a:effectLst/>
                <a:uLnTx/>
                <a:uFillTx/>
                <a:latin typeface="Arial Nova" panose="020B0504020202020204" pitchFamily="34" charset="0"/>
                <a:ea typeface="+mn-ea"/>
                <a:cs typeface="+mn-cs"/>
              </a:rPr>
              <a:t>Primary Objectives</a:t>
            </a:r>
            <a:endParaRPr kumimoji="0" lang="en-US" sz="1400" b="0" i="0" u="none" strike="noStrike" kern="1200" cap="none" spc="0" normalizeH="0" baseline="0" noProof="0">
              <a:ln>
                <a:noFill/>
              </a:ln>
              <a:solidFill>
                <a:srgbClr val="F38524"/>
              </a:solidFill>
              <a:effectLst/>
              <a:uLnTx/>
              <a:uFillTx/>
              <a:latin typeface="Arial Nova" panose="020B0504020202020204" pitchFamily="34" charset="0"/>
              <a:ea typeface="+mn-ea"/>
              <a:cs typeface="+mn-cs"/>
            </a:endParaRPr>
          </a:p>
          <a:p>
            <a:pPr marL="231775" marR="0" lvl="0" indent="-231775" algn="l" defTabSz="914400" rtl="0" eaLnBrk="1" fontAlgn="auto" latinLnBrk="0" hangingPunct="1">
              <a:lnSpc>
                <a:spcPct val="100000"/>
              </a:lnSpc>
              <a:spcBef>
                <a:spcPts val="0"/>
              </a:spcBef>
              <a:spcAft>
                <a:spcPts val="0"/>
              </a:spcAft>
              <a:buClr>
                <a:srgbClr val="F38524"/>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Safety and tolerability of </a:t>
            </a:r>
            <a:r>
              <a:rPr kumimoji="0" lang="en-US" sz="1400" b="0" i="0" u="none" strike="noStrike" kern="1200" cap="none" spc="0" normalizeH="0" baseline="30000" noProof="0">
                <a:ln>
                  <a:noFill/>
                </a:ln>
                <a:solidFill>
                  <a:srgbClr val="141414"/>
                </a:solidFill>
                <a:effectLst/>
                <a:uLnTx/>
                <a:uFillTx/>
                <a:latin typeface="Arial Nova Light" panose="020B0304020202020204" pitchFamily="34" charset="0"/>
                <a:ea typeface="+mn-ea"/>
                <a:cs typeface="+mn-cs"/>
              </a:rPr>
              <a:t>177</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Lu-RAD204</a:t>
            </a:r>
          </a:p>
          <a:p>
            <a:pPr marL="231775" marR="0" lvl="0" indent="-231775" algn="l" defTabSz="914400" rtl="0" eaLnBrk="1" fontAlgn="auto" latinLnBrk="0" hangingPunct="1">
              <a:lnSpc>
                <a:spcPct val="100000"/>
              </a:lnSpc>
              <a:spcBef>
                <a:spcPts val="0"/>
              </a:spcBef>
              <a:spcAft>
                <a:spcPts val="0"/>
              </a:spcAft>
              <a:buClr>
                <a:srgbClr val="F38524"/>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Recommended ph2 dose of </a:t>
            </a:r>
            <a:r>
              <a:rPr kumimoji="0" lang="en-US" sz="1400" b="0" i="0" u="none" strike="noStrike" kern="1200" cap="none" spc="0" normalizeH="0" baseline="30000" noProof="0">
                <a:ln>
                  <a:noFill/>
                </a:ln>
                <a:solidFill>
                  <a:srgbClr val="141414"/>
                </a:solidFill>
                <a:effectLst/>
                <a:uLnTx/>
                <a:uFillTx/>
                <a:latin typeface="Arial Nova Light" panose="020B0304020202020204" pitchFamily="34" charset="0"/>
                <a:ea typeface="+mn-ea"/>
                <a:cs typeface="+mn-cs"/>
              </a:rPr>
              <a:t>177</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Lu-RAD204</a:t>
            </a:r>
            <a:r>
              <a:rPr kumimoji="0" lang="en-US" sz="1400" b="0" i="0" u="none" strike="noStrike" kern="1200" cap="none" spc="0" normalizeH="0" baseline="-25000" noProof="0">
                <a:ln>
                  <a:noFill/>
                </a:ln>
                <a:solidFill>
                  <a:srgbClr val="141414"/>
                </a:solidFill>
                <a:effectLst/>
                <a:uLnTx/>
                <a:uFillTx/>
                <a:latin typeface="Arial Nova Light" panose="020B0304020202020204" pitchFamily="34" charset="0"/>
                <a:ea typeface="+mn-ea"/>
                <a:cs typeface="+mn-cs"/>
              </a:rPr>
              <a:t>tr</a:t>
            </a:r>
            <a:endPar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endParaRPr>
          </a:p>
          <a:p>
            <a:pPr marL="9525" marR="0" lvl="0" indent="-9525"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38524"/>
                </a:solidFill>
                <a:effectLst/>
                <a:uLnTx/>
                <a:uFillTx/>
                <a:latin typeface="Arial Nova" panose="020B0504020202020204" pitchFamily="34" charset="0"/>
                <a:ea typeface="+mn-ea"/>
                <a:cs typeface="+mn-cs"/>
              </a:rPr>
              <a:t>Study Design </a:t>
            </a:r>
            <a:br>
              <a:rPr kumimoji="0" lang="en-US" sz="1400" b="1" i="0" u="none" strike="noStrike" kern="1200" cap="none" spc="0" normalizeH="0" baseline="0" noProof="0">
                <a:ln>
                  <a:noFill/>
                </a:ln>
                <a:solidFill>
                  <a:srgbClr val="141414"/>
                </a:solidFill>
                <a:effectLst/>
                <a:uLnTx/>
                <a:uFillTx/>
                <a:latin typeface="Arial Nova" panose="020B0504020202020204" pitchFamily="34" charset="0"/>
                <a:ea typeface="+mn-ea"/>
                <a:cs typeface="+mn-cs"/>
              </a:rPr>
            </a:b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BOIN for escalation / de-escalation. </a:t>
            </a:r>
            <a:b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b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Population: History of PD-L1 positive (</a:t>
            </a:r>
            <a:r>
              <a:rPr kumimoji="0" lang="en-US" sz="1400" b="0" i="0" u="sng" strike="noStrike" kern="1200" cap="none" spc="0" normalizeH="0" baseline="0" noProof="0">
                <a:ln>
                  <a:noFill/>
                </a:ln>
                <a:solidFill>
                  <a:srgbClr val="141414"/>
                </a:solidFill>
                <a:effectLst/>
                <a:uLnTx/>
                <a:uFillTx/>
                <a:latin typeface="Arial Nova Light" panose="020B0304020202020204" pitchFamily="34" charset="0"/>
                <a:ea typeface="+mn-ea"/>
                <a:cs typeface="+mn-cs"/>
              </a:rPr>
              <a:t>&gt;</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1%) metastatic tumors</a:t>
            </a:r>
          </a:p>
          <a:p>
            <a:pPr marL="9525" marR="0" lvl="0" indent="-9525"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38524"/>
                </a:solidFill>
                <a:effectLst/>
                <a:uLnTx/>
                <a:uFillTx/>
                <a:latin typeface="Arial Nova" panose="020B0504020202020204" pitchFamily="34" charset="0"/>
                <a:ea typeface="+mn-ea"/>
                <a:cs typeface="+mn-cs"/>
              </a:rPr>
              <a:t>Imaging Phase 0 </a:t>
            </a:r>
            <a:br>
              <a:rPr kumimoji="0" lang="en-US" sz="1400" b="1" i="0" u="none" strike="noStrike" kern="1200" cap="none" spc="0" normalizeH="0" baseline="0" noProof="0">
                <a:ln>
                  <a:noFill/>
                </a:ln>
                <a:solidFill>
                  <a:srgbClr val="141414"/>
                </a:solidFill>
                <a:effectLst/>
                <a:uLnTx/>
                <a:uFillTx/>
                <a:latin typeface="Arial Nova" panose="020B0504020202020204" pitchFamily="34" charset="0"/>
                <a:ea typeface="+mn-ea"/>
                <a:cs typeface="+mn-cs"/>
              </a:rPr>
            </a:b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Biodistribution, dosimetry and PK with low dose </a:t>
            </a:r>
            <a:b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br>
            <a:r>
              <a:rPr kumimoji="0" lang="en-US" sz="1400" b="0" i="0" u="none" strike="noStrike" kern="1200" cap="none" spc="0" normalizeH="0" baseline="30000" noProof="0">
                <a:ln>
                  <a:noFill/>
                </a:ln>
                <a:solidFill>
                  <a:srgbClr val="141414"/>
                </a:solidFill>
                <a:effectLst/>
                <a:uLnTx/>
                <a:uFillTx/>
                <a:latin typeface="Arial Nova Light" panose="020B0304020202020204" pitchFamily="34" charset="0"/>
                <a:ea typeface="+mn-ea"/>
                <a:cs typeface="+mn-cs"/>
              </a:rPr>
              <a:t>177</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Lu-RAD204</a:t>
            </a:r>
            <a:r>
              <a:rPr kumimoji="0" lang="en-US" sz="1400" b="0" i="0" u="none" strike="noStrike" kern="1200" cap="none" spc="0" normalizeH="0" baseline="-25000" noProof="0">
                <a:ln>
                  <a:noFill/>
                </a:ln>
                <a:solidFill>
                  <a:srgbClr val="141414"/>
                </a:solidFill>
                <a:effectLst/>
                <a:uLnTx/>
                <a:uFillTx/>
                <a:latin typeface="Arial Nova Light" panose="020B0304020202020204" pitchFamily="34" charset="0"/>
                <a:ea typeface="+mn-ea"/>
                <a:cs typeface="+mn-cs"/>
              </a:rPr>
              <a:t>im </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in organs of interest and tumor </a:t>
            </a:r>
          </a:p>
          <a:p>
            <a:pPr marL="9525" marR="0" lvl="0" indent="-9525"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38524"/>
                </a:solidFill>
                <a:effectLst/>
                <a:uLnTx/>
                <a:uFillTx/>
                <a:latin typeface="Arial Nova" panose="020B0504020202020204" pitchFamily="34" charset="0"/>
                <a:ea typeface="+mn-ea"/>
                <a:cs typeface="+mn-cs"/>
              </a:rPr>
              <a:t>Therapeutic Phase 1 </a:t>
            </a:r>
            <a:br>
              <a:rPr kumimoji="0" lang="en-US" sz="1400" b="1" i="0" u="none" strike="noStrike" kern="1200" cap="none" spc="0" normalizeH="0" baseline="0" noProof="0">
                <a:ln>
                  <a:noFill/>
                </a:ln>
                <a:solidFill>
                  <a:srgbClr val="141414"/>
                </a:solidFill>
                <a:effectLst/>
                <a:uLnTx/>
                <a:uFillTx/>
                <a:latin typeface="Arial Nova" panose="020B0504020202020204" pitchFamily="34" charset="0"/>
                <a:ea typeface="+mn-ea"/>
                <a:cs typeface="+mn-cs"/>
              </a:rPr>
            </a:br>
            <a:r>
              <a:rPr kumimoji="0" lang="en-US" sz="1400" b="0" i="0" u="none" strike="noStrike" kern="1200" cap="none" spc="0" normalizeH="0" baseline="30000" noProof="0">
                <a:ln>
                  <a:noFill/>
                </a:ln>
                <a:solidFill>
                  <a:srgbClr val="141414"/>
                </a:solidFill>
                <a:effectLst/>
                <a:uLnTx/>
                <a:uFillTx/>
                <a:latin typeface="Arial Nova Light" panose="020B0304020202020204" pitchFamily="34" charset="0"/>
                <a:ea typeface="+mn-ea"/>
                <a:cs typeface="+mn-cs"/>
              </a:rPr>
              <a:t>177</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Lu-RAD204</a:t>
            </a:r>
            <a:r>
              <a:rPr kumimoji="0" lang="en-US" sz="1400" b="0" i="0" u="none" strike="noStrike" kern="1200" cap="none" spc="0" normalizeH="0" baseline="-25000" noProof="0">
                <a:ln>
                  <a:noFill/>
                </a:ln>
                <a:solidFill>
                  <a:srgbClr val="141414"/>
                </a:solidFill>
                <a:effectLst/>
                <a:uLnTx/>
                <a:uFillTx/>
                <a:latin typeface="Arial Nova Light" panose="020B0304020202020204" pitchFamily="34" charset="0"/>
                <a:ea typeface="+mn-ea"/>
                <a:cs typeface="+mn-cs"/>
              </a:rPr>
              <a:t>tr </a:t>
            </a:r>
            <a:r>
              <a:rPr kumimoji="0" lang="en-US" sz="1400" b="0" i="0" u="none" strike="noStrike" kern="1200" cap="none" spc="0" normalizeH="0" baseline="0" noProof="0">
                <a:ln>
                  <a:noFill/>
                </a:ln>
                <a:solidFill>
                  <a:srgbClr val="141414"/>
                </a:solidFill>
                <a:effectLst/>
                <a:uLnTx/>
                <a:uFillTx/>
                <a:latin typeface="Arial Nova Light" panose="020B0304020202020204" pitchFamily="34" charset="0"/>
                <a:ea typeface="+mn-ea"/>
                <a:cs typeface="+mn-cs"/>
              </a:rPr>
              <a:t>dose escalation</a:t>
            </a: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41414"/>
              </a:solidFill>
              <a:effectLst/>
              <a:uLnTx/>
              <a:uFillTx/>
              <a:latin typeface="Arial Nova" panose="020B0504020202020204" pitchFamily="34" charset="0"/>
              <a:ea typeface="+mn-ea"/>
              <a:cs typeface="+mn-cs"/>
            </a:endParaRPr>
          </a:p>
        </p:txBody>
      </p:sp>
      <p:sp>
        <p:nvSpPr>
          <p:cNvPr id="8" name="TextBox 7">
            <a:extLst>
              <a:ext uri="{FF2B5EF4-FFF2-40B4-BE49-F238E27FC236}">
                <a16:creationId xmlns:a16="http://schemas.microsoft.com/office/drawing/2014/main" id="{D2EC6A8C-9E67-4F16-3ABB-7D0D0BE01D4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sp>
        <p:nvSpPr>
          <p:cNvPr id="9" name="Footer Placeholder 8">
            <a:extLst>
              <a:ext uri="{FF2B5EF4-FFF2-40B4-BE49-F238E27FC236}">
                <a16:creationId xmlns:a16="http://schemas.microsoft.com/office/drawing/2014/main" id="{FF58DE9D-CA7E-DA3B-85CC-BCA9091D0CA3}"/>
              </a:ext>
            </a:extLst>
          </p:cNvPr>
          <p:cNvSpPr>
            <a:spLocks noGrp="1"/>
          </p:cNvSpPr>
          <p:nvPr>
            <p:ph type="ftr" sz="quarter" idx="11"/>
          </p:nvPr>
        </p:nvSpPr>
        <p:spPr>
          <a:xfrm>
            <a:off x="4047216" y="5756391"/>
            <a:ext cx="7583951"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BOIN, Bayesian optimal interval; DL, dose level;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GBq</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gigabecquerel</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mCi</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millicurie; PD-L1, programmed death ligand-1; PK, pharmacokinetics; TBD, to be determined.</a:t>
            </a:r>
          </a:p>
        </p:txBody>
      </p:sp>
      <p:graphicFrame>
        <p:nvGraphicFramePr>
          <p:cNvPr id="19" name="object 5">
            <a:extLst>
              <a:ext uri="{FF2B5EF4-FFF2-40B4-BE49-F238E27FC236}">
                <a16:creationId xmlns:a16="http://schemas.microsoft.com/office/drawing/2014/main" id="{64A27523-9BDB-9C37-EF00-CC1E2339A86A}"/>
              </a:ext>
            </a:extLst>
          </p:cNvPr>
          <p:cNvGraphicFramePr>
            <a:graphicFrameLocks noGrp="1"/>
          </p:cNvGraphicFramePr>
          <p:nvPr/>
        </p:nvGraphicFramePr>
        <p:xfrm>
          <a:off x="304800" y="4547185"/>
          <a:ext cx="11582400" cy="1188427"/>
        </p:xfrm>
        <a:graphic>
          <a:graphicData uri="http://schemas.openxmlformats.org/drawingml/2006/table">
            <a:tbl>
              <a:tblPr firstRow="1" bandRow="1">
                <a:tableStyleId>{2D5ABB26-0587-4C30-8999-92F81FD0307C}</a:tableStyleId>
              </a:tblPr>
              <a:tblGrid>
                <a:gridCol w="833933">
                  <a:extLst>
                    <a:ext uri="{9D8B030D-6E8A-4147-A177-3AD203B41FA5}">
                      <a16:colId xmlns:a16="http://schemas.microsoft.com/office/drawing/2014/main" val="20000"/>
                    </a:ext>
                  </a:extLst>
                </a:gridCol>
                <a:gridCol w="1389888">
                  <a:extLst>
                    <a:ext uri="{9D8B030D-6E8A-4147-A177-3AD203B41FA5}">
                      <a16:colId xmlns:a16="http://schemas.microsoft.com/office/drawing/2014/main" val="2723481666"/>
                    </a:ext>
                  </a:extLst>
                </a:gridCol>
                <a:gridCol w="833933">
                  <a:extLst>
                    <a:ext uri="{9D8B030D-6E8A-4147-A177-3AD203B41FA5}">
                      <a16:colId xmlns:a16="http://schemas.microsoft.com/office/drawing/2014/main" val="20002"/>
                    </a:ext>
                  </a:extLst>
                </a:gridCol>
                <a:gridCol w="741273">
                  <a:extLst>
                    <a:ext uri="{9D8B030D-6E8A-4147-A177-3AD203B41FA5}">
                      <a16:colId xmlns:a16="http://schemas.microsoft.com/office/drawing/2014/main" val="20003"/>
                    </a:ext>
                  </a:extLst>
                </a:gridCol>
                <a:gridCol w="741273">
                  <a:extLst>
                    <a:ext uri="{9D8B030D-6E8A-4147-A177-3AD203B41FA5}">
                      <a16:colId xmlns:a16="http://schemas.microsoft.com/office/drawing/2014/main" val="20004"/>
                    </a:ext>
                  </a:extLst>
                </a:gridCol>
                <a:gridCol w="1297229">
                  <a:extLst>
                    <a:ext uri="{9D8B030D-6E8A-4147-A177-3AD203B41FA5}">
                      <a16:colId xmlns:a16="http://schemas.microsoft.com/office/drawing/2014/main" val="3180615022"/>
                    </a:ext>
                  </a:extLst>
                </a:gridCol>
                <a:gridCol w="1945843">
                  <a:extLst>
                    <a:ext uri="{9D8B030D-6E8A-4147-A177-3AD203B41FA5}">
                      <a16:colId xmlns:a16="http://schemas.microsoft.com/office/drawing/2014/main" val="20006"/>
                    </a:ext>
                  </a:extLst>
                </a:gridCol>
                <a:gridCol w="1204570">
                  <a:extLst>
                    <a:ext uri="{9D8B030D-6E8A-4147-A177-3AD203B41FA5}">
                      <a16:colId xmlns:a16="http://schemas.microsoft.com/office/drawing/2014/main" val="20007"/>
                    </a:ext>
                  </a:extLst>
                </a:gridCol>
                <a:gridCol w="1389888">
                  <a:extLst>
                    <a:ext uri="{9D8B030D-6E8A-4147-A177-3AD203B41FA5}">
                      <a16:colId xmlns:a16="http://schemas.microsoft.com/office/drawing/2014/main" val="20008"/>
                    </a:ext>
                  </a:extLst>
                </a:gridCol>
                <a:gridCol w="1204570">
                  <a:extLst>
                    <a:ext uri="{9D8B030D-6E8A-4147-A177-3AD203B41FA5}">
                      <a16:colId xmlns:a16="http://schemas.microsoft.com/office/drawing/2014/main" val="20009"/>
                    </a:ext>
                  </a:extLst>
                </a:gridCol>
              </a:tblGrid>
              <a:tr h="365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00000"/>
                        </a:lnSpc>
                        <a:spcBef>
                          <a:spcPts val="5"/>
                        </a:spcBef>
                      </a:pPr>
                      <a:r>
                        <a:rPr sz="900" b="1" i="0" spc="0">
                          <a:solidFill>
                            <a:schemeClr val="bg1"/>
                          </a:solidFill>
                          <a:latin typeface="Arial Nova" panose="020B0504020202020204" pitchFamily="34" charset="0"/>
                        </a:rPr>
                        <a:t>PROGRAM</a:t>
                      </a:r>
                      <a:endParaRPr sz="900" b="1" i="0" spc="0">
                        <a:solidFill>
                          <a:schemeClr val="bg1"/>
                        </a:solidFill>
                        <a:latin typeface="Arial Nova" panose="020B0504020202020204" pitchFamily="34" charset="0"/>
                        <a:cs typeface="Trebuchet MS"/>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marL="6350" marR="0" lvl="0" indent="0" algn="l" defTabSz="914400" rtl="0" eaLnBrk="1" fontAlgn="auto" latinLnBrk="0" hangingPunct="1">
                        <a:lnSpc>
                          <a:spcPct val="100000"/>
                        </a:lnSpc>
                        <a:spcBef>
                          <a:spcPts val="5"/>
                        </a:spcBef>
                        <a:spcAft>
                          <a:spcPts val="0"/>
                        </a:spcAft>
                        <a:buClrTx/>
                        <a:buSzTx/>
                        <a:buFontTx/>
                        <a:buNone/>
                        <a:tabLst/>
                        <a:defRPr/>
                      </a:pPr>
                      <a:r>
                        <a:rPr lang="en-US" sz="900" b="1" i="0" spc="0">
                          <a:solidFill>
                            <a:schemeClr val="bg1"/>
                          </a:solidFill>
                          <a:latin typeface="Arial Nova" panose="020B0504020202020204" pitchFamily="34" charset="0"/>
                          <a:cs typeface="Trebuchet MS"/>
                        </a:rPr>
                        <a:t>TARGET &amp; MOLECULE</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 indent="0" algn="l">
                        <a:lnSpc>
                          <a:spcPct val="100000"/>
                        </a:lnSpc>
                        <a:spcBef>
                          <a:spcPts val="5"/>
                        </a:spcBef>
                        <a:tabLst/>
                      </a:pPr>
                      <a:r>
                        <a:rPr sz="900" b="1" i="0" spc="0">
                          <a:solidFill>
                            <a:schemeClr val="bg1"/>
                          </a:solidFill>
                          <a:latin typeface="Arial Nova" panose="020B0504020202020204" pitchFamily="34" charset="0"/>
                        </a:rPr>
                        <a:t>INDICATION</a:t>
                      </a:r>
                      <a:endParaRPr sz="900" b="1" i="0" spc="0">
                        <a:solidFill>
                          <a:schemeClr val="bg1"/>
                        </a:solidFill>
                        <a:latin typeface="Arial Nova" panose="020B0504020202020204" pitchFamily="34" charset="0"/>
                        <a:cs typeface="Trebuchet MS"/>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5"/>
                        </a:spcBef>
                      </a:pPr>
                      <a:r>
                        <a:rPr sz="900" b="1" i="0" spc="0">
                          <a:solidFill>
                            <a:schemeClr val="bg1"/>
                          </a:solidFill>
                          <a:latin typeface="Arial Nova" panose="020B0504020202020204" pitchFamily="34" charset="0"/>
                        </a:rPr>
                        <a:t>Dx/Tx</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5"/>
                        </a:spcBef>
                      </a:pPr>
                      <a:r>
                        <a:rPr sz="900" b="1" i="0" spc="0">
                          <a:solidFill>
                            <a:schemeClr val="bg1"/>
                          </a:solidFill>
                          <a:latin typeface="Arial Nova" panose="020B0504020202020204" pitchFamily="34" charset="0"/>
                        </a:rPr>
                        <a:t>ISOTOPE</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940"/>
                        </a:spcBef>
                        <a:spcAft>
                          <a:spcPts val="0"/>
                        </a:spcAft>
                        <a:buClrTx/>
                        <a:buSzTx/>
                        <a:buFontTx/>
                        <a:buNone/>
                        <a:tabLst/>
                        <a:defRPr/>
                      </a:pPr>
                      <a:r>
                        <a:rPr lang="en-US" sz="900" b="1" i="0" spc="0">
                          <a:solidFill>
                            <a:schemeClr val="bg1"/>
                          </a:solidFill>
                          <a:latin typeface="Arial Nova" panose="020B0504020202020204" pitchFamily="34" charset="0"/>
                        </a:rPr>
                        <a:t>1ST HALF 2024</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lang="en-US" sz="900" b="1" i="0" spc="0">
                          <a:solidFill>
                            <a:schemeClr val="bg1"/>
                          </a:solidFill>
                          <a:latin typeface="Arial Nova" panose="020B0504020202020204" pitchFamily="34" charset="0"/>
                        </a:rPr>
                        <a:t>2ND HALF 2024</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lang="en-US" sz="900" b="1" i="0" spc="0">
                          <a:solidFill>
                            <a:schemeClr val="bg1"/>
                          </a:solidFill>
                          <a:latin typeface="Arial Nova" panose="020B0504020202020204" pitchFamily="34" charset="0"/>
                        </a:rPr>
                        <a:t>1ST HALF  2025</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lang="en-US" sz="900" b="1" i="0" spc="0">
                          <a:solidFill>
                            <a:schemeClr val="bg1"/>
                          </a:solidFill>
                          <a:latin typeface="Arial Nova" panose="020B0504020202020204" pitchFamily="34" charset="0"/>
                        </a:rPr>
                        <a:t>2ND HALF 2025</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940"/>
                        </a:spcBef>
                      </a:pPr>
                      <a:r>
                        <a:rPr lang="en-US" sz="900" b="1" i="0" spc="0" dirty="0">
                          <a:solidFill>
                            <a:schemeClr val="bg1"/>
                          </a:solidFill>
                          <a:latin typeface="Arial Nova" panose="020B0504020202020204" pitchFamily="34" charset="0"/>
                        </a:rPr>
                        <a:t>MID 2026</a:t>
                      </a:r>
                      <a:endParaRPr lang="en-US" sz="900" b="1" i="0" spc="0" dirty="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8229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marR="0" lvl="0" indent="0" algn="l" defTabSz="914400" rtl="0" eaLnBrk="1" fontAlgn="auto" latinLnBrk="0" hangingPunct="1">
                        <a:lnSpc>
                          <a:spcPct val="100000"/>
                        </a:lnSpc>
                        <a:spcBef>
                          <a:spcPts val="0"/>
                        </a:spcBef>
                        <a:spcAft>
                          <a:spcPts val="0"/>
                        </a:spcAft>
                        <a:buClrTx/>
                        <a:buSzTx/>
                        <a:buFontTx/>
                        <a:buNone/>
                        <a:tabLst/>
                        <a:defRPr/>
                      </a:pPr>
                      <a:r>
                        <a:rPr lang="en-US" sz="1000" b="1" i="0" spc="0">
                          <a:solidFill>
                            <a:schemeClr val="bg1"/>
                          </a:solidFill>
                          <a:latin typeface="Arial Nova" panose="020B0504020202020204" pitchFamily="34" charset="0"/>
                        </a:rPr>
                        <a:t>RAD 204</a:t>
                      </a:r>
                      <a:br>
                        <a:rPr lang="en-US" sz="1000" b="1" i="0" spc="0">
                          <a:solidFill>
                            <a:schemeClr val="bg1"/>
                          </a:solidFill>
                          <a:latin typeface="Arial Nova" panose="020B0504020202020204" pitchFamily="34" charset="0"/>
                        </a:rPr>
                      </a:br>
                      <a:r>
                        <a:rPr lang="en-US" sz="800" b="0" i="0" u="none" spc="0">
                          <a:solidFill>
                            <a:schemeClr val="bg1"/>
                          </a:solidFill>
                          <a:uFill>
                            <a:solidFill>
                              <a:srgbClr val="000000"/>
                            </a:solidFill>
                          </a:uFill>
                          <a:latin typeface="Arial Nova Cond" panose="020B0506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NCT06305962</a:t>
                      </a:r>
                      <a:endParaRPr lang="en-US" sz="800" b="0" i="0" u="none" spc="0">
                        <a:solidFill>
                          <a:schemeClr val="bg1"/>
                        </a:solidFill>
                        <a:latin typeface="Arial Nova Cond" panose="020B0506020202020204" pitchFamily="34" charset="0"/>
                        <a:cs typeface="Arial" panose="020B0604020202020204" pitchFamily="34" charset="0"/>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6350" marR="130175" indent="0" algn="ctr">
                        <a:lnSpc>
                          <a:spcPct val="100000"/>
                        </a:lnSpc>
                        <a:tabLst/>
                      </a:pPr>
                      <a:r>
                        <a:rPr lang="en-US" sz="1000" b="1" i="0" spc="0">
                          <a:latin typeface="Arial Nova Light" panose="020B0304020202020204" pitchFamily="34" charset="0"/>
                        </a:rPr>
                        <a:t>PD-L1</a:t>
                      </a:r>
                    </a:p>
                    <a:p>
                      <a:pPr marL="6350" marR="130175" indent="0" algn="ctr">
                        <a:lnSpc>
                          <a:spcPct val="100000"/>
                        </a:lnSpc>
                        <a:tabLst/>
                      </a:pPr>
                      <a:r>
                        <a:rPr lang="en-US" sz="1000" b="0" i="0" spc="0">
                          <a:latin typeface="Arial Nova Light" panose="020B0304020202020204" pitchFamily="34" charset="0"/>
                        </a:rPr>
                        <a:t>(Nanobody)</a:t>
                      </a:r>
                      <a:endParaRPr sz="1000" b="0" i="0" spc="0">
                        <a:latin typeface="Arial Nova Light" panose="020B0304020202020204" pitchFamily="34" charset="0"/>
                        <a:cs typeface="Calibri"/>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 marR="0" lvl="0" indent="-6350" algn="ctr" defTabSz="914400" rtl="0" eaLnBrk="1" fontAlgn="auto" latinLnBrk="0" hangingPunct="1">
                        <a:lnSpc>
                          <a:spcPct val="100000"/>
                        </a:lnSpc>
                        <a:spcBef>
                          <a:spcPts val="0"/>
                        </a:spcBef>
                        <a:spcAft>
                          <a:spcPts val="0"/>
                        </a:spcAft>
                        <a:buClrTx/>
                        <a:buSzTx/>
                        <a:buFontTx/>
                        <a:buNone/>
                        <a:tabLst/>
                        <a:defRPr/>
                      </a:pPr>
                      <a:r>
                        <a:rPr lang="en-US" sz="1000" b="1" i="0" spc="0">
                          <a:latin typeface="Arial Nova Light" panose="020B0304020202020204" pitchFamily="34" charset="0"/>
                        </a:rPr>
                        <a:t>PD-L1+ </a:t>
                      </a:r>
                      <a:br>
                        <a:rPr lang="en-US" sz="1000" b="1" i="0" spc="0">
                          <a:latin typeface="Arial Nova Light" panose="020B0304020202020204" pitchFamily="34" charset="0"/>
                        </a:rPr>
                      </a:br>
                      <a:r>
                        <a:rPr lang="en-US" sz="1000" b="1" i="0" spc="0">
                          <a:latin typeface="Arial Nova Light" panose="020B0304020202020204" pitchFamily="34" charset="0"/>
                        </a:rPr>
                        <a:t>Solid Tumors</a:t>
                      </a:r>
                      <a:endParaRPr lang="en-US" sz="1000" b="1" i="0" spc="0">
                        <a:latin typeface="Arial Nova Light" panose="020B0304020202020204" pitchFamily="34" charset="0"/>
                        <a:cs typeface="Calibri"/>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pPr>
                      <a:r>
                        <a:rPr lang="en-US" sz="1000" b="1" i="0" spc="0">
                          <a:latin typeface="Arial Nova Light" panose="020B0304020202020204" pitchFamily="34" charset="0"/>
                        </a:rPr>
                        <a:t>Therapy</a:t>
                      </a:r>
                      <a:endParaRPr sz="1000" b="1" i="0" spc="0">
                        <a:latin typeface="Arial Nova Light" panose="020B0304020202020204" pitchFamily="34" charset="0"/>
                        <a:cs typeface="Calibri"/>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 algn="ctr">
                        <a:lnSpc>
                          <a:spcPct val="100000"/>
                        </a:lnSpc>
                      </a:pPr>
                      <a:r>
                        <a:rPr lang="en-US" sz="1000" b="1" i="0" spc="0">
                          <a:latin typeface="Arial Nova Light" panose="020B0304020202020204" pitchFamily="34" charset="0"/>
                        </a:rPr>
                        <a:t>Lu177</a:t>
                      </a:r>
                      <a:endParaRPr sz="1000" b="1" i="0" spc="0">
                        <a:latin typeface="Arial Nova Light" panose="020B0304020202020204" pitchFamily="34" charset="0"/>
                        <a:cs typeface="Calibri"/>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spc="0">
                          <a:latin typeface="Arial Nova Light" panose="020B0304020202020204" pitchFamily="34" charset="0"/>
                        </a:rPr>
                        <a:t>Ethics Approval Received</a:t>
                      </a:r>
                      <a:endParaRPr lang="en-US" sz="1000" b="0" i="0" spc="0">
                        <a:latin typeface="Arial Nova Light" panose="020B0304020202020204" pitchFamily="34" charset="0"/>
                        <a:cs typeface="Calibri"/>
                      </a:endParaRPr>
                    </a:p>
                  </a:txBody>
                  <a:tcPr marR="0" marT="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15888" lvl="0" indent="-115888" algn="l">
                        <a:lnSpc>
                          <a:spcPct val="100000"/>
                        </a:lnSpc>
                        <a:spcBef>
                          <a:spcPts val="300"/>
                        </a:spcBef>
                        <a:buFont typeface="Arial" panose="020B0604020202020204" pitchFamily="34" charset="0"/>
                        <a:buChar char="•"/>
                        <a:tabLst/>
                      </a:pPr>
                      <a:r>
                        <a:rPr lang="en-US" sz="1000" b="0" i="0" spc="0">
                          <a:latin typeface="Arial Nova Light" panose="020B0304020202020204" pitchFamily="34" charset="0"/>
                        </a:rPr>
                        <a:t>First Patient Treated</a:t>
                      </a:r>
                    </a:p>
                    <a:p>
                      <a:pPr marL="115888" lvl="0" indent="-115888" algn="l">
                        <a:lnSpc>
                          <a:spcPct val="100000"/>
                        </a:lnSpc>
                        <a:spcBef>
                          <a:spcPts val="300"/>
                        </a:spcBef>
                        <a:buFont typeface="Arial" panose="020B0604020202020204" pitchFamily="34" charset="0"/>
                        <a:buChar char="•"/>
                        <a:tabLst/>
                      </a:pPr>
                      <a:r>
                        <a:rPr lang="en-US" sz="1000" b="0" i="0" spc="0">
                          <a:latin typeface="Arial Nova Light" panose="020B0304020202020204" pitchFamily="34" charset="0"/>
                          <a:cs typeface="Calibri"/>
                        </a:rPr>
                        <a:t>Approval for Trial Expansion </a:t>
                      </a:r>
                      <a:br>
                        <a:rPr lang="en-US" sz="1000" b="0" i="0" spc="0">
                          <a:latin typeface="Arial Nova Light" panose="020B0304020202020204" pitchFamily="34" charset="0"/>
                          <a:cs typeface="Calibri"/>
                        </a:rPr>
                      </a:br>
                      <a:r>
                        <a:rPr lang="en-US" sz="1000" b="0" i="0" spc="0">
                          <a:latin typeface="Arial Nova Light" panose="020B0304020202020204" pitchFamily="34" charset="0"/>
                          <a:cs typeface="Calibri"/>
                        </a:rPr>
                        <a:t>in 6 Tumor Types</a:t>
                      </a:r>
                    </a:p>
                  </a:txBody>
                  <a:tcPr marR="0" marT="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lvl="0" indent="0" algn="ctr">
                        <a:lnSpc>
                          <a:spcPct val="100000"/>
                        </a:lnSpc>
                        <a:spcBef>
                          <a:spcPts val="1200"/>
                        </a:spcBef>
                        <a:buClr>
                          <a:schemeClr val="tx1">
                            <a:lumMod val="50000"/>
                            <a:lumOff val="50000"/>
                          </a:schemeClr>
                        </a:buClr>
                        <a:buFontTx/>
                        <a:buNone/>
                        <a:tabLst/>
                      </a:pPr>
                      <a:r>
                        <a:rPr lang="en-US" sz="1000" b="0" i="0" spc="0">
                          <a:latin typeface="Arial Nova Light" panose="020B0304020202020204" pitchFamily="34" charset="0"/>
                          <a:cs typeface="Calibri"/>
                        </a:rPr>
                        <a:t>1 Cohort </a:t>
                      </a:r>
                      <a:br>
                        <a:rPr lang="en-US" sz="1000" b="0" i="0" spc="0">
                          <a:latin typeface="Arial Nova Light" panose="020B0304020202020204" pitchFamily="34" charset="0"/>
                          <a:cs typeface="Calibri"/>
                        </a:rPr>
                      </a:br>
                      <a:r>
                        <a:rPr lang="en-US" sz="1000" b="0" i="0" spc="0">
                          <a:latin typeface="Arial Nova Light" panose="020B0304020202020204" pitchFamily="34" charset="0"/>
                          <a:cs typeface="Calibri"/>
                        </a:rPr>
                        <a:t>Completed</a:t>
                      </a:r>
                    </a:p>
                  </a:txBody>
                  <a:tcPr marR="0" marT="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lvl="0" indent="0" algn="ctr">
                        <a:lnSpc>
                          <a:spcPct val="100000"/>
                        </a:lnSpc>
                        <a:spcBef>
                          <a:spcPts val="1200"/>
                        </a:spcBef>
                        <a:buClr>
                          <a:schemeClr val="tx1">
                            <a:lumMod val="50000"/>
                            <a:lumOff val="50000"/>
                          </a:schemeClr>
                        </a:buClr>
                        <a:buFontTx/>
                        <a:buNone/>
                        <a:tabLst/>
                      </a:pPr>
                      <a:r>
                        <a:rPr lang="en-US" sz="1000" b="0" i="0" spc="0" dirty="0">
                          <a:latin typeface="Arial Nova Light" panose="020B0304020202020204" pitchFamily="34" charset="0"/>
                          <a:cs typeface="Calibri"/>
                        </a:rPr>
                        <a:t>2 Cohorts Completed first 6 pts data released</a:t>
                      </a:r>
                    </a:p>
                  </a:txBody>
                  <a:tcPr marT="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lvl="0" indent="0" algn="ctr">
                        <a:lnSpc>
                          <a:spcPct val="100000"/>
                        </a:lnSpc>
                        <a:spcBef>
                          <a:spcPts val="1200"/>
                        </a:spcBef>
                        <a:buClr>
                          <a:schemeClr val="tx1">
                            <a:lumMod val="50000"/>
                            <a:lumOff val="50000"/>
                          </a:schemeClr>
                        </a:buClr>
                        <a:buFontTx/>
                        <a:buNone/>
                        <a:tabLst/>
                      </a:pPr>
                      <a:r>
                        <a:rPr lang="en-US" sz="1000" b="0" i="0" spc="0" dirty="0">
                          <a:latin typeface="Arial Nova Light" panose="020B0304020202020204" pitchFamily="34" charset="0"/>
                          <a:cs typeface="Calibri"/>
                        </a:rPr>
                        <a:t>Phase 1 </a:t>
                      </a:r>
                      <a:br>
                        <a:rPr lang="en-US" sz="1000" b="0" i="0" spc="0" dirty="0">
                          <a:latin typeface="Arial Nova Light" panose="020B0304020202020204" pitchFamily="34" charset="0"/>
                          <a:cs typeface="Calibri"/>
                        </a:rPr>
                      </a:br>
                      <a:r>
                        <a:rPr lang="en-US" sz="1000" b="0" i="0" spc="0" dirty="0">
                          <a:latin typeface="Arial Nova Light" panose="020B0304020202020204" pitchFamily="34" charset="0"/>
                          <a:cs typeface="Calibri"/>
                        </a:rPr>
                        <a:t>dose escalation completed</a:t>
                      </a:r>
                    </a:p>
                  </a:txBody>
                  <a:tcPr marL="0" marR="0" marT="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0" name="Rectangle 19">
            <a:extLst>
              <a:ext uri="{FF2B5EF4-FFF2-40B4-BE49-F238E27FC236}">
                <a16:creationId xmlns:a16="http://schemas.microsoft.com/office/drawing/2014/main" id="{9983C6B8-2C10-3ACA-34E5-34C9DFAC3E4D}"/>
              </a:ext>
            </a:extLst>
          </p:cNvPr>
          <p:cNvSpPr>
            <a:spLocks noChangeAspect="1"/>
          </p:cNvSpPr>
          <p:nvPr/>
        </p:nvSpPr>
        <p:spPr>
          <a:xfrm>
            <a:off x="11101858" y="5598452"/>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nvGrpSpPr>
          <p:cNvPr id="31" name="Group 30">
            <a:extLst>
              <a:ext uri="{FF2B5EF4-FFF2-40B4-BE49-F238E27FC236}">
                <a16:creationId xmlns:a16="http://schemas.microsoft.com/office/drawing/2014/main" id="{E7F46D25-C1E1-22F9-3F1F-1457662E2884}"/>
              </a:ext>
            </a:extLst>
          </p:cNvPr>
          <p:cNvGrpSpPr/>
          <p:nvPr/>
        </p:nvGrpSpPr>
        <p:grpSpPr>
          <a:xfrm>
            <a:off x="6940143" y="5551998"/>
            <a:ext cx="3184010" cy="320774"/>
            <a:chOff x="6413249" y="5759595"/>
            <a:chExt cx="3184010" cy="320774"/>
          </a:xfrm>
        </p:grpSpPr>
        <p:sp>
          <p:nvSpPr>
            <p:cNvPr id="24" name="Rectangle 23">
              <a:extLst>
                <a:ext uri="{FF2B5EF4-FFF2-40B4-BE49-F238E27FC236}">
                  <a16:creationId xmlns:a16="http://schemas.microsoft.com/office/drawing/2014/main" id="{D1D82940-9B12-BAD6-EA25-F013A935E636}"/>
                </a:ext>
              </a:extLst>
            </p:cNvPr>
            <p:cNvSpPr>
              <a:spLocks noChangeAspect="1"/>
            </p:cNvSpPr>
            <p:nvPr/>
          </p:nvSpPr>
          <p:spPr>
            <a:xfrm>
              <a:off x="6413249" y="5806049"/>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5" name="L-Shape 24">
              <a:extLst>
                <a:ext uri="{FF2B5EF4-FFF2-40B4-BE49-F238E27FC236}">
                  <a16:creationId xmlns:a16="http://schemas.microsoft.com/office/drawing/2014/main" id="{F59CDE54-808E-4B87-4884-207D5FA4C5B9}"/>
                </a:ext>
              </a:extLst>
            </p:cNvPr>
            <p:cNvSpPr/>
            <p:nvPr/>
          </p:nvSpPr>
          <p:spPr>
            <a:xfrm rot="18900000">
              <a:off x="6461831" y="5759595"/>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L-Shape 6">
              <a:extLst>
                <a:ext uri="{FF2B5EF4-FFF2-40B4-BE49-F238E27FC236}">
                  <a16:creationId xmlns:a16="http://schemas.microsoft.com/office/drawing/2014/main" id="{A470E558-59F0-41DD-6151-2DD3261617DB}"/>
                </a:ext>
              </a:extLst>
            </p:cNvPr>
            <p:cNvSpPr/>
            <p:nvPr/>
          </p:nvSpPr>
          <p:spPr>
            <a:xfrm rot="18900000">
              <a:off x="9279617" y="5814719"/>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sp>
        <p:nvSpPr>
          <p:cNvPr id="30" name="Rectangle 29">
            <a:extLst>
              <a:ext uri="{FF2B5EF4-FFF2-40B4-BE49-F238E27FC236}">
                <a16:creationId xmlns:a16="http://schemas.microsoft.com/office/drawing/2014/main" id="{51A674BF-108F-C05B-0C33-6985C43593B3}"/>
              </a:ext>
            </a:extLst>
          </p:cNvPr>
          <p:cNvSpPr>
            <a:spLocks noChangeAspect="1"/>
          </p:cNvSpPr>
          <p:nvPr/>
        </p:nvSpPr>
        <p:spPr>
          <a:xfrm>
            <a:off x="8522457" y="5598452"/>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nvGrpSpPr>
          <p:cNvPr id="32" name="Group 31">
            <a:extLst>
              <a:ext uri="{FF2B5EF4-FFF2-40B4-BE49-F238E27FC236}">
                <a16:creationId xmlns:a16="http://schemas.microsoft.com/office/drawing/2014/main" id="{AA920CE8-B4FA-0148-EA8E-50D3837F554E}"/>
              </a:ext>
            </a:extLst>
          </p:cNvPr>
          <p:cNvGrpSpPr/>
          <p:nvPr/>
        </p:nvGrpSpPr>
        <p:grpSpPr>
          <a:xfrm>
            <a:off x="5335605" y="5551998"/>
            <a:ext cx="366224" cy="320774"/>
            <a:chOff x="6413249" y="5759595"/>
            <a:chExt cx="366224" cy="320774"/>
          </a:xfrm>
        </p:grpSpPr>
        <p:sp>
          <p:nvSpPr>
            <p:cNvPr id="33" name="Rectangle 32">
              <a:extLst>
                <a:ext uri="{FF2B5EF4-FFF2-40B4-BE49-F238E27FC236}">
                  <a16:creationId xmlns:a16="http://schemas.microsoft.com/office/drawing/2014/main" id="{9EA15737-2B74-001C-145C-C3770C1F39D0}"/>
                </a:ext>
              </a:extLst>
            </p:cNvPr>
            <p:cNvSpPr>
              <a:spLocks noChangeAspect="1"/>
            </p:cNvSpPr>
            <p:nvPr/>
          </p:nvSpPr>
          <p:spPr>
            <a:xfrm>
              <a:off x="6413249" y="5806049"/>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4" name="L-Shape 33">
              <a:extLst>
                <a:ext uri="{FF2B5EF4-FFF2-40B4-BE49-F238E27FC236}">
                  <a16:creationId xmlns:a16="http://schemas.microsoft.com/office/drawing/2014/main" id="{585C5644-7E8B-0836-BD66-174B7394D0EE}"/>
                </a:ext>
              </a:extLst>
            </p:cNvPr>
            <p:cNvSpPr/>
            <p:nvPr/>
          </p:nvSpPr>
          <p:spPr>
            <a:xfrm rot="18900000">
              <a:off x="6461831" y="5759595"/>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sp>
        <p:nvSpPr>
          <p:cNvPr id="5" name="L-Shape 4">
            <a:extLst>
              <a:ext uri="{FF2B5EF4-FFF2-40B4-BE49-F238E27FC236}">
                <a16:creationId xmlns:a16="http://schemas.microsoft.com/office/drawing/2014/main" id="{40DE02EC-B95F-AF88-FB6B-B8935C340295}"/>
              </a:ext>
            </a:extLst>
          </p:cNvPr>
          <p:cNvSpPr/>
          <p:nvPr/>
        </p:nvSpPr>
        <p:spPr>
          <a:xfrm rot="18900000">
            <a:off x="8564573" y="5553566"/>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Tree>
    <p:extLst>
      <p:ext uri="{BB962C8B-B14F-4D97-AF65-F5344CB8AC3E}">
        <p14:creationId xmlns:p14="http://schemas.microsoft.com/office/powerpoint/2010/main" val="348712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7D27B-C433-FF66-82A4-96B282862D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655C25-58D7-95F6-07BB-BED4D7C4DDB9}"/>
              </a:ext>
            </a:extLst>
          </p:cNvPr>
          <p:cNvSpPr>
            <a:spLocks noGrp="1"/>
          </p:cNvSpPr>
          <p:nvPr>
            <p:ph type="title"/>
          </p:nvPr>
        </p:nvSpPr>
        <p:spPr/>
        <p:txBody>
          <a:bodyPr/>
          <a:lstStyle/>
          <a:p>
            <a:r>
              <a:rPr lang="en-US" dirty="0"/>
              <a:t>Clinical data Phase I</a:t>
            </a:r>
          </a:p>
        </p:txBody>
      </p:sp>
      <p:sp>
        <p:nvSpPr>
          <p:cNvPr id="4" name="Footer Placeholder 3">
            <a:extLst>
              <a:ext uri="{FF2B5EF4-FFF2-40B4-BE49-F238E27FC236}">
                <a16:creationId xmlns:a16="http://schemas.microsoft.com/office/drawing/2014/main" id="{8316AD7F-0264-237E-2704-DEA6315D4413}"/>
              </a:ext>
            </a:extLst>
          </p:cNvPr>
          <p:cNvSpPr>
            <a:spLocks noGrp="1"/>
          </p:cNvSpPr>
          <p:nvPr>
            <p:ph type="ftr" sz="quarter" idx="11"/>
          </p:nvPr>
        </p:nvSpPr>
        <p:spPr>
          <a:xfrm>
            <a:off x="4047217" y="5756391"/>
            <a:ext cx="7103056" cy="8128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*One patient (Patient 003-009) is not DLT-evaluable (consent withdrawal due to personal reasons)</a:t>
            </a:r>
            <a:endPar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NSCLC, non-small cell lung cancer; PD-1, programmed death-1; PDL-1, programmed death ligand-1; PFS, progression-free survival.​</a:t>
            </a:r>
          </a:p>
        </p:txBody>
      </p:sp>
      <p:sp>
        <p:nvSpPr>
          <p:cNvPr id="10" name="Content Placeholder 9">
            <a:extLst>
              <a:ext uri="{FF2B5EF4-FFF2-40B4-BE49-F238E27FC236}">
                <a16:creationId xmlns:a16="http://schemas.microsoft.com/office/drawing/2014/main" id="{47410FC7-991A-DB40-2E54-7B04E8FCB52F}"/>
              </a:ext>
            </a:extLst>
          </p:cNvPr>
          <p:cNvSpPr>
            <a:spLocks noGrp="1"/>
          </p:cNvSpPr>
          <p:nvPr>
            <p:ph idx="1"/>
          </p:nvPr>
        </p:nvSpPr>
        <p:spPr>
          <a:xfrm>
            <a:off x="304801" y="1375646"/>
            <a:ext cx="10972800" cy="4473818"/>
          </a:xfrm>
        </p:spPr>
        <p:txBody>
          <a:bodyPr vert="horz" lIns="0" tIns="0" rIns="0" bIns="0" numCol="1" rtlCol="0" anchor="t">
            <a:noAutofit/>
          </a:bodyPr>
          <a:lstStyle/>
          <a:p>
            <a:r>
              <a:rPr lang="en-US" dirty="0">
                <a:latin typeface="Arial Nova Light"/>
              </a:rPr>
              <a:t>First (30mCi) and Second Cohort (60mCi) completed, and 6 patient data released.</a:t>
            </a:r>
          </a:p>
          <a:p>
            <a:r>
              <a:rPr lang="en-US" dirty="0">
                <a:latin typeface="Arial Nova Light"/>
              </a:rPr>
              <a:t>Tumor uptake confirmed in all the treated subjects. No tumor reduction above 30% achieved at the first two dose levels </a:t>
            </a:r>
          </a:p>
          <a:p>
            <a:r>
              <a:rPr lang="en-US" dirty="0">
                <a:latin typeface="Arial Nova Light"/>
              </a:rPr>
              <a:t>The safety profile has been very favorable, with few adverse events and no related SAEs observed.</a:t>
            </a:r>
          </a:p>
          <a:p>
            <a:endParaRPr lang="en-US" dirty="0">
              <a:latin typeface="Arial Nova Light"/>
            </a:endParaRPr>
          </a:p>
          <a:p>
            <a:r>
              <a:rPr lang="en-US" dirty="0">
                <a:latin typeface="Arial Nova Light"/>
              </a:rPr>
              <a:t>Currently recruiting Third Cohort (90mCi).</a:t>
            </a:r>
          </a:p>
          <a:p>
            <a:pPr marL="0" indent="0">
              <a:buNone/>
            </a:pPr>
            <a:endParaRPr lang="en-US" dirty="0"/>
          </a:p>
        </p:txBody>
      </p:sp>
      <p:sp>
        <p:nvSpPr>
          <p:cNvPr id="11" name="TextBox 10">
            <a:extLst>
              <a:ext uri="{FF2B5EF4-FFF2-40B4-BE49-F238E27FC236}">
                <a16:creationId xmlns:a16="http://schemas.microsoft.com/office/drawing/2014/main" id="{99250BA7-762D-6500-7CA2-9B3D93031738}"/>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sp>
        <p:nvSpPr>
          <p:cNvPr id="12" name="Slide Number Placeholder 11">
            <a:extLst>
              <a:ext uri="{FF2B5EF4-FFF2-40B4-BE49-F238E27FC236}">
                <a16:creationId xmlns:a16="http://schemas.microsoft.com/office/drawing/2014/main" id="{796CC5C2-BE1D-54F0-C86B-BB8D07D2B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2405830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C74D6-6414-A1EA-AE2A-5C81C481D8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B4EC98-22F5-56BD-5794-3B0136C6DE4B}"/>
              </a:ext>
            </a:extLst>
          </p:cNvPr>
          <p:cNvSpPr>
            <a:spLocks noGrp="1"/>
          </p:cNvSpPr>
          <p:nvPr>
            <p:ph type="title"/>
          </p:nvPr>
        </p:nvSpPr>
        <p:spPr>
          <a:xfrm>
            <a:off x="304800" y="286969"/>
            <a:ext cx="11582400" cy="685799"/>
          </a:xfrm>
        </p:spPr>
        <p:txBody>
          <a:bodyPr/>
          <a:lstStyle/>
          <a:p>
            <a:r>
              <a:rPr lang="en-US" dirty="0"/>
              <a:t>Tumor Uptake</a:t>
            </a:r>
            <a:r>
              <a:rPr lang="en-US" b="0" dirty="0">
                <a:solidFill>
                  <a:schemeClr val="tx2">
                    <a:lumMod val="60000"/>
                    <a:lumOff val="40000"/>
                  </a:schemeClr>
                </a:solidFill>
                <a:latin typeface="Arial Nova Light"/>
                <a:cs typeface="Calibri"/>
              </a:rPr>
              <a:t>|</a:t>
            </a:r>
            <a:r>
              <a:rPr lang="en-US" dirty="0">
                <a:solidFill>
                  <a:schemeClr val="tx2">
                    <a:lumMod val="60000"/>
                    <a:lumOff val="40000"/>
                  </a:schemeClr>
                </a:solidFill>
                <a:latin typeface="Arial Nova"/>
                <a:cs typeface="Calibri"/>
              </a:rPr>
              <a:t> </a:t>
            </a:r>
            <a:r>
              <a:rPr lang="en-US" sz="2800" b="0" dirty="0">
                <a:solidFill>
                  <a:schemeClr val="tx2">
                    <a:lumMod val="60000"/>
                    <a:lumOff val="40000"/>
                  </a:schemeClr>
                </a:solidFill>
                <a:latin typeface="Arial Nova Light"/>
                <a:cs typeface="Calibri"/>
              </a:rPr>
              <a:t>Significant increase at DL2 vs DL1</a:t>
            </a:r>
            <a:br>
              <a:rPr lang="en-US" b="0" dirty="0">
                <a:solidFill>
                  <a:schemeClr val="tx2">
                    <a:lumMod val="60000"/>
                    <a:lumOff val="40000"/>
                  </a:schemeClr>
                </a:solidFill>
                <a:latin typeface="Arial Nova Light"/>
                <a:cs typeface="Calibri"/>
              </a:rPr>
            </a:br>
            <a:endParaRPr lang="en-US" sz="2200" dirty="0"/>
          </a:p>
        </p:txBody>
      </p:sp>
      <p:sp>
        <p:nvSpPr>
          <p:cNvPr id="4" name="TextBox 3">
            <a:extLst>
              <a:ext uri="{FF2B5EF4-FFF2-40B4-BE49-F238E27FC236}">
                <a16:creationId xmlns:a16="http://schemas.microsoft.com/office/drawing/2014/main" id="{939F2365-EBCF-D450-5EC7-98E815191BFC}"/>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sp>
        <p:nvSpPr>
          <p:cNvPr id="7" name="Slide Number Placeholder 6">
            <a:extLst>
              <a:ext uri="{FF2B5EF4-FFF2-40B4-BE49-F238E27FC236}">
                <a16:creationId xmlns:a16="http://schemas.microsoft.com/office/drawing/2014/main" id="{1CF75172-5829-08EE-FBC3-4464137AB5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graphicFrame>
        <p:nvGraphicFramePr>
          <p:cNvPr id="2" name="Table 1">
            <a:extLst>
              <a:ext uri="{FF2B5EF4-FFF2-40B4-BE49-F238E27FC236}">
                <a16:creationId xmlns:a16="http://schemas.microsoft.com/office/drawing/2014/main" id="{012640A6-4B63-41B7-27B6-E83733047730}"/>
              </a:ext>
            </a:extLst>
          </p:cNvPr>
          <p:cNvGraphicFramePr>
            <a:graphicFrameLocks noGrp="1"/>
          </p:cNvGraphicFramePr>
          <p:nvPr/>
        </p:nvGraphicFramePr>
        <p:xfrm>
          <a:off x="2968152" y="2297427"/>
          <a:ext cx="2107436" cy="2834640"/>
        </p:xfrm>
        <a:graphic>
          <a:graphicData uri="http://schemas.openxmlformats.org/drawingml/2006/table">
            <a:tbl>
              <a:tblPr/>
              <a:tblGrid>
                <a:gridCol w="957558">
                  <a:extLst>
                    <a:ext uri="{9D8B030D-6E8A-4147-A177-3AD203B41FA5}">
                      <a16:colId xmlns:a16="http://schemas.microsoft.com/office/drawing/2014/main" val="253812968"/>
                    </a:ext>
                  </a:extLst>
                </a:gridCol>
                <a:gridCol w="1149878">
                  <a:extLst>
                    <a:ext uri="{9D8B030D-6E8A-4147-A177-3AD203B41FA5}">
                      <a16:colId xmlns:a16="http://schemas.microsoft.com/office/drawing/2014/main" val="848228463"/>
                    </a:ext>
                  </a:extLst>
                </a:gridCol>
              </a:tblGrid>
              <a:tr h="457200">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00" b="1" dirty="0">
                          <a:solidFill>
                            <a:schemeClr val="bg1"/>
                          </a:solidFill>
                        </a:rPr>
                        <a:t>Average</a:t>
                      </a:r>
                    </a:p>
                    <a:p>
                      <a:pPr algn="ctr"/>
                      <a:r>
                        <a:rPr lang="en-AU" sz="1000" b="1" dirty="0">
                          <a:solidFill>
                            <a:schemeClr val="bg1"/>
                          </a:solidFill>
                        </a:rPr>
                        <a:t>Absorbed dose at 60 </a:t>
                      </a:r>
                      <a:r>
                        <a:rPr lang="en-AU" sz="1000" b="1" dirty="0" err="1">
                          <a:solidFill>
                            <a:schemeClr val="bg1"/>
                          </a:solidFill>
                        </a:rPr>
                        <a:t>mCi</a:t>
                      </a:r>
                      <a:endParaRPr lang="en-AU" sz="1000" b="1"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fontAlgn="base">
                        <a:lnSpc>
                          <a:spcPct val="100000"/>
                        </a:lnSpc>
                        <a:buNone/>
                      </a:pPr>
                      <a:r>
                        <a:rPr lang="en-AU" sz="1000" b="1" i="0" kern="1200" dirty="0">
                          <a:solidFill>
                            <a:schemeClr val="bg1"/>
                          </a:solidFill>
                          <a:effectLst/>
                          <a:latin typeface="Arial Nova" panose="020B0504020202020204" pitchFamily="34" charset="0"/>
                          <a:ea typeface="+mn-ea"/>
                          <a:cs typeface="+mn-cs"/>
                        </a:rPr>
                        <a:t>Patients</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ctr"/>
                      <a:r>
                        <a:rPr lang="en-AU" sz="1000" b="1" i="0" u="none" strike="noStrike">
                          <a:solidFill>
                            <a:schemeClr val="bg1"/>
                          </a:solidFill>
                          <a:effectLst/>
                          <a:latin typeface="Arial Nova" panose="020B0504020202020204" pitchFamily="34" charset="0"/>
                        </a:rPr>
                        <a:t>Dose (Gy), </a:t>
                      </a:r>
                      <a:br>
                        <a:rPr lang="en-AU" sz="1000" b="1" i="0" u="none" strike="noStrike">
                          <a:solidFill>
                            <a:schemeClr val="bg1"/>
                          </a:solidFill>
                          <a:effectLst/>
                          <a:latin typeface="Arial Nova" panose="020B0504020202020204" pitchFamily="34" charset="0"/>
                        </a:rPr>
                      </a:br>
                      <a:r>
                        <a:rPr lang="en-AU" sz="1000" b="1" i="0" u="none" strike="noStrike">
                          <a:solidFill>
                            <a:schemeClr val="bg1"/>
                          </a:solidFill>
                          <a:effectLst/>
                          <a:latin typeface="Arial Nova" panose="020B0504020202020204" pitchFamily="34" charset="0"/>
                        </a:rPr>
                        <a:t>with PVC</a:t>
                      </a:r>
                      <a:r>
                        <a:rPr lang="en-AU" sz="1000" b="1" i="0" u="none" strike="noStrike" baseline="30000">
                          <a:solidFill>
                            <a:schemeClr val="bg1"/>
                          </a:solidFill>
                          <a:effectLst/>
                          <a:latin typeface="Arial Nova" panose="020B0504020202020204" pitchFamily="34" charset="0"/>
                        </a:rPr>
                        <a:t>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0.5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90481305"/>
                  </a:ext>
                </a:extLst>
              </a:tr>
              <a:tr h="457200">
                <a:tc>
                  <a:txBody>
                    <a:bodyPr/>
                    <a:lstStyle/>
                    <a:p>
                      <a:pPr algn="ctr" fontAlgn="base">
                        <a:lnSpc>
                          <a:spcPct val="100000"/>
                        </a:lnSpc>
                        <a:buNone/>
                      </a:pPr>
                      <a:r>
                        <a:rPr lang="en-AU" sz="1000" b="0" i="0" u="none" strike="noStrike" kern="1200" dirty="0">
                          <a:solidFill>
                            <a:schemeClr val="tx1"/>
                          </a:solidFill>
                          <a:effectLst/>
                          <a:latin typeface="Arial Nova" panose="020B0504020202020204" pitchFamily="34" charset="0"/>
                          <a:ea typeface="+mn-ea"/>
                          <a:cs typeface="+mn-cs"/>
                        </a:rPr>
                        <a:t>#6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0143546"/>
                  </a:ext>
                </a:extLst>
              </a:tr>
              <a:tr h="457200">
                <a:tc>
                  <a:txBody>
                    <a:bodyPr/>
                    <a:lstStyle/>
                    <a:p>
                      <a:pPr algn="ctr" fontAlgn="base">
                        <a:lnSpc>
                          <a:spcPct val="100000"/>
                        </a:lnSpc>
                        <a:buNone/>
                      </a:pPr>
                      <a:endParaRPr lang="en-AU" sz="1000" b="0" i="0" u="none" strike="noStrike" kern="1200" dirty="0">
                        <a:solidFill>
                          <a:schemeClr val="tx1"/>
                        </a:solidFill>
                        <a:effectLst/>
                        <a:latin typeface="Arial Nova" panose="020B0504020202020204" pitchFamily="34" charset="0"/>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1" i="0" u="none" strike="noStrike" kern="1200" dirty="0">
                          <a:solidFill>
                            <a:schemeClr val="tx1"/>
                          </a:solidFill>
                          <a:effectLst/>
                          <a:latin typeface="Arial Nova" panose="020B0504020202020204" pitchFamily="34" charset="0"/>
                          <a:ea typeface="+mn-ea"/>
                          <a:cs typeface="+mn-cs"/>
                        </a:rPr>
                        <a:t>1.43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7308988"/>
                  </a:ext>
                </a:extLst>
              </a:tr>
            </a:tbl>
          </a:graphicData>
        </a:graphic>
      </p:graphicFrame>
      <p:graphicFrame>
        <p:nvGraphicFramePr>
          <p:cNvPr id="8" name="Table 7">
            <a:extLst>
              <a:ext uri="{FF2B5EF4-FFF2-40B4-BE49-F238E27FC236}">
                <a16:creationId xmlns:a16="http://schemas.microsoft.com/office/drawing/2014/main" id="{401C0FE3-9E90-DA8D-0412-BB64F8712485}"/>
              </a:ext>
            </a:extLst>
          </p:cNvPr>
          <p:cNvGraphicFramePr>
            <a:graphicFrameLocks noGrp="1"/>
          </p:cNvGraphicFramePr>
          <p:nvPr/>
        </p:nvGraphicFramePr>
        <p:xfrm>
          <a:off x="392349" y="2297427"/>
          <a:ext cx="2107436" cy="2834640"/>
        </p:xfrm>
        <a:graphic>
          <a:graphicData uri="http://schemas.openxmlformats.org/drawingml/2006/table">
            <a:tbl>
              <a:tblPr/>
              <a:tblGrid>
                <a:gridCol w="957558">
                  <a:extLst>
                    <a:ext uri="{9D8B030D-6E8A-4147-A177-3AD203B41FA5}">
                      <a16:colId xmlns:a16="http://schemas.microsoft.com/office/drawing/2014/main" val="253812968"/>
                    </a:ext>
                  </a:extLst>
                </a:gridCol>
                <a:gridCol w="1149878">
                  <a:extLst>
                    <a:ext uri="{9D8B030D-6E8A-4147-A177-3AD203B41FA5}">
                      <a16:colId xmlns:a16="http://schemas.microsoft.com/office/drawing/2014/main" val="848228463"/>
                    </a:ext>
                  </a:extLst>
                </a:gridCol>
              </a:tblGrid>
              <a:tr h="457200">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00" b="1" dirty="0">
                          <a:solidFill>
                            <a:schemeClr val="bg1"/>
                          </a:solidFill>
                        </a:rPr>
                        <a:t>Average</a:t>
                      </a:r>
                    </a:p>
                    <a:p>
                      <a:pPr algn="ctr"/>
                      <a:r>
                        <a:rPr lang="en-AU" sz="1000" b="1" dirty="0">
                          <a:solidFill>
                            <a:schemeClr val="bg1"/>
                          </a:solidFill>
                        </a:rPr>
                        <a:t>Absorbed dose at 30 </a:t>
                      </a:r>
                      <a:r>
                        <a:rPr lang="en-AU" sz="1000" b="1" dirty="0" err="1">
                          <a:solidFill>
                            <a:schemeClr val="bg1"/>
                          </a:solidFill>
                        </a:rPr>
                        <a:t>mCi</a:t>
                      </a:r>
                      <a:endParaRPr lang="en-AU" sz="1000" b="1"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fontAlgn="base">
                        <a:lnSpc>
                          <a:spcPct val="100000"/>
                        </a:lnSpc>
                        <a:buNone/>
                      </a:pPr>
                      <a:r>
                        <a:rPr lang="en-AU" sz="1000" b="1" i="0" kern="1200" dirty="0">
                          <a:solidFill>
                            <a:schemeClr val="bg1"/>
                          </a:solidFill>
                          <a:effectLst/>
                          <a:latin typeface="Arial Nova" panose="020B0504020202020204" pitchFamily="34" charset="0"/>
                          <a:ea typeface="+mn-ea"/>
                          <a:cs typeface="+mn-cs"/>
                        </a:rPr>
                        <a:t>Patients</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ctr"/>
                      <a:r>
                        <a:rPr lang="en-AU" sz="1000" b="1" i="0" u="none" strike="noStrike">
                          <a:solidFill>
                            <a:schemeClr val="bg1"/>
                          </a:solidFill>
                          <a:effectLst/>
                          <a:latin typeface="Arial Nova" panose="020B0504020202020204" pitchFamily="34" charset="0"/>
                        </a:rPr>
                        <a:t>Dose (Gy), </a:t>
                      </a:r>
                      <a:br>
                        <a:rPr lang="en-AU" sz="1000" b="1" i="0" u="none" strike="noStrike">
                          <a:solidFill>
                            <a:schemeClr val="bg1"/>
                          </a:solidFill>
                          <a:effectLst/>
                          <a:latin typeface="Arial Nova" panose="020B0504020202020204" pitchFamily="34" charset="0"/>
                        </a:rPr>
                      </a:br>
                      <a:r>
                        <a:rPr lang="en-AU" sz="1000" b="1" i="0" u="none" strike="noStrike">
                          <a:solidFill>
                            <a:schemeClr val="bg1"/>
                          </a:solidFill>
                          <a:effectLst/>
                          <a:latin typeface="Arial Nova" panose="020B0504020202020204" pitchFamily="34" charset="0"/>
                        </a:rPr>
                        <a:t>with PVC</a:t>
                      </a:r>
                      <a:r>
                        <a:rPr lang="en-AU" sz="1000" b="1" i="0" u="none" strike="noStrike" baseline="30000">
                          <a:solidFill>
                            <a:schemeClr val="bg1"/>
                          </a:solidFill>
                          <a:effectLst/>
                          <a:latin typeface="Arial Nova" panose="020B0504020202020204" pitchFamily="34" charset="0"/>
                        </a:rPr>
                        <a:t>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0.56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0.45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90481305"/>
                  </a:ext>
                </a:extLst>
              </a:tr>
              <a:tr h="457200">
                <a:tc>
                  <a:txBody>
                    <a:bodyPr/>
                    <a:lstStyle/>
                    <a:p>
                      <a:pPr algn="ctr" fontAlgn="base">
                        <a:lnSpc>
                          <a:spcPct val="100000"/>
                        </a:lnSpc>
                        <a:buNone/>
                      </a:pPr>
                      <a:r>
                        <a:rPr lang="en-AU" sz="1000" b="0" i="0" u="none" strike="noStrike" kern="1200" dirty="0">
                          <a:solidFill>
                            <a:schemeClr val="tx1"/>
                          </a:solidFill>
                          <a:effectLst/>
                          <a:latin typeface="Arial Nova" panose="020B0504020202020204" pitchFamily="34" charset="0"/>
                          <a:ea typeface="+mn-ea"/>
                          <a:cs typeface="+mn-cs"/>
                        </a:rPr>
                        <a:t>#3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0.21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0143546"/>
                  </a:ext>
                </a:extLst>
              </a:tr>
              <a:tr h="457200">
                <a:tc>
                  <a:txBody>
                    <a:bodyPr/>
                    <a:lstStyle/>
                    <a:p>
                      <a:pPr algn="ctr" fontAlgn="base">
                        <a:lnSpc>
                          <a:spcPct val="100000"/>
                        </a:lnSpc>
                        <a:buNone/>
                      </a:pPr>
                      <a:endParaRPr lang="en-AU" sz="1000" b="0" i="0" u="none" strike="noStrike" kern="1200" dirty="0">
                        <a:solidFill>
                          <a:schemeClr val="tx1"/>
                        </a:solidFill>
                        <a:effectLst/>
                        <a:latin typeface="Arial Nova" panose="020B0504020202020204" pitchFamily="34" charset="0"/>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1" i="0" u="none" strike="noStrike" kern="1200" dirty="0">
                          <a:solidFill>
                            <a:schemeClr val="tx1"/>
                          </a:solidFill>
                          <a:effectLst/>
                          <a:latin typeface="Arial Nova" panose="020B0504020202020204" pitchFamily="34" charset="0"/>
                          <a:ea typeface="+mn-ea"/>
                          <a:cs typeface="+mn-cs"/>
                        </a:rPr>
                        <a:t>0.41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7308988"/>
                  </a:ext>
                </a:extLst>
              </a:tr>
            </a:tbl>
          </a:graphicData>
        </a:graphic>
      </p:graphicFrame>
      <p:graphicFrame>
        <p:nvGraphicFramePr>
          <p:cNvPr id="23" name="Chart 22">
            <a:extLst>
              <a:ext uri="{FF2B5EF4-FFF2-40B4-BE49-F238E27FC236}">
                <a16:creationId xmlns:a16="http://schemas.microsoft.com/office/drawing/2014/main" id="{57A248C1-4111-E142-F0A8-2A61F6F03FFD}"/>
              </a:ext>
            </a:extLst>
          </p:cNvPr>
          <p:cNvGraphicFramePr/>
          <p:nvPr/>
        </p:nvGraphicFramePr>
        <p:xfrm>
          <a:off x="6054176" y="1798810"/>
          <a:ext cx="5184842" cy="372480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AA440FDC-0B73-F268-8913-FBF18C6B75D3}"/>
              </a:ext>
            </a:extLst>
          </p:cNvPr>
          <p:cNvSpPr txBox="1"/>
          <p:nvPr/>
        </p:nvSpPr>
        <p:spPr>
          <a:xfrm>
            <a:off x="7986420" y="5204298"/>
            <a:ext cx="683200" cy="215444"/>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Lu177 </a:t>
            </a:r>
            <a:r>
              <a:rPr kumimoji="0" lang="en-US" sz="800" b="0" i="0" u="none" strike="noStrike" kern="0" cap="none" spc="0" normalizeH="0" baseline="0" noProof="0" dirty="0" err="1">
                <a:ln>
                  <a:noFill/>
                </a:ln>
                <a:solidFill>
                  <a:sysClr val="windowText" lastClr="000000"/>
                </a:solidFill>
                <a:effectLst/>
                <a:uLnTx/>
                <a:uFillTx/>
              </a:rPr>
              <a:t>mCi</a:t>
            </a:r>
            <a:endParaRPr kumimoji="0" lang="en-US" sz="800" b="0" i="0" u="none" strike="noStrike" kern="0" cap="none" spc="0" normalizeH="0" baseline="0" noProof="0" dirty="0">
              <a:ln>
                <a:noFill/>
              </a:ln>
              <a:solidFill>
                <a:sysClr val="windowText" lastClr="000000"/>
              </a:solidFill>
              <a:effectLst/>
              <a:uLnTx/>
              <a:uFillTx/>
            </a:endParaRPr>
          </a:p>
        </p:txBody>
      </p:sp>
      <p:sp>
        <p:nvSpPr>
          <p:cNvPr id="25" name="TextBox 24">
            <a:extLst>
              <a:ext uri="{FF2B5EF4-FFF2-40B4-BE49-F238E27FC236}">
                <a16:creationId xmlns:a16="http://schemas.microsoft.com/office/drawing/2014/main" id="{20BBFA7B-080A-8D8D-6402-302EEE91FA6B}"/>
              </a:ext>
            </a:extLst>
          </p:cNvPr>
          <p:cNvSpPr txBox="1"/>
          <p:nvPr/>
        </p:nvSpPr>
        <p:spPr>
          <a:xfrm>
            <a:off x="8963567" y="5204298"/>
            <a:ext cx="848309" cy="215444"/>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Avg Tumor Gy</a:t>
            </a:r>
          </a:p>
        </p:txBody>
      </p:sp>
      <p:sp>
        <p:nvSpPr>
          <p:cNvPr id="26" name="TextBox 25">
            <a:extLst>
              <a:ext uri="{FF2B5EF4-FFF2-40B4-BE49-F238E27FC236}">
                <a16:creationId xmlns:a16="http://schemas.microsoft.com/office/drawing/2014/main" id="{A2CC1693-FF72-D1E6-FC03-CE8FAADDD9B7}"/>
              </a:ext>
            </a:extLst>
          </p:cNvPr>
          <p:cNvSpPr txBox="1"/>
          <p:nvPr/>
        </p:nvSpPr>
        <p:spPr>
          <a:xfrm>
            <a:off x="1272605" y="1654795"/>
            <a:ext cx="1227180" cy="279115"/>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41414"/>
                </a:solidFill>
                <a:effectLst/>
                <a:uLnTx/>
                <a:uFillTx/>
                <a:latin typeface="Arial Nova" panose="020B0504020202020204" pitchFamily="34" charset="0"/>
              </a:rPr>
              <a:t>COHORT#1</a:t>
            </a:r>
            <a:endParaRPr kumimoji="0" lang="en-AU" sz="1400" b="0" i="0" u="none" strike="noStrike" kern="0" cap="none" spc="0" normalizeH="0" baseline="0" noProof="0" dirty="0">
              <a:ln>
                <a:noFill/>
              </a:ln>
              <a:solidFill>
                <a:srgbClr val="141414"/>
              </a:solidFill>
              <a:effectLst/>
              <a:uLnTx/>
              <a:uFillTx/>
              <a:latin typeface="Arial Nova" panose="020B0504020202020204" pitchFamily="34" charset="0"/>
            </a:endParaRPr>
          </a:p>
        </p:txBody>
      </p:sp>
      <p:sp>
        <p:nvSpPr>
          <p:cNvPr id="27" name="TextBox 26">
            <a:extLst>
              <a:ext uri="{FF2B5EF4-FFF2-40B4-BE49-F238E27FC236}">
                <a16:creationId xmlns:a16="http://schemas.microsoft.com/office/drawing/2014/main" id="{EE7B89E5-909C-1592-221A-03C34A9C1ED7}"/>
              </a:ext>
            </a:extLst>
          </p:cNvPr>
          <p:cNvSpPr txBox="1"/>
          <p:nvPr/>
        </p:nvSpPr>
        <p:spPr>
          <a:xfrm>
            <a:off x="3848408" y="1654795"/>
            <a:ext cx="1227180" cy="279115"/>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41414"/>
                </a:solidFill>
                <a:effectLst/>
                <a:uLnTx/>
                <a:uFillTx/>
                <a:latin typeface="Arial Nova" panose="020B0504020202020204" pitchFamily="34" charset="0"/>
              </a:rPr>
              <a:t>COHORT#2</a:t>
            </a:r>
            <a:endParaRPr kumimoji="0" lang="en-AU" sz="1400" b="0" i="0" u="none" strike="noStrike" kern="0" cap="none" spc="0" normalizeH="0" baseline="0" noProof="0" dirty="0">
              <a:ln>
                <a:noFill/>
              </a:ln>
              <a:solidFill>
                <a:srgbClr val="141414"/>
              </a:solidFill>
              <a:effectLst/>
              <a:uLnTx/>
              <a:uFillTx/>
              <a:latin typeface="Arial Nova" panose="020B0504020202020204" pitchFamily="34" charset="0"/>
            </a:endParaRPr>
          </a:p>
        </p:txBody>
      </p:sp>
    </p:spTree>
    <p:extLst>
      <p:ext uri="{BB962C8B-B14F-4D97-AF65-F5344CB8AC3E}">
        <p14:creationId xmlns:p14="http://schemas.microsoft.com/office/powerpoint/2010/main" val="107657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DB2C7-004A-CF86-5DAD-79DC19B24D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E2B653-C75A-DE45-C305-B362D693EB83}"/>
              </a:ext>
            </a:extLst>
          </p:cNvPr>
          <p:cNvSpPr>
            <a:spLocks noGrp="1"/>
          </p:cNvSpPr>
          <p:nvPr>
            <p:ph type="title"/>
          </p:nvPr>
        </p:nvSpPr>
        <p:spPr/>
        <p:txBody>
          <a:bodyPr/>
          <a:lstStyle/>
          <a:p>
            <a:r>
              <a:rPr lang="en-US" dirty="0"/>
              <a:t>Tumor Uptake</a:t>
            </a:r>
            <a:r>
              <a:rPr lang="en-US" b="0" dirty="0">
                <a:solidFill>
                  <a:schemeClr val="tx2">
                    <a:lumMod val="60000"/>
                    <a:lumOff val="40000"/>
                  </a:schemeClr>
                </a:solidFill>
                <a:latin typeface="Arial Nova Light"/>
                <a:cs typeface="Calibri"/>
              </a:rPr>
              <a:t>|</a:t>
            </a:r>
            <a:r>
              <a:rPr lang="en-US" dirty="0">
                <a:solidFill>
                  <a:schemeClr val="tx2">
                    <a:lumMod val="60000"/>
                    <a:lumOff val="40000"/>
                  </a:schemeClr>
                </a:solidFill>
                <a:latin typeface="Arial Nova"/>
                <a:cs typeface="Calibri"/>
              </a:rPr>
              <a:t> </a:t>
            </a:r>
            <a:r>
              <a:rPr lang="en-US" b="0" dirty="0">
                <a:solidFill>
                  <a:schemeClr val="tx2">
                    <a:lumMod val="60000"/>
                    <a:lumOff val="40000"/>
                  </a:schemeClr>
                </a:solidFill>
                <a:latin typeface="Arial Nova Light"/>
                <a:cs typeface="Calibri"/>
              </a:rPr>
              <a:t>Up to 3 Gy at 60 </a:t>
            </a:r>
            <a:r>
              <a:rPr lang="en-US" b="0" dirty="0" err="1">
                <a:solidFill>
                  <a:schemeClr val="tx2">
                    <a:lumMod val="60000"/>
                    <a:lumOff val="40000"/>
                  </a:schemeClr>
                </a:solidFill>
                <a:latin typeface="Arial Nova Light"/>
                <a:cs typeface="Calibri"/>
              </a:rPr>
              <a:t>mCi</a:t>
            </a:r>
            <a:endParaRPr lang="en-US" sz="2200" dirty="0"/>
          </a:p>
        </p:txBody>
      </p:sp>
      <p:sp>
        <p:nvSpPr>
          <p:cNvPr id="4" name="TextBox 3">
            <a:extLst>
              <a:ext uri="{FF2B5EF4-FFF2-40B4-BE49-F238E27FC236}">
                <a16:creationId xmlns:a16="http://schemas.microsoft.com/office/drawing/2014/main" id="{36FB34B7-51F0-7E4F-7D68-E97D3C2AD77E}"/>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graphicFrame>
        <p:nvGraphicFramePr>
          <p:cNvPr id="5" name="Table 4">
            <a:extLst>
              <a:ext uri="{FF2B5EF4-FFF2-40B4-BE49-F238E27FC236}">
                <a16:creationId xmlns:a16="http://schemas.microsoft.com/office/drawing/2014/main" id="{CF754CA3-D9D8-2341-B370-C232B0060365}"/>
              </a:ext>
            </a:extLst>
          </p:cNvPr>
          <p:cNvGraphicFramePr>
            <a:graphicFrameLocks noGrp="1"/>
          </p:cNvGraphicFramePr>
          <p:nvPr/>
        </p:nvGraphicFramePr>
        <p:xfrm>
          <a:off x="94484" y="996173"/>
          <a:ext cx="5017013" cy="4663440"/>
        </p:xfrm>
        <a:graphic>
          <a:graphicData uri="http://schemas.openxmlformats.org/drawingml/2006/table">
            <a:tbl>
              <a:tblPr/>
              <a:tblGrid>
                <a:gridCol w="642703">
                  <a:extLst>
                    <a:ext uri="{9D8B030D-6E8A-4147-A177-3AD203B41FA5}">
                      <a16:colId xmlns:a16="http://schemas.microsoft.com/office/drawing/2014/main" val="1685136043"/>
                    </a:ext>
                  </a:extLst>
                </a:gridCol>
                <a:gridCol w="1235298">
                  <a:extLst>
                    <a:ext uri="{9D8B030D-6E8A-4147-A177-3AD203B41FA5}">
                      <a16:colId xmlns:a16="http://schemas.microsoft.com/office/drawing/2014/main" val="2554108797"/>
                    </a:ext>
                  </a:extLst>
                </a:gridCol>
                <a:gridCol w="794122">
                  <a:extLst>
                    <a:ext uri="{9D8B030D-6E8A-4147-A177-3AD203B41FA5}">
                      <a16:colId xmlns:a16="http://schemas.microsoft.com/office/drawing/2014/main" val="1996366628"/>
                    </a:ext>
                  </a:extLst>
                </a:gridCol>
                <a:gridCol w="794122">
                  <a:extLst>
                    <a:ext uri="{9D8B030D-6E8A-4147-A177-3AD203B41FA5}">
                      <a16:colId xmlns:a16="http://schemas.microsoft.com/office/drawing/2014/main" val="1608190101"/>
                    </a:ext>
                  </a:extLst>
                </a:gridCol>
                <a:gridCol w="794122">
                  <a:extLst>
                    <a:ext uri="{9D8B030D-6E8A-4147-A177-3AD203B41FA5}">
                      <a16:colId xmlns:a16="http://schemas.microsoft.com/office/drawing/2014/main" val="253812968"/>
                    </a:ext>
                  </a:extLst>
                </a:gridCol>
                <a:gridCol w="756646">
                  <a:extLst>
                    <a:ext uri="{9D8B030D-6E8A-4147-A177-3AD203B41FA5}">
                      <a16:colId xmlns:a16="http://schemas.microsoft.com/office/drawing/2014/main" val="848228463"/>
                    </a:ext>
                  </a:extLst>
                </a:gridCol>
              </a:tblGrid>
              <a:tr h="457200">
                <a:tc>
                  <a:txBody>
                    <a:bodyPr/>
                    <a:lstStyle/>
                    <a:p>
                      <a:pPr algn="ctr" fontAlgn="auto">
                        <a:lnSpc>
                          <a:spcPts val="1425"/>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AU" sz="1000" b="1" i="0" dirty="0">
                          <a:solidFill>
                            <a:schemeClr val="bg1"/>
                          </a:solidFill>
                          <a:effectLst/>
                          <a:latin typeface="Arial Nova" panose="020B0504020202020204" pitchFamily="34" charset="0"/>
                        </a:rPr>
                        <a:t>​</a:t>
                      </a:r>
                      <a:r>
                        <a:rPr lang="en-US" sz="1400" b="0" i="0" dirty="0">
                          <a:solidFill>
                            <a:schemeClr val="tx1"/>
                          </a:solidFill>
                          <a:effectLst/>
                          <a:latin typeface="Arial Nova" panose="020B0504020202020204" pitchFamily="34" charset="0"/>
                        </a:rPr>
                        <a:t>PATIENT #4</a:t>
                      </a:r>
                      <a:endParaRPr lang="en-AU" sz="1400" b="0" i="0" dirty="0">
                        <a:solidFill>
                          <a:schemeClr val="tx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000" b="1" i="0" dirty="0">
                          <a:solidFill>
                            <a:schemeClr val="bg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00" b="1">
                          <a:solidFill>
                            <a:schemeClr val="bg1"/>
                          </a:solidFill>
                        </a:rPr>
                        <a:t>Absorbed dose</a:t>
                      </a:r>
                    </a:p>
                    <a:p>
                      <a:pPr algn="ctr"/>
                      <a:r>
                        <a:rPr lang="en-AU" sz="1000" b="1">
                          <a:solidFill>
                            <a:schemeClr val="bg1"/>
                          </a:solidFill>
                        </a:rPr>
                        <a:t>at 60 mCi</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Cycle</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rPr>
                        <a:t>Lesion</a:t>
                      </a:r>
                      <a:endPar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Volume (ml)</a:t>
                      </a:r>
                      <a:r>
                        <a:rPr lang="en-AU" sz="1000" b="1" i="0" baseline="3000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a:solidFill>
                            <a:schemeClr val="bg1"/>
                          </a:solidFill>
                          <a:effectLst/>
                          <a:latin typeface="Arial Nova" panose="020B0504020202020204" pitchFamily="34" charset="0"/>
                          <a:ea typeface="+mn-ea"/>
                          <a:cs typeface="+mn-cs"/>
                        </a:rPr>
                        <a:t>D1 SUV</a:t>
                      </a:r>
                      <a:r>
                        <a:rPr lang="en-AU" sz="1000" b="1" i="0" kern="1200" baseline="-25000">
                          <a:solidFill>
                            <a:schemeClr val="bg1"/>
                          </a:solidFill>
                          <a:effectLst/>
                          <a:latin typeface="Arial Nova" panose="020B0504020202020204" pitchFamily="34" charset="0"/>
                          <a:ea typeface="+mn-ea"/>
                          <a:cs typeface="+mn-cs"/>
                        </a:rPr>
                        <a:t>max</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a:solidFill>
                            <a:schemeClr val="bg1"/>
                          </a:solidFill>
                          <a:effectLst/>
                          <a:latin typeface="Arial Nova" panose="020B0504020202020204" pitchFamily="34" charset="0"/>
                          <a:ea typeface="+mn-ea"/>
                          <a:cs typeface="+mn-cs"/>
                        </a:rPr>
                        <a:t>SUV T:BR*</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ctr"/>
                      <a:r>
                        <a:rPr lang="en-AU" sz="1000" b="1" i="0" u="none" strike="noStrike">
                          <a:solidFill>
                            <a:schemeClr val="bg1"/>
                          </a:solidFill>
                          <a:effectLst/>
                          <a:latin typeface="Arial Nova" panose="020B0504020202020204" pitchFamily="34" charset="0"/>
                        </a:rPr>
                        <a:t>Dose (Gy), </a:t>
                      </a:r>
                      <a:br>
                        <a:rPr lang="en-AU" sz="1000" b="1" i="0" u="none" strike="noStrike">
                          <a:solidFill>
                            <a:schemeClr val="bg1"/>
                          </a:solidFill>
                          <a:effectLst/>
                          <a:latin typeface="Arial Nova" panose="020B0504020202020204" pitchFamily="34" charset="0"/>
                        </a:rPr>
                      </a:br>
                      <a:r>
                        <a:rPr lang="en-AU" sz="1000" b="1" i="0" u="none" strike="noStrike">
                          <a:solidFill>
                            <a:schemeClr val="bg1"/>
                          </a:solidFill>
                          <a:effectLst/>
                          <a:latin typeface="Arial Nova" panose="020B0504020202020204" pitchFamily="34" charset="0"/>
                        </a:rPr>
                        <a:t>with PVC</a:t>
                      </a:r>
                      <a:r>
                        <a:rPr lang="en-AU" sz="1000" b="1" i="0" u="none" strike="noStrike" baseline="30000">
                          <a:solidFill>
                            <a:schemeClr val="bg1"/>
                          </a:solidFill>
                          <a:effectLst/>
                          <a:latin typeface="Arial Nova" panose="020B0504020202020204" pitchFamily="34" charset="0"/>
                        </a:rPr>
                        <a:t>1,2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731520">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Primary</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113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2.1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5.1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a:solidFill>
                            <a:srgbClr val="000000"/>
                          </a:solidFill>
                          <a:effectLst/>
                          <a:latin typeface="Arial Nova" panose="020B0504020202020204" pitchFamily="34" charset="0"/>
                          <a:ea typeface="+mn-ea"/>
                          <a:cs typeface="+mn-cs"/>
                        </a:rPr>
                        <a:t>0.33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r h="731520">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Lymph node </a:t>
                      </a:r>
                      <a:br>
                        <a:rPr lang="en-AU" sz="1000" b="0" i="0" u="none" strike="noStrike" kern="1200">
                          <a:solidFill>
                            <a:srgbClr val="000000"/>
                          </a:solidFill>
                          <a:effectLst/>
                          <a:latin typeface="Arial Nova" panose="020B0504020202020204" pitchFamily="34" charset="0"/>
                          <a:ea typeface="+mn-ea"/>
                          <a:cs typeface="+mn-cs"/>
                        </a:rPr>
                      </a:br>
                      <a:r>
                        <a:rPr lang="en-AU" sz="1000" b="0" i="0" u="none" strike="noStrike" kern="1200">
                          <a:solidFill>
                            <a:srgbClr val="000000"/>
                          </a:solidFill>
                          <a:effectLst/>
                          <a:latin typeface="Arial Nova" panose="020B0504020202020204" pitchFamily="34" charset="0"/>
                          <a:ea typeface="+mn-ea"/>
                          <a:cs typeface="+mn-cs"/>
                        </a:rPr>
                        <a:t>axillary left </a:t>
                      </a:r>
                      <a:br>
                        <a:rPr lang="en-AU" sz="1000" b="0" i="0" u="none" strike="noStrike" kern="1200">
                          <a:solidFill>
                            <a:srgbClr val="000000"/>
                          </a:solidFill>
                          <a:effectLst/>
                          <a:latin typeface="Arial Nova" panose="020B0504020202020204" pitchFamily="34" charset="0"/>
                          <a:ea typeface="+mn-ea"/>
                          <a:cs typeface="+mn-cs"/>
                        </a:rPr>
                      </a:br>
                      <a:r>
                        <a:rPr lang="en-AU" sz="1000" b="0" i="0" u="none" strike="noStrike" kern="1200">
                          <a:solidFill>
                            <a:srgbClr val="000000"/>
                          </a:solidFill>
                          <a:effectLst/>
                          <a:latin typeface="Arial Nova" panose="020B0504020202020204" pitchFamily="34" charset="0"/>
                          <a:ea typeface="+mn-ea"/>
                          <a:cs typeface="+mn-cs"/>
                        </a:rPr>
                        <a:t>(ROI-3)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27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2.7</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6.6</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a:solidFill>
                            <a:srgbClr val="000000"/>
                          </a:solidFill>
                          <a:effectLst/>
                          <a:latin typeface="Arial Nova" panose="020B0504020202020204" pitchFamily="34" charset="0"/>
                          <a:ea typeface="+mn-ea"/>
                          <a:cs typeface="+mn-cs"/>
                        </a:rPr>
                        <a:t>0.61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90481305"/>
                  </a:ext>
                </a:extLst>
              </a:tr>
              <a:tr h="731520">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 Lymph node supraclavicular left (ROI-4)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27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3</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7.3</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0143546"/>
                  </a:ext>
                </a:extLst>
              </a:tr>
              <a:tr h="731520">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 Lymph node supraclavicular right (Level V) (ROI-6)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37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1.8</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4.3</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a:solidFill>
                            <a:srgbClr val="000000"/>
                          </a:solidFill>
                          <a:effectLst/>
                          <a:latin typeface="Arial Nova" panose="020B0504020202020204" pitchFamily="34" charset="0"/>
                          <a:ea typeface="+mn-ea"/>
                          <a:cs typeface="+mn-cs"/>
                        </a:rPr>
                        <a:t>0.35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7308988"/>
                  </a:ext>
                </a:extLst>
              </a:tr>
              <a:tr h="731520">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 Liver Segment VI (ROI-9)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kern="1200" dirty="0">
                          <a:solidFill>
                            <a:srgbClr val="000000"/>
                          </a:solidFill>
                          <a:effectLst/>
                          <a:latin typeface="Arial Nova" panose="020B0504020202020204" pitchFamily="34" charset="0"/>
                          <a:ea typeface="+mn-ea"/>
                          <a:cs typeface="+mn-cs"/>
                        </a:rPr>
                        <a:t>47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dirty="0">
                          <a:solidFill>
                            <a:srgbClr val="000000"/>
                          </a:solidFill>
                          <a:effectLst/>
                          <a:latin typeface="Arial Nova" panose="020B0504020202020204" pitchFamily="34" charset="0"/>
                          <a:ea typeface="+mn-ea"/>
                          <a:cs typeface="+mn-cs"/>
                        </a:rPr>
                        <a:t>6.3</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ts val="1950"/>
                        </a:lnSpc>
                        <a:buNone/>
                      </a:pPr>
                      <a:r>
                        <a:rPr lang="en-AU" sz="1000" b="0" i="0" kern="1200">
                          <a:solidFill>
                            <a:srgbClr val="000000"/>
                          </a:solidFill>
                          <a:effectLst/>
                          <a:latin typeface="Arial Nova" panose="020B0504020202020204" pitchFamily="34" charset="0"/>
                          <a:ea typeface="+mn-ea"/>
                          <a:cs typeface="+mn-cs"/>
                        </a:rPr>
                        <a:t>15.4</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1" i="0" kern="1200" dirty="0">
                          <a:solidFill>
                            <a:srgbClr val="000000"/>
                          </a:solidFill>
                          <a:effectLst/>
                          <a:latin typeface="Arial Nova" panose="020B0504020202020204" pitchFamily="34" charset="0"/>
                          <a:ea typeface="+mn-ea"/>
                          <a:cs typeface="+mn-cs"/>
                        </a:rPr>
                        <a:t>3.0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27050993"/>
                  </a:ext>
                </a:extLst>
              </a:tr>
            </a:tbl>
          </a:graphicData>
        </a:graphic>
      </p:graphicFrame>
      <p:sp>
        <p:nvSpPr>
          <p:cNvPr id="6" name="Footer Placeholder 5">
            <a:extLst>
              <a:ext uri="{FF2B5EF4-FFF2-40B4-BE49-F238E27FC236}">
                <a16:creationId xmlns:a16="http://schemas.microsoft.com/office/drawing/2014/main" id="{B665A7E1-1CB4-1348-75EE-C2DB6389003D}"/>
              </a:ext>
            </a:extLst>
          </p:cNvPr>
          <p:cNvSpPr>
            <a:spLocks noGrp="1"/>
          </p:cNvSpPr>
          <p:nvPr>
            <p:ph type="ftr" sz="quarter" idx="11"/>
          </p:nvPr>
        </p:nvSpPr>
        <p:spPr>
          <a:xfrm>
            <a:off x="2657328" y="5848511"/>
            <a:ext cx="5791201"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 Patient 003-009 is not DLT-evaluable (consent withdrawal due to personal reasons)</a:t>
            </a:r>
            <a:endPar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rPr>
              <a:t>1</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Partial Volume Correction applied.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rPr>
              <a:t>2</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Density of lesion: soft tissue = 1.0 g/</a:t>
            </a:r>
            <a:r>
              <a:rPr kumimoji="0" lang="en-GB" sz="800" b="0" i="0" u="none" strike="noStrike" kern="1200" cap="none" spc="0" normalizeH="0" baseline="0" noProof="0" dirty="0" err="1">
                <a:ln>
                  <a:noFill/>
                </a:ln>
                <a:solidFill>
                  <a:srgbClr val="FFFFFF">
                    <a:lumMod val="50000"/>
                  </a:srgbClr>
                </a:solidFill>
                <a:effectLst/>
                <a:uLnTx/>
                <a:uFillTx/>
                <a:latin typeface="Arial Nova"/>
                <a:ea typeface="+mn-ea"/>
                <a:cs typeface="+mn-cs"/>
              </a:rPr>
              <a:t>mL.</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 Bone = 1.3 g/mL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rPr>
              <a:t>3</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Lesions were contours based on thresholding (40%) method and volume was averaged over all timepoints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FFFFFF">
                    <a:lumMod val="50000"/>
                  </a:srgbClr>
                </a:solidFill>
                <a:effectLst/>
                <a:uLnTx/>
                <a:uFillTx/>
                <a:latin typeface="Arial Nova"/>
                <a:ea typeface="+mn-ea"/>
                <a:cs typeface="+mn-cs"/>
              </a:rPr>
              <a:t>*</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BR = background – shoulder and proximal thigh. T:BR = lesion </a:t>
            </a:r>
            <a:r>
              <a:rPr kumimoji="0" lang="en-GB" sz="800" b="0" i="0" u="none" strike="noStrike" kern="1200" cap="none" spc="0" normalizeH="0" baseline="0" noProof="0" dirty="0" err="1">
                <a:ln>
                  <a:noFill/>
                </a:ln>
                <a:solidFill>
                  <a:srgbClr val="FFFFFF">
                    <a:lumMod val="50000"/>
                  </a:srgbClr>
                </a:solidFill>
                <a:effectLst/>
                <a:uLnTx/>
                <a:uFillTx/>
                <a:latin typeface="Arial Nova"/>
                <a:ea typeface="+mn-ea"/>
                <a:cs typeface="+mn-cs"/>
              </a:rPr>
              <a:t>SUV</a:t>
            </a:r>
            <a:r>
              <a:rPr kumimoji="0" lang="en-GB" sz="800" b="0" i="0" u="none" strike="noStrike" kern="1200" cap="none" spc="0" normalizeH="0" baseline="-25000" noProof="0" dirty="0" err="1">
                <a:ln>
                  <a:noFill/>
                </a:ln>
                <a:solidFill>
                  <a:srgbClr val="FFFFFF">
                    <a:lumMod val="50000"/>
                  </a:srgbClr>
                </a:solidFill>
                <a:effectLst/>
                <a:uLnTx/>
                <a:uFillTx/>
                <a:latin typeface="Arial Nova"/>
                <a:ea typeface="+mn-ea"/>
                <a:cs typeface="+mn-cs"/>
              </a:rPr>
              <a:t>max</a:t>
            </a:r>
            <a:r>
              <a:rPr kumimoji="0" lang="en-GB" sz="800" b="0" i="0" u="none" strike="noStrike" kern="1200" cap="none" spc="0" normalizeH="0" baseline="0" noProof="0" dirty="0" err="1">
                <a:ln>
                  <a:noFill/>
                </a:ln>
                <a:solidFill>
                  <a:srgbClr val="FFFFFF">
                    <a:lumMod val="50000"/>
                  </a:srgbClr>
                </a:solidFill>
                <a:effectLst/>
                <a:uLnTx/>
                <a:uFillTx/>
                <a:latin typeface="Arial Nova"/>
                <a:ea typeface="+mn-ea"/>
                <a:cs typeface="+mn-cs"/>
              </a:rPr>
              <a:t>:BR</a:t>
            </a:r>
            <a:r>
              <a:rPr kumimoji="0" lang="en-GB" sz="800" b="0" i="0" u="none" strike="noStrike" kern="1200" cap="none" spc="0" normalizeH="0" baseline="0" noProof="0" dirty="0">
                <a:ln>
                  <a:noFill/>
                </a:ln>
                <a:solidFill>
                  <a:srgbClr val="FFFFFF">
                    <a:lumMod val="50000"/>
                  </a:srgbClr>
                </a:solidFill>
                <a:effectLst/>
                <a:uLnTx/>
                <a:uFillTx/>
                <a:latin typeface="Arial Nova"/>
                <a:ea typeface="+mn-ea"/>
                <a:cs typeface="+mn-cs"/>
              </a:rPr>
              <a:t> </a:t>
            </a:r>
            <a:r>
              <a:rPr kumimoji="0" lang="en-GB" sz="800" b="0" i="0" u="none" strike="noStrike" kern="1200" cap="none" spc="0" normalizeH="0" baseline="0" noProof="0" dirty="0" err="1">
                <a:ln>
                  <a:noFill/>
                </a:ln>
                <a:solidFill>
                  <a:srgbClr val="FFFFFF">
                    <a:lumMod val="50000"/>
                  </a:srgbClr>
                </a:solidFill>
                <a:effectLst/>
                <a:uLnTx/>
                <a:uFillTx/>
                <a:latin typeface="Arial Nova"/>
                <a:ea typeface="+mn-ea"/>
                <a:cs typeface="+mn-cs"/>
              </a:rPr>
              <a:t>SUV</a:t>
            </a:r>
            <a:r>
              <a:rPr kumimoji="0" lang="en-GB" sz="800" b="0" i="0" u="none" strike="noStrike" kern="1200" cap="none" spc="0" normalizeH="0" baseline="-25000" noProof="0" dirty="0" err="1">
                <a:ln>
                  <a:noFill/>
                </a:ln>
                <a:solidFill>
                  <a:srgbClr val="FFFFFF">
                    <a:lumMod val="50000"/>
                  </a:srgbClr>
                </a:solidFill>
                <a:effectLst/>
                <a:uLnTx/>
                <a:uFillTx/>
                <a:latin typeface="Arial Nova"/>
                <a:ea typeface="+mn-ea"/>
                <a:cs typeface="+mn-cs"/>
              </a:rPr>
              <a:t>mean</a:t>
            </a:r>
            <a:endParaRPr kumimoji="0" lang="en-AU" sz="800" b="0" i="0" u="none" strike="noStrike" kern="1200" cap="none" spc="0" normalizeH="0" baseline="-25000" noProof="0" dirty="0">
              <a:ln>
                <a:noFill/>
              </a:ln>
              <a:solidFill>
                <a:srgbClr val="FFFFFF">
                  <a:lumMod val="50000"/>
                </a:srgbClr>
              </a:solidFill>
              <a:effectLst/>
              <a:uLnTx/>
              <a:uFillTx/>
              <a:latin typeface="Arial Nova"/>
              <a:ea typeface="+mn-ea"/>
              <a:cs typeface="+mn-cs"/>
            </a:endParaRPr>
          </a:p>
        </p:txBody>
      </p:sp>
      <p:sp>
        <p:nvSpPr>
          <p:cNvPr id="7" name="Slide Number Placeholder 6">
            <a:extLst>
              <a:ext uri="{FF2B5EF4-FFF2-40B4-BE49-F238E27FC236}">
                <a16:creationId xmlns:a16="http://schemas.microsoft.com/office/drawing/2014/main" id="{36178802-C817-296B-1857-3F4DEAD97E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graphicFrame>
        <p:nvGraphicFramePr>
          <p:cNvPr id="14" name="Table 13">
            <a:extLst>
              <a:ext uri="{FF2B5EF4-FFF2-40B4-BE49-F238E27FC236}">
                <a16:creationId xmlns:a16="http://schemas.microsoft.com/office/drawing/2014/main" id="{C1E7B2EE-3BE8-4B58-6C23-E3BA26BCADE4}"/>
              </a:ext>
            </a:extLst>
          </p:cNvPr>
          <p:cNvGraphicFramePr>
            <a:graphicFrameLocks noGrp="1"/>
          </p:cNvGraphicFramePr>
          <p:nvPr/>
        </p:nvGraphicFramePr>
        <p:xfrm>
          <a:off x="5278550" y="1029515"/>
          <a:ext cx="3855722" cy="1657652"/>
        </p:xfrm>
        <a:graphic>
          <a:graphicData uri="http://schemas.openxmlformats.org/drawingml/2006/table">
            <a:tbl>
              <a:tblPr/>
              <a:tblGrid>
                <a:gridCol w="499856">
                  <a:extLst>
                    <a:ext uri="{9D8B030D-6E8A-4147-A177-3AD203B41FA5}">
                      <a16:colId xmlns:a16="http://schemas.microsoft.com/office/drawing/2014/main" val="1685136043"/>
                    </a:ext>
                  </a:extLst>
                </a:gridCol>
                <a:gridCol w="607234">
                  <a:extLst>
                    <a:ext uri="{9D8B030D-6E8A-4147-A177-3AD203B41FA5}">
                      <a16:colId xmlns:a16="http://schemas.microsoft.com/office/drawing/2014/main" val="2554108797"/>
                    </a:ext>
                  </a:extLst>
                </a:gridCol>
                <a:gridCol w="695968">
                  <a:extLst>
                    <a:ext uri="{9D8B030D-6E8A-4147-A177-3AD203B41FA5}">
                      <a16:colId xmlns:a16="http://schemas.microsoft.com/office/drawing/2014/main" val="1996366628"/>
                    </a:ext>
                  </a:extLst>
                </a:gridCol>
                <a:gridCol w="685770">
                  <a:extLst>
                    <a:ext uri="{9D8B030D-6E8A-4147-A177-3AD203B41FA5}">
                      <a16:colId xmlns:a16="http://schemas.microsoft.com/office/drawing/2014/main" val="1608190101"/>
                    </a:ext>
                  </a:extLst>
                </a:gridCol>
                <a:gridCol w="570193">
                  <a:extLst>
                    <a:ext uri="{9D8B030D-6E8A-4147-A177-3AD203B41FA5}">
                      <a16:colId xmlns:a16="http://schemas.microsoft.com/office/drawing/2014/main" val="253812968"/>
                    </a:ext>
                  </a:extLst>
                </a:gridCol>
                <a:gridCol w="796701">
                  <a:extLst>
                    <a:ext uri="{9D8B030D-6E8A-4147-A177-3AD203B41FA5}">
                      <a16:colId xmlns:a16="http://schemas.microsoft.com/office/drawing/2014/main" val="848228463"/>
                    </a:ext>
                  </a:extLst>
                </a:gridCol>
              </a:tblGrid>
              <a:tr h="457200">
                <a:tc>
                  <a:txBody>
                    <a:bodyPr/>
                    <a:lstStyle/>
                    <a:p>
                      <a:pPr algn="ctr" fontAlgn="auto">
                        <a:lnSpc>
                          <a:spcPts val="1425"/>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AU" sz="1000" b="1" i="0">
                          <a:solidFill>
                            <a:schemeClr val="bg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000" b="1" i="0">
                          <a:solidFill>
                            <a:schemeClr val="bg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00" b="1" dirty="0">
                          <a:solidFill>
                            <a:schemeClr val="bg1"/>
                          </a:solidFill>
                        </a:rPr>
                        <a:t>Absorbed dose</a:t>
                      </a:r>
                    </a:p>
                    <a:p>
                      <a:pPr algn="ctr"/>
                      <a:r>
                        <a:rPr lang="en-AU" sz="1000" b="1" dirty="0">
                          <a:solidFill>
                            <a:schemeClr val="bg1"/>
                          </a:solidFill>
                        </a:rPr>
                        <a:t>at 60 </a:t>
                      </a:r>
                      <a:r>
                        <a:rPr lang="en-AU" sz="1000" b="1" dirty="0" err="1">
                          <a:solidFill>
                            <a:schemeClr val="bg1"/>
                          </a:solidFill>
                        </a:rPr>
                        <a:t>mCi</a:t>
                      </a:r>
                      <a:endParaRPr lang="en-AU" sz="1000" b="1"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Cycle</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rPr>
                        <a:t>Lesion</a:t>
                      </a:r>
                      <a:endPar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Volume (ml)</a:t>
                      </a:r>
                      <a:r>
                        <a:rPr lang="en-AU" sz="1000" b="1" i="0" baseline="3000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a:solidFill>
                            <a:schemeClr val="bg1"/>
                          </a:solidFill>
                          <a:effectLst/>
                          <a:latin typeface="Arial Nova" panose="020B0504020202020204" pitchFamily="34" charset="0"/>
                          <a:ea typeface="+mn-ea"/>
                          <a:cs typeface="+mn-cs"/>
                        </a:rPr>
                        <a:t>D1 SUV</a:t>
                      </a:r>
                      <a:r>
                        <a:rPr lang="en-AU" sz="1000" b="1" i="0" kern="1200" baseline="-25000">
                          <a:solidFill>
                            <a:schemeClr val="bg1"/>
                          </a:solidFill>
                          <a:effectLst/>
                          <a:latin typeface="Arial Nova" panose="020B0504020202020204" pitchFamily="34" charset="0"/>
                          <a:ea typeface="+mn-ea"/>
                          <a:cs typeface="+mn-cs"/>
                        </a:rPr>
                        <a:t>max</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a:solidFill>
                            <a:schemeClr val="bg1"/>
                          </a:solidFill>
                          <a:effectLst/>
                          <a:latin typeface="Arial Nova" panose="020B0504020202020204" pitchFamily="34" charset="0"/>
                          <a:ea typeface="+mn-ea"/>
                          <a:cs typeface="+mn-cs"/>
                        </a:rPr>
                        <a:t>SUV T:BR*</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ctr"/>
                      <a:r>
                        <a:rPr lang="en-AU" sz="1000" b="1" i="0" u="none" strike="noStrike">
                          <a:solidFill>
                            <a:schemeClr val="bg1"/>
                          </a:solidFill>
                          <a:effectLst/>
                          <a:latin typeface="Arial Nova" panose="020B0504020202020204" pitchFamily="34" charset="0"/>
                        </a:rPr>
                        <a:t>Dose (Gy), </a:t>
                      </a:r>
                      <a:br>
                        <a:rPr lang="en-AU" sz="1000" b="1" i="0" u="none" strike="noStrike">
                          <a:solidFill>
                            <a:schemeClr val="bg1"/>
                          </a:solidFill>
                          <a:effectLst/>
                          <a:latin typeface="Arial Nova" panose="020B0504020202020204" pitchFamily="34" charset="0"/>
                        </a:rPr>
                      </a:br>
                      <a:r>
                        <a:rPr lang="en-AU" sz="1000" b="1" i="0" u="none" strike="noStrike">
                          <a:solidFill>
                            <a:schemeClr val="bg1"/>
                          </a:solidFill>
                          <a:effectLst/>
                          <a:latin typeface="Arial Nova" panose="020B0504020202020204" pitchFamily="34" charset="0"/>
                        </a:rPr>
                        <a:t>with PVC</a:t>
                      </a:r>
                      <a:r>
                        <a:rPr lang="en-AU" sz="1000" b="1" i="0" u="none" strike="noStrike" baseline="30000">
                          <a:solidFill>
                            <a:schemeClr val="bg1"/>
                          </a:solidFill>
                          <a:effectLst/>
                          <a:latin typeface="Arial Nova" panose="020B0504020202020204" pitchFamily="34" charset="0"/>
                        </a:rPr>
                        <a:t>1,2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651812">
                <a:tc>
                  <a:txBody>
                    <a:bodyPr/>
                    <a:lstStyle/>
                    <a:p>
                      <a:pPr marL="0" algn="ctr" defTabSz="914400" rtl="0" eaLnBrk="1" fontAlgn="base" latinLnBrk="0" hangingPunct="1">
                        <a:lnSpc>
                          <a:spcPts val="1425"/>
                        </a:lnSpc>
                        <a:buNone/>
                      </a:pPr>
                      <a:r>
                        <a:rPr lang="en-AU" sz="1000" b="0" i="0" kern="1200">
                          <a:solidFill>
                            <a:srgbClr val="000000"/>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000" b="0" i="0" u="none" strike="noStrike" kern="1200">
                          <a:solidFill>
                            <a:srgbClr val="000000"/>
                          </a:solidFill>
                          <a:effectLst/>
                          <a:latin typeface="Arial Nova" panose="020B0504020202020204" pitchFamily="34" charset="0"/>
                          <a:ea typeface="+mn-ea"/>
                          <a:cs typeface="+mn-cs"/>
                        </a:rPr>
                        <a:t>ROI-4 </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dirty="0">
                          <a:solidFill>
                            <a:srgbClr val="000000"/>
                          </a:solidFill>
                          <a:effectLst/>
                          <a:latin typeface="Arial Nova" panose="020B0504020202020204" pitchFamily="34" charset="0"/>
                        </a:rPr>
                        <a:t>8.3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ct val="100000"/>
                        </a:lnSpc>
                        <a:buNone/>
                      </a:pPr>
                      <a:r>
                        <a:rPr lang="en-AU" sz="1000" b="0" i="0" kern="1200" dirty="0">
                          <a:solidFill>
                            <a:srgbClr val="000000"/>
                          </a:solidFill>
                          <a:effectLst/>
                          <a:latin typeface="Arial Nova" panose="020B0504020202020204" pitchFamily="34" charset="0"/>
                          <a:ea typeface="+mn-ea"/>
                          <a:cs typeface="+mn-cs"/>
                        </a:rPr>
                        <a:t>2.5</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ct val="100000"/>
                        </a:lnSpc>
                        <a:buNone/>
                      </a:pPr>
                      <a:r>
                        <a:rPr lang="en-AU" sz="1000" b="0" i="0" kern="1200" dirty="0">
                          <a:solidFill>
                            <a:srgbClr val="000000"/>
                          </a:solidFill>
                          <a:effectLst/>
                          <a:latin typeface="Arial Nova" panose="020B0504020202020204" pitchFamily="34" charset="0"/>
                          <a:ea typeface="+mn-ea"/>
                          <a:cs typeface="+mn-cs"/>
                        </a:rPr>
                        <a:t>4.7</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000" b="0" i="0" u="none" strike="noStrike" dirty="0">
                          <a:solidFill>
                            <a:srgbClr val="000000"/>
                          </a:solidFill>
                          <a:effectLst/>
                          <a:latin typeface="Arial Nova" panose="020B0504020202020204" pitchFamily="34" charset="0"/>
                        </a:rPr>
                        <a:t>0.5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bl>
          </a:graphicData>
        </a:graphic>
      </p:graphicFrame>
      <p:graphicFrame>
        <p:nvGraphicFramePr>
          <p:cNvPr id="15" name="Table 14">
            <a:extLst>
              <a:ext uri="{FF2B5EF4-FFF2-40B4-BE49-F238E27FC236}">
                <a16:creationId xmlns:a16="http://schemas.microsoft.com/office/drawing/2014/main" id="{B5DBC139-949B-B7D4-616A-F62E61E191BA}"/>
              </a:ext>
            </a:extLst>
          </p:cNvPr>
          <p:cNvGraphicFramePr>
            <a:graphicFrameLocks noGrp="1"/>
          </p:cNvGraphicFramePr>
          <p:nvPr/>
        </p:nvGraphicFramePr>
        <p:xfrm>
          <a:off x="5278374" y="2785111"/>
          <a:ext cx="3855898" cy="1737360"/>
        </p:xfrm>
        <a:graphic>
          <a:graphicData uri="http://schemas.openxmlformats.org/drawingml/2006/table">
            <a:tbl>
              <a:tblPr/>
              <a:tblGrid>
                <a:gridCol w="499856">
                  <a:extLst>
                    <a:ext uri="{9D8B030D-6E8A-4147-A177-3AD203B41FA5}">
                      <a16:colId xmlns:a16="http://schemas.microsoft.com/office/drawing/2014/main" val="1685136043"/>
                    </a:ext>
                  </a:extLst>
                </a:gridCol>
                <a:gridCol w="612842">
                  <a:extLst>
                    <a:ext uri="{9D8B030D-6E8A-4147-A177-3AD203B41FA5}">
                      <a16:colId xmlns:a16="http://schemas.microsoft.com/office/drawing/2014/main" val="2554108797"/>
                    </a:ext>
                  </a:extLst>
                </a:gridCol>
                <a:gridCol w="700392">
                  <a:extLst>
                    <a:ext uri="{9D8B030D-6E8A-4147-A177-3AD203B41FA5}">
                      <a16:colId xmlns:a16="http://schemas.microsoft.com/office/drawing/2014/main" val="1996366628"/>
                    </a:ext>
                  </a:extLst>
                </a:gridCol>
                <a:gridCol w="671208">
                  <a:extLst>
                    <a:ext uri="{9D8B030D-6E8A-4147-A177-3AD203B41FA5}">
                      <a16:colId xmlns:a16="http://schemas.microsoft.com/office/drawing/2014/main" val="1608190101"/>
                    </a:ext>
                  </a:extLst>
                </a:gridCol>
                <a:gridCol w="583660">
                  <a:extLst>
                    <a:ext uri="{9D8B030D-6E8A-4147-A177-3AD203B41FA5}">
                      <a16:colId xmlns:a16="http://schemas.microsoft.com/office/drawing/2014/main" val="253812968"/>
                    </a:ext>
                  </a:extLst>
                </a:gridCol>
                <a:gridCol w="787940">
                  <a:extLst>
                    <a:ext uri="{9D8B030D-6E8A-4147-A177-3AD203B41FA5}">
                      <a16:colId xmlns:a16="http://schemas.microsoft.com/office/drawing/2014/main" val="848228463"/>
                    </a:ext>
                  </a:extLst>
                </a:gridCol>
              </a:tblGrid>
              <a:tr h="457200">
                <a:tc>
                  <a:txBody>
                    <a:bodyPr/>
                    <a:lstStyle/>
                    <a:p>
                      <a:pPr algn="ctr" fontAlgn="auto">
                        <a:lnSpc>
                          <a:spcPts val="1425"/>
                        </a:lnSpc>
                        <a:buNone/>
                      </a:pPr>
                      <a:endParaRPr lang="en-AU" sz="1000" b="1" i="0" dirty="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AU" sz="1000" b="1" i="0">
                          <a:solidFill>
                            <a:schemeClr val="bg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000" b="1" i="0">
                          <a:solidFill>
                            <a:schemeClr val="bg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dirty="0">
                          <a:solidFill>
                            <a:schemeClr val="bg1"/>
                          </a:solidFill>
                        </a:rPr>
                        <a:t>Absorbed dose       at 60 </a:t>
                      </a:r>
                      <a:r>
                        <a:rPr lang="en-US" sz="1000" b="1" dirty="0" err="1">
                          <a:solidFill>
                            <a:schemeClr val="bg1"/>
                          </a:solidFill>
                        </a:rPr>
                        <a:t>mCi</a:t>
                      </a:r>
                      <a:endParaRPr sz="1000" b="1"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Cycle</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rPr>
                        <a:t>Lesion</a:t>
                      </a:r>
                      <a:endPar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a:r>
                        <a:rPr lang="en-AU" sz="1000" b="1" i="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Volume (ml)</a:t>
                      </a:r>
                      <a:r>
                        <a:rPr lang="en-AU" sz="1000" b="1" i="0" baseline="30000">
                          <a:solidFill>
                            <a:schemeClr val="bg1"/>
                          </a:solidFill>
                          <a:effectLst/>
                          <a:latin typeface="Arial Nova" panose="020B050402020202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a:solidFill>
                            <a:schemeClr val="bg1"/>
                          </a:solidFill>
                          <a:effectLst/>
                          <a:latin typeface="Arial Nova" panose="020B0504020202020204" pitchFamily="34" charset="0"/>
                          <a:ea typeface="+mn-ea"/>
                          <a:cs typeface="+mn-cs"/>
                        </a:rPr>
                        <a:t>D1 SUV</a:t>
                      </a:r>
                      <a:r>
                        <a:rPr lang="en-AU" sz="1000" b="1" i="0" kern="1200" baseline="-25000">
                          <a:solidFill>
                            <a:schemeClr val="bg1"/>
                          </a:solidFill>
                          <a:effectLst/>
                          <a:latin typeface="Arial Nova" panose="020B0504020202020204" pitchFamily="34" charset="0"/>
                          <a:ea typeface="+mn-ea"/>
                          <a:cs typeface="+mn-cs"/>
                        </a:rPr>
                        <a:t>max</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kern="1200" dirty="0">
                          <a:solidFill>
                            <a:schemeClr val="bg1"/>
                          </a:solidFill>
                          <a:effectLst/>
                          <a:latin typeface="Arial Nova" panose="020B0504020202020204" pitchFamily="34" charset="0"/>
                          <a:ea typeface="+mn-ea"/>
                          <a:cs typeface="+mn-cs"/>
                        </a:rPr>
                        <a:t>SUV T:BR*</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000" b="1" i="0" baseline="0" dirty="0">
                          <a:solidFill>
                            <a:schemeClr val="bg1"/>
                          </a:solidFill>
                          <a:effectLst/>
                          <a:latin typeface="Arial Nova" panose="020B0504020202020204" pitchFamily="34" charset="0"/>
                        </a:rPr>
                        <a:t>Dose (Gy)</a:t>
                      </a:r>
                      <a:br>
                        <a:rPr lang="en-AU" sz="1000" b="1" i="0" baseline="0" dirty="0">
                          <a:solidFill>
                            <a:schemeClr val="bg1"/>
                          </a:solidFill>
                          <a:effectLst/>
                          <a:latin typeface="Arial Nova" panose="020B0504020202020204" pitchFamily="34" charset="0"/>
                        </a:rPr>
                      </a:br>
                      <a:r>
                        <a:rPr lang="en-AU" sz="1000" b="1" i="0" baseline="0" dirty="0">
                          <a:solidFill>
                            <a:schemeClr val="bg1"/>
                          </a:solidFill>
                          <a:effectLst/>
                          <a:latin typeface="Arial Nova" panose="020B0504020202020204" pitchFamily="34" charset="0"/>
                        </a:rPr>
                        <a:t>C1 with PVC</a:t>
                      </a:r>
                      <a:r>
                        <a:rPr lang="en-AU" sz="1000" b="1" i="0" baseline="30000" dirty="0">
                          <a:solidFill>
                            <a:schemeClr val="bg1"/>
                          </a:solidFill>
                          <a:effectLst/>
                          <a:latin typeface="Arial Nova" panose="020B0504020202020204" pitchFamily="34" charset="0"/>
                        </a:rPr>
                        <a:t>1,2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731520">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mn-lt"/>
                          <a:ea typeface="+mn-ea"/>
                          <a:cs typeface="+mn-cs"/>
                        </a:rPr>
                        <a:t>IM</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buNone/>
                      </a:pPr>
                      <a:r>
                        <a:rPr lang="en-AU" sz="1000" b="0" i="0" u="none" strike="noStrike">
                          <a:solidFill>
                            <a:srgbClr val="000000"/>
                          </a:solidFill>
                          <a:effectLst/>
                          <a:latin typeface="+mn-lt"/>
                        </a:rPr>
                        <a:t>ROI-7 (Spleen)</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buNone/>
                      </a:pPr>
                      <a:r>
                        <a:rPr lang="en-AU" sz="1000" b="0" i="0" u="none" strike="noStrike">
                          <a:solidFill>
                            <a:srgbClr val="000000"/>
                          </a:solidFill>
                          <a:effectLst/>
                          <a:latin typeface="+mn-lt"/>
                        </a:rPr>
                        <a:t>16.28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ct val="100000"/>
                        </a:lnSpc>
                        <a:buNone/>
                      </a:pPr>
                      <a:r>
                        <a:rPr lang="en-AU" sz="1000" b="0" i="0" kern="1200">
                          <a:solidFill>
                            <a:srgbClr val="000000"/>
                          </a:solidFill>
                          <a:effectLst/>
                          <a:latin typeface="+mn-lt"/>
                          <a:ea typeface="+mn-ea"/>
                          <a:cs typeface="+mn-cs"/>
                        </a:rPr>
                        <a:t>15.2</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ase">
                        <a:lnSpc>
                          <a:spcPct val="100000"/>
                        </a:lnSpc>
                        <a:buNone/>
                      </a:pPr>
                      <a:r>
                        <a:rPr lang="en-AU" sz="1000" b="0" i="0" kern="1200">
                          <a:solidFill>
                            <a:srgbClr val="000000"/>
                          </a:solidFill>
                          <a:effectLst/>
                          <a:latin typeface="+mn-lt"/>
                          <a:ea typeface="+mn-ea"/>
                          <a:cs typeface="+mn-cs"/>
                        </a:rPr>
                        <a:t>20.7</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000" b="1" i="0" u="none" strike="noStrike" dirty="0">
                          <a:solidFill>
                            <a:srgbClr val="000000"/>
                          </a:solidFill>
                          <a:effectLst/>
                          <a:latin typeface="+mn-lt"/>
                        </a:rPr>
                        <a:t>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bl>
          </a:graphicData>
        </a:graphic>
      </p:graphicFrame>
      <p:sp>
        <p:nvSpPr>
          <p:cNvPr id="17" name="TextBox 16">
            <a:extLst>
              <a:ext uri="{FF2B5EF4-FFF2-40B4-BE49-F238E27FC236}">
                <a16:creationId xmlns:a16="http://schemas.microsoft.com/office/drawing/2014/main" id="{26522F35-D343-C1E8-0C33-70F43D9CCD1E}"/>
              </a:ext>
            </a:extLst>
          </p:cNvPr>
          <p:cNvSpPr txBox="1"/>
          <p:nvPr/>
        </p:nvSpPr>
        <p:spPr>
          <a:xfrm>
            <a:off x="3848408" y="1127505"/>
            <a:ext cx="6094476" cy="279115"/>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41414"/>
                </a:solidFill>
                <a:effectLst/>
                <a:uLnTx/>
                <a:uFillTx/>
                <a:latin typeface="Arial Nova" panose="020B0504020202020204" pitchFamily="34" charset="0"/>
              </a:rPr>
              <a:t>PATIENT #5</a:t>
            </a:r>
            <a:endParaRPr kumimoji="0" lang="en-AU" sz="1400" b="0" i="0" u="none" strike="noStrike" kern="0" cap="none" spc="0" normalizeH="0" baseline="0" noProof="0" dirty="0">
              <a:ln>
                <a:noFill/>
              </a:ln>
              <a:solidFill>
                <a:srgbClr val="141414"/>
              </a:solidFill>
              <a:effectLst/>
              <a:uLnTx/>
              <a:uFillTx/>
              <a:latin typeface="Arial Nova" panose="020B0504020202020204" pitchFamily="34" charset="0"/>
            </a:endParaRPr>
          </a:p>
        </p:txBody>
      </p:sp>
      <p:sp>
        <p:nvSpPr>
          <p:cNvPr id="20" name="TextBox 19">
            <a:extLst>
              <a:ext uri="{FF2B5EF4-FFF2-40B4-BE49-F238E27FC236}">
                <a16:creationId xmlns:a16="http://schemas.microsoft.com/office/drawing/2014/main" id="{DD49094C-34A5-92A4-AC5A-C94CC2DC44C6}"/>
              </a:ext>
            </a:extLst>
          </p:cNvPr>
          <p:cNvSpPr txBox="1"/>
          <p:nvPr/>
        </p:nvSpPr>
        <p:spPr>
          <a:xfrm>
            <a:off x="5505758" y="2876065"/>
            <a:ext cx="2779776" cy="271869"/>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41414"/>
                </a:solidFill>
                <a:effectLst/>
                <a:uLnTx/>
                <a:uFillTx/>
                <a:latin typeface="Arial Nova" panose="020B0504020202020204" pitchFamily="34" charset="0"/>
              </a:rPr>
              <a:t>PATIENT #6</a:t>
            </a:r>
            <a:endParaRPr kumimoji="0" lang="en-AU" sz="1400" b="0" i="0" u="none" strike="noStrike" kern="0" cap="none" spc="0" normalizeH="0" baseline="0" noProof="0" dirty="0">
              <a:ln>
                <a:noFill/>
              </a:ln>
              <a:solidFill>
                <a:srgbClr val="141414"/>
              </a:solidFill>
              <a:effectLst/>
              <a:uLnTx/>
              <a:uFillTx/>
              <a:latin typeface="Arial Nova" panose="020B0504020202020204" pitchFamily="34" charset="0"/>
            </a:endParaRPr>
          </a:p>
        </p:txBody>
      </p:sp>
      <p:graphicFrame>
        <p:nvGraphicFramePr>
          <p:cNvPr id="2" name="Table 1">
            <a:extLst>
              <a:ext uri="{FF2B5EF4-FFF2-40B4-BE49-F238E27FC236}">
                <a16:creationId xmlns:a16="http://schemas.microsoft.com/office/drawing/2014/main" id="{59112E8D-15E3-BF16-DE2C-4BD06FFE39CA}"/>
              </a:ext>
            </a:extLst>
          </p:cNvPr>
          <p:cNvGraphicFramePr>
            <a:graphicFrameLocks noGrp="1"/>
          </p:cNvGraphicFramePr>
          <p:nvPr/>
        </p:nvGraphicFramePr>
        <p:xfrm>
          <a:off x="9942884" y="1029515"/>
          <a:ext cx="2107436" cy="2834640"/>
        </p:xfrm>
        <a:graphic>
          <a:graphicData uri="http://schemas.openxmlformats.org/drawingml/2006/table">
            <a:tbl>
              <a:tblPr/>
              <a:tblGrid>
                <a:gridCol w="957558">
                  <a:extLst>
                    <a:ext uri="{9D8B030D-6E8A-4147-A177-3AD203B41FA5}">
                      <a16:colId xmlns:a16="http://schemas.microsoft.com/office/drawing/2014/main" val="253812968"/>
                    </a:ext>
                  </a:extLst>
                </a:gridCol>
                <a:gridCol w="1149878">
                  <a:extLst>
                    <a:ext uri="{9D8B030D-6E8A-4147-A177-3AD203B41FA5}">
                      <a16:colId xmlns:a16="http://schemas.microsoft.com/office/drawing/2014/main" val="848228463"/>
                    </a:ext>
                  </a:extLst>
                </a:gridCol>
              </a:tblGrid>
              <a:tr h="457200">
                <a:tc>
                  <a:txBody>
                    <a:bodyPr/>
                    <a:lstStyle/>
                    <a:p>
                      <a:pPr algn="ctr" fontAlgn="base">
                        <a:lnSpc>
                          <a:spcPts val="1200"/>
                        </a:lnSpc>
                        <a:buNone/>
                      </a:pPr>
                      <a:endParaRPr lang="en-AU" sz="1000" b="1" i="0">
                        <a:solidFill>
                          <a:schemeClr val="bg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00" b="1" dirty="0">
                          <a:solidFill>
                            <a:schemeClr val="bg1"/>
                          </a:solidFill>
                        </a:rPr>
                        <a:t>Average</a:t>
                      </a:r>
                    </a:p>
                    <a:p>
                      <a:pPr algn="ctr"/>
                      <a:r>
                        <a:rPr lang="en-AU" sz="1000" b="1" dirty="0">
                          <a:solidFill>
                            <a:schemeClr val="bg1"/>
                          </a:solidFill>
                        </a:rPr>
                        <a:t>Absorbed dose at 60 </a:t>
                      </a:r>
                      <a:r>
                        <a:rPr lang="en-AU" sz="1000" b="1" dirty="0" err="1">
                          <a:solidFill>
                            <a:schemeClr val="bg1"/>
                          </a:solidFill>
                        </a:rPr>
                        <a:t>mCi</a:t>
                      </a:r>
                      <a:endParaRPr lang="en-AU" sz="1000" b="1" dirty="0">
                        <a:solidFill>
                          <a:schemeClr val="bg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96185904"/>
                  </a:ext>
                </a:extLst>
              </a:tr>
              <a:tr h="457200">
                <a:tc>
                  <a:txBody>
                    <a:bodyPr/>
                    <a:lstStyle/>
                    <a:p>
                      <a:pPr algn="ctr" fontAlgn="base">
                        <a:lnSpc>
                          <a:spcPct val="100000"/>
                        </a:lnSpc>
                        <a:buNone/>
                      </a:pPr>
                      <a:r>
                        <a:rPr lang="en-AU" sz="1000" b="1" i="0" kern="1200" dirty="0">
                          <a:solidFill>
                            <a:schemeClr val="bg1"/>
                          </a:solidFill>
                          <a:effectLst/>
                          <a:latin typeface="Arial Nova" panose="020B0504020202020204" pitchFamily="34" charset="0"/>
                          <a:ea typeface="+mn-ea"/>
                          <a:cs typeface="+mn-cs"/>
                        </a:rPr>
                        <a:t>Patients</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ctr"/>
                      <a:r>
                        <a:rPr lang="en-AU" sz="1000" b="1" i="0" u="none" strike="noStrike">
                          <a:solidFill>
                            <a:schemeClr val="bg1"/>
                          </a:solidFill>
                          <a:effectLst/>
                          <a:latin typeface="Arial Nova" panose="020B0504020202020204" pitchFamily="34" charset="0"/>
                        </a:rPr>
                        <a:t>Dose (Gy), </a:t>
                      </a:r>
                      <a:br>
                        <a:rPr lang="en-AU" sz="1000" b="1" i="0" u="none" strike="noStrike">
                          <a:solidFill>
                            <a:schemeClr val="bg1"/>
                          </a:solidFill>
                          <a:effectLst/>
                          <a:latin typeface="Arial Nova" panose="020B0504020202020204" pitchFamily="34" charset="0"/>
                        </a:rPr>
                      </a:br>
                      <a:r>
                        <a:rPr lang="en-AU" sz="1000" b="1" i="0" u="none" strike="noStrike">
                          <a:solidFill>
                            <a:schemeClr val="bg1"/>
                          </a:solidFill>
                          <a:effectLst/>
                          <a:latin typeface="Arial Nova" panose="020B0504020202020204" pitchFamily="34" charset="0"/>
                        </a:rPr>
                        <a:t>with PVC</a:t>
                      </a:r>
                      <a:r>
                        <a:rPr lang="en-AU" sz="1000" b="1" i="0" u="none" strike="noStrike" baseline="30000">
                          <a:solidFill>
                            <a:schemeClr val="bg1"/>
                          </a:solidFill>
                          <a:effectLst/>
                          <a:latin typeface="Arial Nova" panose="020B0504020202020204" pitchFamily="34" charset="0"/>
                        </a:rPr>
                        <a:t>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r h="457200">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0.5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90481305"/>
                  </a:ext>
                </a:extLst>
              </a:tr>
              <a:tr h="457200">
                <a:tc>
                  <a:txBody>
                    <a:bodyPr/>
                    <a:lstStyle/>
                    <a:p>
                      <a:pPr algn="ctr" fontAlgn="base">
                        <a:lnSpc>
                          <a:spcPct val="100000"/>
                        </a:lnSpc>
                        <a:buNone/>
                      </a:pPr>
                      <a:r>
                        <a:rPr lang="en-AU" sz="1000" b="0" i="0" u="none" strike="noStrike" kern="1200" dirty="0">
                          <a:solidFill>
                            <a:schemeClr val="tx1"/>
                          </a:solidFill>
                          <a:effectLst/>
                          <a:latin typeface="Arial Nova" panose="020B0504020202020204" pitchFamily="34" charset="0"/>
                          <a:ea typeface="+mn-ea"/>
                          <a:cs typeface="+mn-cs"/>
                        </a:rPr>
                        <a:t>#6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0" i="0" u="none" strike="noStrike" kern="1200" dirty="0">
                          <a:solidFill>
                            <a:schemeClr val="tx1"/>
                          </a:solidFill>
                          <a:effectLst/>
                          <a:latin typeface="Arial Nova" panose="020B0504020202020204" pitchFamily="34" charset="0"/>
                          <a:ea typeface="+mn-ea"/>
                          <a:cs typeface="+mn-cs"/>
                        </a:rPr>
                        <a:t>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0143546"/>
                  </a:ext>
                </a:extLst>
              </a:tr>
              <a:tr h="457200">
                <a:tc>
                  <a:txBody>
                    <a:bodyPr/>
                    <a:lstStyle/>
                    <a:p>
                      <a:pPr algn="ctr" fontAlgn="base">
                        <a:lnSpc>
                          <a:spcPct val="100000"/>
                        </a:lnSpc>
                        <a:buNone/>
                      </a:pPr>
                      <a:endParaRPr lang="en-AU" sz="1000" b="0" i="0" u="none" strike="noStrike" kern="1200" dirty="0">
                        <a:solidFill>
                          <a:schemeClr val="tx1"/>
                        </a:solidFill>
                        <a:effectLst/>
                        <a:latin typeface="Arial Nova" panose="020B0504020202020204" pitchFamily="34" charset="0"/>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000" b="1" i="0" u="none" strike="noStrike" kern="1200" dirty="0">
                          <a:solidFill>
                            <a:schemeClr val="tx1"/>
                          </a:solidFill>
                          <a:effectLst/>
                          <a:latin typeface="Arial Nova" panose="020B0504020202020204" pitchFamily="34" charset="0"/>
                          <a:ea typeface="+mn-ea"/>
                          <a:cs typeface="+mn-cs"/>
                        </a:rPr>
                        <a:t>1.43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7308988"/>
                  </a:ext>
                </a:extLst>
              </a:tr>
            </a:tbl>
          </a:graphicData>
        </a:graphic>
      </p:graphicFrame>
      <p:sp>
        <p:nvSpPr>
          <p:cNvPr id="8" name="Rectangle 7">
            <a:extLst>
              <a:ext uri="{FF2B5EF4-FFF2-40B4-BE49-F238E27FC236}">
                <a16:creationId xmlns:a16="http://schemas.microsoft.com/office/drawing/2014/main" id="{3139FBA0-3FFB-E4A4-FD43-4AE15FA8FDF0}"/>
              </a:ext>
            </a:extLst>
          </p:cNvPr>
          <p:cNvSpPr/>
          <p:nvPr/>
        </p:nvSpPr>
        <p:spPr>
          <a:xfrm>
            <a:off x="4348264" y="4931923"/>
            <a:ext cx="763233" cy="72769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Nova"/>
              <a:ea typeface="+mn-ea"/>
              <a:cs typeface="+mn-cs"/>
            </a:endParaRPr>
          </a:p>
        </p:txBody>
      </p:sp>
      <p:sp>
        <p:nvSpPr>
          <p:cNvPr id="9" name="Rectangle 8">
            <a:extLst>
              <a:ext uri="{FF2B5EF4-FFF2-40B4-BE49-F238E27FC236}">
                <a16:creationId xmlns:a16="http://schemas.microsoft.com/office/drawing/2014/main" id="{D3B9059D-B150-01E8-9009-350EE4F63586}"/>
              </a:ext>
            </a:extLst>
          </p:cNvPr>
          <p:cNvSpPr/>
          <p:nvPr/>
        </p:nvSpPr>
        <p:spPr>
          <a:xfrm>
            <a:off x="8351583" y="3794781"/>
            <a:ext cx="763233" cy="72769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Nova"/>
              <a:ea typeface="+mn-ea"/>
              <a:cs typeface="+mn-cs"/>
            </a:endParaRPr>
          </a:p>
        </p:txBody>
      </p:sp>
    </p:spTree>
    <p:extLst>
      <p:ext uri="{BB962C8B-B14F-4D97-AF65-F5344CB8AC3E}">
        <p14:creationId xmlns:p14="http://schemas.microsoft.com/office/powerpoint/2010/main" val="2256031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38470-173F-CC67-4A80-F7A19416A64B}"/>
              </a:ext>
            </a:extLst>
          </p:cNvPr>
          <p:cNvSpPr>
            <a:spLocks noGrp="1"/>
          </p:cNvSpPr>
          <p:nvPr>
            <p:ph idx="1"/>
          </p:nvPr>
        </p:nvSpPr>
        <p:spPr/>
        <p:txBody>
          <a:bodyPr/>
          <a:lstStyle/>
          <a:p>
            <a:pPr marL="0" indent="0">
              <a:buNone/>
            </a:pPr>
            <a:r>
              <a:rPr lang="en-US" b="1" dirty="0">
                <a:solidFill>
                  <a:schemeClr val="tx2"/>
                </a:solidFill>
                <a:latin typeface="Arial Nova" panose="020B0504020202020204" pitchFamily="34" charset="0"/>
              </a:rPr>
              <a:t>Treatment-Emergent and Treatment-Related Adverse Events</a:t>
            </a:r>
          </a:p>
          <a:p>
            <a:r>
              <a:rPr lang="en-US" dirty="0"/>
              <a:t>Majority of TEAEs in Dose Levels 1 and 2 were CTC Grade 1 and 2</a:t>
            </a:r>
          </a:p>
          <a:p>
            <a:r>
              <a:rPr lang="en-US" dirty="0"/>
              <a:t>There were a total of four Grade 3 events, all of which were pre-existing at study entry</a:t>
            </a:r>
          </a:p>
          <a:p>
            <a:r>
              <a:rPr lang="en-US" dirty="0"/>
              <a:t>Only one of the Grade 3 events was considered ‘related’ by the treating physician, despite it being pre-existing at study entry: </a:t>
            </a:r>
            <a:r>
              <a:rPr lang="en-AU" dirty="0"/>
              <a:t>increased lipase (isolated, asymptomatic)</a:t>
            </a:r>
          </a:p>
          <a:p>
            <a:pPr marL="0" indent="0">
              <a:buNone/>
            </a:pPr>
            <a:r>
              <a:rPr lang="en-US" b="1" dirty="0">
                <a:solidFill>
                  <a:schemeClr val="tx2"/>
                </a:solidFill>
                <a:latin typeface="+mj-lt"/>
              </a:rPr>
              <a:t>Serious Adverse Events</a:t>
            </a:r>
          </a:p>
          <a:p>
            <a:r>
              <a:rPr lang="en-US" dirty="0"/>
              <a:t>There were n=2 SAEs in Dose Levels 1 and 2. None were related to study drug</a:t>
            </a:r>
          </a:p>
          <a:p>
            <a:r>
              <a:rPr lang="en-US" dirty="0"/>
              <a:t>N=2 subjects experienced SAEs (resulting in hospitalization) which were due to 1)  subject with worsening of previous underlying non-cancerous condition (lung infection) and 2) n=1 subject  with worsening of underlying cancerous condition (progression of disease)</a:t>
            </a:r>
          </a:p>
          <a:p>
            <a:r>
              <a:rPr lang="en-US" dirty="0"/>
              <a:t>Neither of these two subjects received a therapeutic dose of the study drug. One subject only underwent screening, the other subject only received one imaging dose of 10mCi</a:t>
            </a:r>
          </a:p>
        </p:txBody>
      </p:sp>
      <p:sp>
        <p:nvSpPr>
          <p:cNvPr id="3" name="Title 2">
            <a:extLst>
              <a:ext uri="{FF2B5EF4-FFF2-40B4-BE49-F238E27FC236}">
                <a16:creationId xmlns:a16="http://schemas.microsoft.com/office/drawing/2014/main" id="{CF4A5C4C-DDB5-030E-8D6C-79A1A0021108}"/>
              </a:ext>
            </a:extLst>
          </p:cNvPr>
          <p:cNvSpPr>
            <a:spLocks noGrp="1"/>
          </p:cNvSpPr>
          <p:nvPr>
            <p:ph type="title"/>
          </p:nvPr>
        </p:nvSpPr>
        <p:spPr/>
        <p:txBody>
          <a:bodyPr/>
          <a:lstStyle/>
          <a:p>
            <a:r>
              <a:rPr lang="en-US" dirty="0">
                <a:latin typeface="Arial Nova"/>
              </a:rPr>
              <a:t>Adverse Events Summary (interim data) </a:t>
            </a:r>
            <a:r>
              <a:rPr lang="en-US" b="0" dirty="0">
                <a:solidFill>
                  <a:schemeClr val="tx2">
                    <a:lumMod val="60000"/>
                    <a:lumOff val="40000"/>
                  </a:schemeClr>
                </a:solidFill>
                <a:latin typeface="Arial Nova Light"/>
              </a:rPr>
              <a:t>| </a:t>
            </a:r>
            <a:r>
              <a:rPr lang="en-US" sz="2800" b="0" dirty="0">
                <a:solidFill>
                  <a:schemeClr val="tx2">
                    <a:lumMod val="60000"/>
                    <a:lumOff val="40000"/>
                  </a:schemeClr>
                </a:solidFill>
                <a:latin typeface="Arial Nova Light"/>
              </a:rPr>
              <a:t>Dose Levels 1 and 2</a:t>
            </a:r>
            <a:endParaRPr lang="en-US" sz="2800" dirty="0">
              <a:solidFill>
                <a:schemeClr val="tx2">
                  <a:lumMod val="60000"/>
                  <a:lumOff val="40000"/>
                </a:schemeClr>
              </a:solidFill>
              <a:latin typeface="Arial Nova Light"/>
            </a:endParaRPr>
          </a:p>
        </p:txBody>
      </p:sp>
      <p:sp>
        <p:nvSpPr>
          <p:cNvPr id="4" name="TextBox 3">
            <a:extLst>
              <a:ext uri="{FF2B5EF4-FFF2-40B4-BE49-F238E27FC236}">
                <a16:creationId xmlns:a16="http://schemas.microsoft.com/office/drawing/2014/main" id="{CCA6A828-F4ED-4640-17BF-02A925188F84}"/>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204 THERAPEUTIC</a:t>
            </a:r>
          </a:p>
        </p:txBody>
      </p:sp>
    </p:spTree>
    <p:extLst>
      <p:ext uri="{BB962C8B-B14F-4D97-AF65-F5344CB8AC3E}">
        <p14:creationId xmlns:p14="http://schemas.microsoft.com/office/powerpoint/2010/main" val="1787683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02AB-EE12-CCC2-2B41-E7DA54033F5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F4202F2-8B15-5151-FE87-31010D18AAD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202 THERAPEUTIC</a:t>
            </a:r>
          </a:p>
        </p:txBody>
      </p:sp>
      <p:sp>
        <p:nvSpPr>
          <p:cNvPr id="2" name="Slide Number Placeholder 1">
            <a:extLst>
              <a:ext uri="{FF2B5EF4-FFF2-40B4-BE49-F238E27FC236}">
                <a16:creationId xmlns:a16="http://schemas.microsoft.com/office/drawing/2014/main" id="{65F567B8-E28C-3338-2503-B13049006A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9" name="object 3">
            <a:extLst>
              <a:ext uri="{FF2B5EF4-FFF2-40B4-BE49-F238E27FC236}">
                <a16:creationId xmlns:a16="http://schemas.microsoft.com/office/drawing/2014/main" id="{A8DB803F-40D3-4569-D612-2FB0C9DDFCAB}"/>
              </a:ext>
            </a:extLst>
          </p:cNvPr>
          <p:cNvPicPr/>
          <p:nvPr/>
        </p:nvPicPr>
        <p:blipFill>
          <a:blip r:embed="rId2" cstate="print"/>
          <a:stretch>
            <a:fillRect/>
          </a:stretch>
        </p:blipFill>
        <p:spPr>
          <a:xfrm>
            <a:off x="759307" y="1276603"/>
            <a:ext cx="4406134" cy="1293495"/>
          </a:xfrm>
          <a:prstGeom prst="rect">
            <a:avLst/>
          </a:prstGeom>
        </p:spPr>
      </p:pic>
      <p:sp>
        <p:nvSpPr>
          <p:cNvPr id="10" name="object 4">
            <a:extLst>
              <a:ext uri="{FF2B5EF4-FFF2-40B4-BE49-F238E27FC236}">
                <a16:creationId xmlns:a16="http://schemas.microsoft.com/office/drawing/2014/main" id="{A361A5D9-9C73-1D00-4570-E5568B80E880}"/>
              </a:ext>
            </a:extLst>
          </p:cNvPr>
          <p:cNvSpPr txBox="1"/>
          <p:nvPr/>
        </p:nvSpPr>
        <p:spPr>
          <a:xfrm>
            <a:off x="758748" y="3003296"/>
            <a:ext cx="6251652" cy="186461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Molecule: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177Lu-RAD202</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Targeting </a:t>
            </a:r>
            <a:r>
              <a:rPr kumimoji="0" sz="2400" b="0" i="0" u="none" strike="noStrike" kern="0" cap="none" spc="0" normalizeH="0" baseline="0" noProof="0" dirty="0" err="1">
                <a:ln>
                  <a:noFill/>
                </a:ln>
                <a:solidFill>
                  <a:sysClr val="windowText" lastClr="000000"/>
                </a:solidFill>
                <a:effectLst/>
                <a:uLnTx/>
                <a:uFillTx/>
                <a:latin typeface="Arial Nova" panose="020B0504020202020204" pitchFamily="34" charset="0"/>
                <a:cs typeface="Calibri"/>
              </a:rPr>
              <a:t>MoA</a:t>
            </a: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HER2</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Therapeutic for:</a:t>
            </a:r>
            <a:r>
              <a:rPr kumimoji="0" lang="en-US"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HER2+ TUMORS</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p:txBody>
      </p:sp>
    </p:spTree>
    <p:extLst>
      <p:ext uri="{BB962C8B-B14F-4D97-AF65-F5344CB8AC3E}">
        <p14:creationId xmlns:p14="http://schemas.microsoft.com/office/powerpoint/2010/main" val="385199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02AB-EE12-CCC2-2B41-E7DA54033F52}"/>
            </a:ext>
          </a:extLst>
        </p:cNvPr>
        <p:cNvGrpSpPr/>
        <p:nvPr/>
      </p:nvGrpSpPr>
      <p:grpSpPr>
        <a:xfrm>
          <a:off x="0" y="0"/>
          <a:ext cx="0" cy="0"/>
          <a:chOff x="0" y="0"/>
          <a:chExt cx="0" cy="0"/>
        </a:xfrm>
      </p:grpSpPr>
      <p:sp>
        <p:nvSpPr>
          <p:cNvPr id="8" name="object 13">
            <a:extLst>
              <a:ext uri="{FF2B5EF4-FFF2-40B4-BE49-F238E27FC236}">
                <a16:creationId xmlns:a16="http://schemas.microsoft.com/office/drawing/2014/main" id="{D4EAA43C-CCD4-E78C-17C7-10A59C3DA9BA}"/>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756B2A38-5C58-EBFF-9153-33DFF879C597}"/>
              </a:ext>
            </a:extLst>
          </p:cNvPr>
          <p:cNvCxnSpPr>
            <a:cxnSpLocks/>
          </p:cNvCxnSpPr>
          <p:nvPr/>
        </p:nvCxnSpPr>
        <p:spPr>
          <a:xfrm>
            <a:off x="3728698" y="1987175"/>
            <a:ext cx="0" cy="495857"/>
          </a:xfrm>
          <a:prstGeom prst="line">
            <a:avLst/>
          </a:prstGeom>
          <a:ln>
            <a:solidFill>
              <a:schemeClr val="accent2">
                <a:lumMod val="75000"/>
              </a:schemeClr>
            </a:solidFill>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58A1BB5F-A6D9-FA89-BCB8-019E23B4336A}"/>
              </a:ext>
            </a:extLst>
          </p:cNvPr>
          <p:cNvSpPr>
            <a:spLocks noGrp="1"/>
          </p:cNvSpPr>
          <p:nvPr>
            <p:ph type="title"/>
          </p:nvPr>
        </p:nvSpPr>
        <p:spPr/>
        <p:txBody>
          <a:bodyPr/>
          <a:lstStyle/>
          <a:p>
            <a:r>
              <a:rPr lang="en-US" sz="2800" dirty="0"/>
              <a:t>RAD 202 utilizes an anti-HER2 Nanobody as a targeting moiety</a:t>
            </a:r>
          </a:p>
        </p:txBody>
      </p:sp>
      <p:pic>
        <p:nvPicPr>
          <p:cNvPr id="5" name="object 10">
            <a:extLst>
              <a:ext uri="{FF2B5EF4-FFF2-40B4-BE49-F238E27FC236}">
                <a16:creationId xmlns:a16="http://schemas.microsoft.com/office/drawing/2014/main" id="{FF061971-CF3F-F196-FB39-8BAE43CE9850}"/>
              </a:ext>
            </a:extLst>
          </p:cNvPr>
          <p:cNvPicPr/>
          <p:nvPr/>
        </p:nvPicPr>
        <p:blipFill>
          <a:blip r:embed="rId2"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4FD3A85F-7914-20D3-A8AB-1BE2298E0045}"/>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D4D48E08-B4F6-CBB1-D388-AA50F29BA4F9}"/>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AEEAC4C4-4FCF-AC7F-8072-41D925538D0D}"/>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2F618E37-F28D-A00A-F605-F6EE631B8A36}"/>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A639564C-64C6-D0B5-C82F-2055BBF6C6CA}"/>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128DF6A7-320F-AC06-1235-2C26B9CE41AE}"/>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D32A2FBC-B4E6-B019-E692-E1C0D69B37A3}"/>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2411C51A-4A92-1043-D12F-81CA4A727582}"/>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DB5C2123-1AB3-0F4D-E2B4-6E936A108DFF}"/>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3451AE96-4F7F-5A46-FE5B-2876DDDC2241}"/>
              </a:ext>
            </a:extLst>
          </p:cNvPr>
          <p:cNvSpPr txBox="1"/>
          <p:nvPr/>
        </p:nvSpPr>
        <p:spPr>
          <a:xfrm>
            <a:off x="695258" y="2819229"/>
            <a:ext cx="108234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HER2</a:t>
            </a:r>
          </a:p>
        </p:txBody>
      </p:sp>
      <p:sp>
        <p:nvSpPr>
          <p:cNvPr id="25" name="TextBox 24">
            <a:extLst>
              <a:ext uri="{FF2B5EF4-FFF2-40B4-BE49-F238E27FC236}">
                <a16:creationId xmlns:a16="http://schemas.microsoft.com/office/drawing/2014/main" id="{A421A8F7-B518-1B8C-C8CA-E34A8BB7F8B2}"/>
              </a:ext>
            </a:extLst>
          </p:cNvPr>
          <p:cNvSpPr txBox="1"/>
          <p:nvPr/>
        </p:nvSpPr>
        <p:spPr>
          <a:xfrm>
            <a:off x="2803403"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Sd </a:t>
            </a:r>
            <a:r>
              <a:rPr kumimoji="0" lang="en-US" sz="1000" b="1" i="0" u="none" strike="noStrike" kern="1200" cap="none" spc="0" normalizeH="0" baseline="0" noProof="0" err="1">
                <a:ln>
                  <a:noFill/>
                </a:ln>
                <a:solidFill>
                  <a:srgbClr val="2273C3">
                    <a:lumMod val="50000"/>
                  </a:srgbClr>
                </a:solidFill>
                <a:effectLst/>
                <a:uLnTx/>
                <a:uFillTx/>
                <a:latin typeface="Arial Nova"/>
                <a:ea typeface="+mn-ea"/>
                <a:cs typeface="+mn-cs"/>
              </a:rPr>
              <a:t>mAb</a:t>
            </a: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9CB53210-BDBA-121F-1428-4C20FFFC5050}"/>
              </a:ext>
            </a:extLst>
          </p:cNvPr>
          <p:cNvSpPr txBox="1"/>
          <p:nvPr/>
        </p:nvSpPr>
        <p:spPr>
          <a:xfrm>
            <a:off x="3407730"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7C318475-5F42-361E-E1CF-8913E9935303}"/>
              </a:ext>
            </a:extLst>
          </p:cNvPr>
          <p:cNvSpPr txBox="1"/>
          <p:nvPr/>
        </p:nvSpPr>
        <p:spPr>
          <a:xfrm>
            <a:off x="3792604" y="2818333"/>
            <a:ext cx="1051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177</a:t>
            </a:r>
            <a:r>
              <a:rPr kumimoji="0" lang="en-US" sz="1000" b="1" i="0" u="none" strike="noStrike" kern="1200" cap="none" spc="0" normalizeH="0" baseline="-25000" noProof="0">
                <a:ln>
                  <a:noFill/>
                </a:ln>
                <a:solidFill>
                  <a:srgbClr val="2273C3">
                    <a:lumMod val="50000"/>
                  </a:srgbClr>
                </a:solidFill>
                <a:effectLst/>
                <a:uLnTx/>
                <a:uFillTx/>
                <a:latin typeface="Arial Nova"/>
                <a:ea typeface="+mn-ea"/>
                <a:cs typeface="+mn-cs"/>
              </a:rPr>
              <a:t>Lu</a:t>
            </a:r>
          </a:p>
        </p:txBody>
      </p:sp>
      <p:cxnSp>
        <p:nvCxnSpPr>
          <p:cNvPr id="35" name="Straight Connector 34">
            <a:extLst>
              <a:ext uri="{FF2B5EF4-FFF2-40B4-BE49-F238E27FC236}">
                <a16:creationId xmlns:a16="http://schemas.microsoft.com/office/drawing/2014/main" id="{526A1F56-622C-0E11-580A-278D134C8823}"/>
              </a:ext>
            </a:extLst>
          </p:cNvPr>
          <p:cNvCxnSpPr>
            <a:cxnSpLocks/>
          </p:cNvCxnSpPr>
          <p:nvPr/>
        </p:nvCxnSpPr>
        <p:spPr>
          <a:xfrm>
            <a:off x="3282131" y="2151979"/>
            <a:ext cx="0" cy="662106"/>
          </a:xfrm>
          <a:prstGeom prst="line">
            <a:avLst/>
          </a:prstGeom>
          <a:ln>
            <a:solidFill>
              <a:schemeClr val="accent2">
                <a:lumMod val="75000"/>
              </a:schemeClr>
            </a:solidFill>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9DCCADC-94D5-75DE-F187-7D064894C9EA}"/>
              </a:ext>
            </a:extLst>
          </p:cNvPr>
          <p:cNvCxnSpPr>
            <a:cxnSpLocks/>
          </p:cNvCxnSpPr>
          <p:nvPr/>
        </p:nvCxnSpPr>
        <p:spPr>
          <a:xfrm>
            <a:off x="4366652" y="2353177"/>
            <a:ext cx="0" cy="460908"/>
          </a:xfrm>
          <a:prstGeom prst="line">
            <a:avLst/>
          </a:prstGeom>
          <a:ln>
            <a:solidFill>
              <a:schemeClr val="accent2">
                <a:lumMod val="75000"/>
              </a:schemeClr>
            </a:solidFill>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73EA0C46-BA58-9F55-E1EB-2BA68EAC9707}"/>
              </a:ext>
            </a:extLst>
          </p:cNvPr>
          <p:cNvSpPr txBox="1"/>
          <p:nvPr/>
        </p:nvSpPr>
        <p:spPr>
          <a:xfrm>
            <a:off x="401715" y="3996030"/>
            <a:ext cx="10627646" cy="1944122"/>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F9C11A">
                    <a:lumMod val="75000"/>
                  </a:srgbClr>
                </a:solidFill>
                <a:effectLst/>
                <a:uLnTx/>
                <a:uFillTx/>
                <a:latin typeface="Arial Nova" panose="020B0504020202020204" pitchFamily="34" charset="0"/>
                <a:ea typeface="+mn-ea"/>
                <a:cs typeface="Arial" panose="020B0604020202020204" pitchFamily="34" charset="0"/>
              </a:rPr>
              <a:t>HER2+ THERAPY FOR subjects REFRACTORY TO TRASTUZUMAB DERUXTECAN (Enhertu</a:t>
            </a:r>
            <a:r>
              <a:rPr kumimoji="0" lang="en-US" sz="1800" b="1" i="0" u="none" strike="noStrike" kern="0" cap="none" spc="0" normalizeH="0" baseline="30000" noProof="0" dirty="0">
                <a:ln>
                  <a:noFill/>
                </a:ln>
                <a:solidFill>
                  <a:srgbClr val="F9C11A">
                    <a:lumMod val="75000"/>
                  </a:srgbClr>
                </a:solidFill>
                <a:effectLst/>
                <a:uLnTx/>
                <a:uFillTx/>
                <a:latin typeface="Arial Nova" panose="020B0504020202020204" pitchFamily="34" charset="0"/>
                <a:ea typeface="+mn-ea"/>
                <a:cs typeface="Arial" panose="020B0604020202020204" pitchFamily="34" charset="0"/>
              </a:rPr>
              <a:t>®</a:t>
            </a:r>
            <a:r>
              <a:rPr kumimoji="0" lang="en-US" sz="1800" b="1" i="0" u="none" strike="noStrike" kern="0" cap="none" spc="0" normalizeH="0" baseline="0" noProof="0" dirty="0">
                <a:ln>
                  <a:noFill/>
                </a:ln>
                <a:solidFill>
                  <a:srgbClr val="F9C11A">
                    <a:lumMod val="75000"/>
                  </a:srgbClr>
                </a:solidFill>
                <a:effectLst/>
                <a:uLnTx/>
                <a:uFillTx/>
                <a:latin typeface="Arial Nova" panose="020B0504020202020204" pitchFamily="34" charset="0"/>
                <a:ea typeface="+mn-ea"/>
                <a:cs typeface="Arial" panose="020B0604020202020204" pitchFamily="34" charset="0"/>
              </a:rPr>
              <a:t>)</a:t>
            </a:r>
          </a:p>
          <a:p>
            <a:pPr marL="4763" marR="5080" lvl="0" indent="0" algn="l" defTabSz="914400" rtl="0" eaLnBrk="1" fontAlgn="auto" latinLnBrk="0" hangingPunct="1">
              <a:lnSpc>
                <a:spcPct val="100000"/>
              </a:lnSpc>
              <a:spcBef>
                <a:spcPts val="900"/>
              </a:spcBef>
              <a:spcAft>
                <a:spcPts val="0"/>
              </a:spcAft>
              <a:buClr>
                <a:srgbClr val="F38524"/>
              </a:buClr>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Post-Enhertu</a:t>
            </a:r>
            <a:r>
              <a:rPr kumimoji="0" lang="en-US" sz="1400" b="1" i="0" u="none" strike="noStrike" kern="0" cap="none" spc="0" normalizeH="0" baseline="3000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a:t>
            </a:r>
            <a:r>
              <a:rPr kumimoji="0" lang="en-US" sz="1400" b="1"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 Market Increasingly Attractive</a:t>
            </a:r>
          </a:p>
          <a:p>
            <a:pPr marL="290513" marR="5080" lvl="0" indent="-285750" algn="l" defTabSz="914400" rtl="0" eaLnBrk="1" fontAlgn="auto" latinLnBrk="0" hangingPunct="1">
              <a:lnSpc>
                <a:spcPct val="100000"/>
              </a:lnSpc>
              <a:spcBef>
                <a:spcPts val="900"/>
              </a:spcBef>
              <a:spcAft>
                <a:spcPts val="0"/>
              </a:spcAft>
              <a:buClr>
                <a:srgbClr val="F9C11A">
                  <a:lumMod val="75000"/>
                </a:srgbClr>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Enhertu</a:t>
            </a:r>
            <a:r>
              <a:rPr kumimoji="0" lang="en-US" sz="1400" b="0" i="0" u="none" strike="noStrike" kern="0" cap="none" spc="0" normalizeH="0" baseline="3000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a:t>
            </a: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 moving up treatment lines (DESTINY-BREAST trials)</a:t>
            </a:r>
          </a:p>
          <a:p>
            <a:pPr marL="290513" marR="5080" lvl="0" indent="-285750" algn="l" defTabSz="914400" rtl="0" eaLnBrk="1" fontAlgn="auto" latinLnBrk="0" hangingPunct="1">
              <a:lnSpc>
                <a:spcPct val="100000"/>
              </a:lnSpc>
              <a:spcBef>
                <a:spcPts val="900"/>
              </a:spcBef>
              <a:spcAft>
                <a:spcPts val="0"/>
              </a:spcAft>
              <a:buClr>
                <a:srgbClr val="F9C11A">
                  <a:lumMod val="75000"/>
                </a:srgbClr>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Eligible patient numbers increasing (HER2-low/very low identification and approval) </a:t>
            </a:r>
          </a:p>
          <a:p>
            <a:pPr marL="290513" marR="5080" lvl="0" indent="-285750" algn="l" defTabSz="914400" rtl="0" eaLnBrk="1" fontAlgn="auto" latinLnBrk="0" hangingPunct="1">
              <a:lnSpc>
                <a:spcPct val="100000"/>
              </a:lnSpc>
              <a:spcBef>
                <a:spcPts val="900"/>
              </a:spcBef>
              <a:spcAft>
                <a:spcPts val="0"/>
              </a:spcAft>
              <a:buClr>
                <a:srgbClr val="F9C11A">
                  <a:lumMod val="75000"/>
                </a:srgbClr>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No established therapy following Enhertu</a:t>
            </a:r>
            <a:r>
              <a:rPr kumimoji="0" lang="en-US" sz="1400" b="0" i="0" u="none" strike="noStrike" kern="0" cap="none" spc="0" normalizeH="0" baseline="3000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a:t>
            </a: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 (total addressable market ~ USD$ 8-9B)</a:t>
            </a:r>
          </a:p>
          <a:p>
            <a:pPr marL="4763" marR="5080" lvl="0" indent="0" algn="l" defTabSz="914400" rtl="0" eaLnBrk="1" fontAlgn="auto" latinLnBrk="0" hangingPunct="1">
              <a:lnSpc>
                <a:spcPct val="100000"/>
              </a:lnSpc>
              <a:spcBef>
                <a:spcPts val="900"/>
              </a:spcBef>
              <a:spcAft>
                <a:spcPts val="0"/>
              </a:spcAft>
              <a:buClr>
                <a:srgbClr val="F9C11A">
                  <a:lumMod val="75000"/>
                </a:srgbClr>
              </a:buClr>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endParaRPr>
          </a:p>
        </p:txBody>
      </p:sp>
      <p:sp>
        <p:nvSpPr>
          <p:cNvPr id="43" name="object 29">
            <a:extLst>
              <a:ext uri="{FF2B5EF4-FFF2-40B4-BE49-F238E27FC236}">
                <a16:creationId xmlns:a16="http://schemas.microsoft.com/office/drawing/2014/main" id="{46A2F769-322F-6B4A-2277-D28E3FDBD98C}"/>
              </a:ext>
            </a:extLst>
          </p:cNvPr>
          <p:cNvSpPr/>
          <p:nvPr/>
        </p:nvSpPr>
        <p:spPr>
          <a:xfrm>
            <a:off x="5486400" y="1154834"/>
            <a:ext cx="6400800"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accent3">
              <a:lumMod val="50000"/>
            </a:schemeClr>
          </a:solidFill>
        </p:spPr>
        <p:txBody>
          <a:bodyPr wrap="square" lIns="228600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Nova"/>
                <a:ea typeface="+mn-ea"/>
                <a:cs typeface="+mn-cs"/>
              </a:rPr>
              <a:t>HER2 NANOBODY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t>High specificity &amp; affinity single-domain antibody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t>HER2 pathway well validated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t>Overexpression in breast, and </a:t>
            </a:r>
            <a:b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br>
            <a: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t>gastroesophageal cancers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rPr>
              <a:t>Improved tumor penetration, accumulation and rapid blood clearance (small size)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FFFFFF"/>
              </a:solidFill>
              <a:effectLst/>
              <a:uLnTx/>
              <a:uFillTx/>
              <a:latin typeface="Arial Nova Light" panose="020B0304020202020204" pitchFamily="34" charset="0"/>
              <a:ea typeface="+mn-ea"/>
              <a:cs typeface="+mn-cs"/>
            </a:endParaRPr>
          </a:p>
        </p:txBody>
      </p:sp>
      <p:grpSp>
        <p:nvGrpSpPr>
          <p:cNvPr id="52" name="Group 51">
            <a:extLst>
              <a:ext uri="{FF2B5EF4-FFF2-40B4-BE49-F238E27FC236}">
                <a16:creationId xmlns:a16="http://schemas.microsoft.com/office/drawing/2014/main" id="{69C12110-2222-1F33-B4FD-5CBA1942F91E}"/>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56698744-31B5-65D0-7412-AA18D22D5019}"/>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F7083D9-1F21-3122-7737-83EDE1DC83D2}"/>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pic>
        <p:nvPicPr>
          <p:cNvPr id="51" name="object 31">
            <a:extLst>
              <a:ext uri="{FF2B5EF4-FFF2-40B4-BE49-F238E27FC236}">
                <a16:creationId xmlns:a16="http://schemas.microsoft.com/office/drawing/2014/main" id="{5E1D5619-6ACC-CD87-0AC3-6D45A83C0FB2}"/>
              </a:ext>
            </a:extLst>
          </p:cNvPr>
          <p:cNvPicPr/>
          <p:nvPr/>
        </p:nvPicPr>
        <p:blipFill>
          <a:blip r:embed="rId3" cstate="print"/>
          <a:stretch>
            <a:fillRect/>
          </a:stretch>
        </p:blipFill>
        <p:spPr>
          <a:xfrm>
            <a:off x="5855293" y="1513799"/>
            <a:ext cx="1634647" cy="1588752"/>
          </a:xfrm>
          <a:prstGeom prst="rect">
            <a:avLst/>
          </a:prstGeom>
        </p:spPr>
      </p:pic>
      <p:sp>
        <p:nvSpPr>
          <p:cNvPr id="13" name="TextBox 12">
            <a:extLst>
              <a:ext uri="{FF2B5EF4-FFF2-40B4-BE49-F238E27FC236}">
                <a16:creationId xmlns:a16="http://schemas.microsoft.com/office/drawing/2014/main" id="{DF4202F2-8B15-5151-FE87-31010D18AAD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202 THERAPEUTIC</a:t>
            </a:r>
          </a:p>
        </p:txBody>
      </p:sp>
      <p:sp>
        <p:nvSpPr>
          <p:cNvPr id="4" name="Footer Placeholder 6">
            <a:extLst>
              <a:ext uri="{FF2B5EF4-FFF2-40B4-BE49-F238E27FC236}">
                <a16:creationId xmlns:a16="http://schemas.microsoft.com/office/drawing/2014/main" id="{186C978E-6ADA-62CB-EB2E-873EB5FE3B27}"/>
              </a:ext>
            </a:extLst>
          </p:cNvPr>
          <p:cNvSpPr>
            <a:spLocks noGrp="1"/>
          </p:cNvSpPr>
          <p:nvPr>
            <p:ph type="ftr" sz="quarter" idx="11"/>
          </p:nvPr>
        </p:nvSpPr>
        <p:spPr>
          <a:xfrm>
            <a:off x="4047217" y="6297727"/>
            <a:ext cx="710305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lt"/>
                <a:cs typeface="+mn-lt"/>
              </a:rPr>
              <a:t>HER2, human epidermal growth factor receptor 2; </a:t>
            </a:r>
            <a:r>
              <a:rPr kumimoji="0" lang="en-US" sz="800" b="0" i="0" u="none" strike="noStrike" kern="1200" cap="none" spc="0" normalizeH="0" baseline="0" noProof="0" err="1">
                <a:ln>
                  <a:noFill/>
                </a:ln>
                <a:solidFill>
                  <a:srgbClr val="FFFFFF">
                    <a:lumMod val="50000"/>
                  </a:srgbClr>
                </a:solidFill>
                <a:effectLst/>
                <a:uLnTx/>
                <a:uFillTx/>
                <a:latin typeface="Arial Nova"/>
                <a:ea typeface="+mn-lt"/>
                <a:cs typeface="+mn-lt"/>
              </a:rPr>
              <a:t>kDa</a:t>
            </a:r>
            <a:r>
              <a:rPr kumimoji="0" lang="en-US" sz="800" b="0" i="0" u="none" strike="noStrike" kern="1200" cap="none" spc="0" normalizeH="0" baseline="0" noProof="0">
                <a:ln>
                  <a:noFill/>
                </a:ln>
                <a:solidFill>
                  <a:srgbClr val="FFFFFF">
                    <a:lumMod val="50000"/>
                  </a:srgbClr>
                </a:solidFill>
                <a:effectLst/>
                <a:uLnTx/>
                <a:uFillTx/>
                <a:latin typeface="Arial Nova"/>
                <a:ea typeface="+mn-lt"/>
                <a:cs typeface="+mn-lt"/>
              </a:rPr>
              <a:t>, kilodalton; </a:t>
            </a:r>
            <a:r>
              <a:rPr kumimoji="0" lang="en-US" sz="800" b="0" i="0" u="none" strike="noStrike" kern="1200" cap="none" spc="0" normalizeH="0" baseline="0" noProof="0" err="1">
                <a:ln>
                  <a:noFill/>
                </a:ln>
                <a:solidFill>
                  <a:srgbClr val="FFFFFF">
                    <a:lumMod val="50000"/>
                  </a:srgbClr>
                </a:solidFill>
                <a:effectLst/>
                <a:uLnTx/>
                <a:uFillTx/>
                <a:latin typeface="Arial Nova"/>
                <a:ea typeface="+mn-lt"/>
                <a:cs typeface="+mn-lt"/>
              </a:rPr>
              <a:t>mAb</a:t>
            </a:r>
            <a:r>
              <a:rPr kumimoji="0" lang="en-US" sz="800" b="0" i="0" u="none" strike="noStrike" kern="1200" cap="none" spc="0" normalizeH="0" baseline="0" noProof="0">
                <a:ln>
                  <a:noFill/>
                </a:ln>
                <a:solidFill>
                  <a:srgbClr val="FFFFFF">
                    <a:lumMod val="50000"/>
                  </a:srgbClr>
                </a:solidFill>
                <a:effectLst/>
                <a:uLnTx/>
                <a:uFillTx/>
                <a:latin typeface="Arial Nova"/>
                <a:ea typeface="+mn-lt"/>
                <a:cs typeface="+mn-lt"/>
              </a:rPr>
              <a:t>, monoclonal antibody; nm, nanometer; Sd, single domain; USD, United States dollar.</a:t>
            </a:r>
          </a:p>
        </p:txBody>
      </p:sp>
      <p:sp>
        <p:nvSpPr>
          <p:cNvPr id="2" name="Slide Number Placeholder 1">
            <a:extLst>
              <a:ext uri="{FF2B5EF4-FFF2-40B4-BE49-F238E27FC236}">
                <a16:creationId xmlns:a16="http://schemas.microsoft.com/office/drawing/2014/main" id="{65F567B8-E28C-3338-2503-B13049006A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3705780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456FC6-D9FD-DD7B-4175-21CB366A5DE9}"/>
              </a:ext>
            </a:extLst>
          </p:cNvPr>
          <p:cNvSpPr>
            <a:spLocks noGrp="1"/>
          </p:cNvSpPr>
          <p:nvPr>
            <p:ph idx="1"/>
          </p:nvPr>
        </p:nvSpPr>
        <p:spPr>
          <a:xfrm>
            <a:off x="304800" y="1378639"/>
            <a:ext cx="5791200" cy="3905288"/>
          </a:xfrm>
        </p:spPr>
        <p:txBody>
          <a:bodyPr/>
          <a:lstStyle/>
          <a:p>
            <a:pPr marL="7938" lvl="0" indent="0">
              <a:spcBef>
                <a:spcPts val="0"/>
              </a:spcBef>
              <a:buClrTx/>
              <a:buNone/>
              <a:defRPr/>
            </a:pPr>
            <a:r>
              <a:rPr lang="en-US" sz="1400" b="1" kern="0">
                <a:solidFill>
                  <a:schemeClr val="accent2">
                    <a:lumMod val="75000"/>
                  </a:schemeClr>
                </a:solidFill>
                <a:latin typeface="+mn-lt"/>
                <a:cs typeface="Calibri"/>
              </a:rPr>
              <a:t>Primary Objectives (Phase 1, Treatment):</a:t>
            </a:r>
            <a:endParaRPr lang="en-US" sz="1400" kern="0">
              <a:solidFill>
                <a:schemeClr val="accent2">
                  <a:lumMod val="75000"/>
                </a:schemeClr>
              </a:solidFill>
              <a:latin typeface="+mn-lt"/>
              <a:cs typeface="Calibri"/>
            </a:endParaRPr>
          </a:p>
          <a:p>
            <a:pPr marL="230188" lvl="0" indent="-222250">
              <a:spcBef>
                <a:spcPts val="400"/>
              </a:spcBef>
              <a:buFont typeface="Courier New"/>
              <a:buChar char="o"/>
              <a:defRPr/>
            </a:pPr>
            <a:r>
              <a:rPr lang="en-US" sz="1400" kern="0">
                <a:solidFill>
                  <a:sysClr val="windowText" lastClr="000000"/>
                </a:solidFill>
                <a:cs typeface="Calibri"/>
              </a:rPr>
              <a:t>Safety and tolerability of </a:t>
            </a:r>
            <a:r>
              <a:rPr lang="en-US" sz="1400" kern="0" baseline="24691">
                <a:solidFill>
                  <a:sysClr val="windowText" lastClr="000000"/>
                </a:solidFill>
                <a:cs typeface="Calibri"/>
              </a:rPr>
              <a:t>177</a:t>
            </a:r>
            <a:r>
              <a:rPr lang="en-US" sz="1400" kern="0">
                <a:solidFill>
                  <a:sysClr val="windowText" lastClr="000000"/>
                </a:solidFill>
                <a:cs typeface="Calibri"/>
              </a:rPr>
              <a:t>Lu-RAD202</a:t>
            </a:r>
          </a:p>
          <a:p>
            <a:pPr marL="230188" lvl="0" indent="-222250">
              <a:spcBef>
                <a:spcPts val="400"/>
              </a:spcBef>
              <a:buFont typeface="Courier New"/>
              <a:buChar char="o"/>
              <a:defRPr/>
            </a:pPr>
            <a:r>
              <a:rPr lang="en-US" sz="1400" kern="0">
                <a:solidFill>
                  <a:sysClr val="windowText" lastClr="000000"/>
                </a:solidFill>
                <a:cs typeface="Calibri"/>
              </a:rPr>
              <a:t>Recommended ph2 dose of </a:t>
            </a:r>
            <a:r>
              <a:rPr lang="en-US" sz="1400" kern="0" baseline="24691">
                <a:solidFill>
                  <a:sysClr val="windowText" lastClr="000000"/>
                </a:solidFill>
                <a:cs typeface="Calibri"/>
              </a:rPr>
              <a:t>177</a:t>
            </a:r>
            <a:r>
              <a:rPr lang="en-US" sz="1400" kern="0">
                <a:solidFill>
                  <a:sysClr val="windowText" lastClr="000000"/>
                </a:solidFill>
                <a:cs typeface="Calibri"/>
              </a:rPr>
              <a:t>Lu-RAD202</a:t>
            </a:r>
          </a:p>
          <a:p>
            <a:pPr marL="7938" lvl="0" indent="0">
              <a:buClrTx/>
              <a:buNone/>
              <a:defRPr/>
            </a:pPr>
            <a:r>
              <a:rPr lang="en-US" sz="1400" b="1" kern="0">
                <a:solidFill>
                  <a:schemeClr val="accent2">
                    <a:lumMod val="75000"/>
                  </a:schemeClr>
                </a:solidFill>
                <a:latin typeface="+mn-lt"/>
                <a:cs typeface="Calibri"/>
              </a:rPr>
              <a:t>Population</a:t>
            </a:r>
            <a:r>
              <a:rPr lang="en-US" sz="1400" kern="0">
                <a:solidFill>
                  <a:schemeClr val="accent2">
                    <a:lumMod val="75000"/>
                  </a:schemeClr>
                </a:solidFill>
                <a:latin typeface="+mn-lt"/>
                <a:cs typeface="Calibri"/>
              </a:rPr>
              <a:t>: </a:t>
            </a:r>
            <a:br>
              <a:rPr lang="en-US" sz="1400" kern="0">
                <a:solidFill>
                  <a:sysClr val="windowText" lastClr="000000"/>
                </a:solidFill>
                <a:latin typeface="+mn-lt"/>
                <a:cs typeface="Calibri"/>
              </a:rPr>
            </a:br>
            <a:r>
              <a:rPr lang="en-US" sz="1400" kern="0">
                <a:solidFill>
                  <a:sysClr val="windowText" lastClr="000000"/>
                </a:solidFill>
                <a:cs typeface="Calibri"/>
              </a:rPr>
              <a:t>Her2+ (IHC, ISH) a/m solid tumors</a:t>
            </a:r>
          </a:p>
          <a:p>
            <a:pPr marL="7938" lvl="0" indent="0">
              <a:buClrTx/>
              <a:buNone/>
              <a:defRPr/>
            </a:pPr>
            <a:r>
              <a:rPr lang="en-US" sz="1400" b="1" kern="0">
                <a:solidFill>
                  <a:schemeClr val="accent2">
                    <a:lumMod val="75000"/>
                  </a:schemeClr>
                </a:solidFill>
                <a:latin typeface="+mn-lt"/>
                <a:cs typeface="Calibri"/>
              </a:rPr>
              <a:t>Phase 0 Imaging: </a:t>
            </a:r>
            <a:br>
              <a:rPr lang="en-US" sz="1400" b="1" kern="0">
                <a:solidFill>
                  <a:sysClr val="windowText" lastClr="000000"/>
                </a:solidFill>
                <a:latin typeface="+mn-lt"/>
                <a:cs typeface="Calibri"/>
              </a:rPr>
            </a:br>
            <a:r>
              <a:rPr lang="en-US" sz="1400" kern="0">
                <a:solidFill>
                  <a:sysClr val="windowText" lastClr="000000"/>
                </a:solidFill>
                <a:cs typeface="Calibri"/>
              </a:rPr>
              <a:t>Biodistribution, PK and radiation dosimetry of</a:t>
            </a:r>
          </a:p>
          <a:p>
            <a:pPr marL="7938" lvl="0" indent="0">
              <a:spcBef>
                <a:spcPts val="0"/>
              </a:spcBef>
              <a:buClrTx/>
              <a:buNone/>
              <a:defRPr/>
            </a:pPr>
            <a:r>
              <a:rPr lang="en-US" sz="1400" kern="0" baseline="24691">
                <a:solidFill>
                  <a:sysClr val="windowText" lastClr="000000"/>
                </a:solidFill>
                <a:cs typeface="Calibri"/>
              </a:rPr>
              <a:t>177</a:t>
            </a:r>
            <a:r>
              <a:rPr lang="en-US" sz="1400" kern="0">
                <a:solidFill>
                  <a:sysClr val="windowText" lastClr="000000"/>
                </a:solidFill>
                <a:cs typeface="Calibri"/>
              </a:rPr>
              <a:t>Lu-RAD202</a:t>
            </a:r>
            <a:r>
              <a:rPr lang="en-US" sz="1400" kern="0" baseline="-21604">
                <a:solidFill>
                  <a:sysClr val="windowText" lastClr="000000"/>
                </a:solidFill>
                <a:cs typeface="Calibri"/>
              </a:rPr>
              <a:t>im </a:t>
            </a:r>
            <a:r>
              <a:rPr lang="en-US" sz="1400" kern="0">
                <a:solidFill>
                  <a:sysClr val="windowText" lastClr="000000"/>
                </a:solidFill>
                <a:cs typeface="Calibri"/>
              </a:rPr>
              <a:t>in organs of interest and tumor lesions</a:t>
            </a:r>
          </a:p>
          <a:p>
            <a:pPr marL="7938" lvl="0" indent="0">
              <a:buClrTx/>
              <a:buNone/>
              <a:defRPr/>
            </a:pPr>
            <a:r>
              <a:rPr lang="en-US" sz="1400" b="1" kern="0">
                <a:solidFill>
                  <a:schemeClr val="accent2">
                    <a:lumMod val="75000"/>
                  </a:schemeClr>
                </a:solidFill>
                <a:latin typeface="+mn-lt"/>
                <a:cs typeface="Calibri"/>
              </a:rPr>
              <a:t>Phase I Therapeutic</a:t>
            </a:r>
            <a:r>
              <a:rPr lang="en-US" sz="1400" kern="0">
                <a:solidFill>
                  <a:schemeClr val="accent2">
                    <a:lumMod val="75000"/>
                  </a:schemeClr>
                </a:solidFill>
                <a:latin typeface="+mn-lt"/>
                <a:cs typeface="Calibri"/>
              </a:rPr>
              <a:t>: </a:t>
            </a:r>
            <a:br>
              <a:rPr lang="en-US" sz="1400" kern="0">
                <a:solidFill>
                  <a:sysClr val="windowText" lastClr="000000"/>
                </a:solidFill>
                <a:latin typeface="+mn-lt"/>
                <a:cs typeface="Calibri"/>
              </a:rPr>
            </a:br>
            <a:r>
              <a:rPr lang="en-US" sz="1400" kern="0" baseline="24691">
                <a:solidFill>
                  <a:sysClr val="windowText" lastClr="000000"/>
                </a:solidFill>
                <a:cs typeface="Calibri"/>
              </a:rPr>
              <a:t>177</a:t>
            </a:r>
            <a:r>
              <a:rPr lang="en-US" sz="1400" kern="0">
                <a:solidFill>
                  <a:sysClr val="windowText" lastClr="000000"/>
                </a:solidFill>
                <a:cs typeface="Calibri"/>
              </a:rPr>
              <a:t>Lu-RAD202</a:t>
            </a:r>
            <a:r>
              <a:rPr lang="en-US" sz="1400" kern="0" baseline="-21604">
                <a:solidFill>
                  <a:sysClr val="windowText" lastClr="000000"/>
                </a:solidFill>
                <a:cs typeface="Calibri"/>
              </a:rPr>
              <a:t>tr </a:t>
            </a:r>
            <a:r>
              <a:rPr lang="en-US" sz="1400" kern="0">
                <a:solidFill>
                  <a:sysClr val="windowText" lastClr="000000"/>
                </a:solidFill>
                <a:cs typeface="Calibri"/>
              </a:rPr>
              <a:t>dose escalation</a:t>
            </a:r>
          </a:p>
          <a:p>
            <a:pPr marL="7938" indent="0">
              <a:buNone/>
            </a:pPr>
            <a:endParaRPr lang="en-US" sz="1600">
              <a:latin typeface="+mn-lt"/>
            </a:endParaRPr>
          </a:p>
        </p:txBody>
      </p:sp>
      <p:sp>
        <p:nvSpPr>
          <p:cNvPr id="5" name="Title 4">
            <a:extLst>
              <a:ext uri="{FF2B5EF4-FFF2-40B4-BE49-F238E27FC236}">
                <a16:creationId xmlns:a16="http://schemas.microsoft.com/office/drawing/2014/main" id="{285516ED-6F6C-EBE7-C231-7818C438A7E9}"/>
              </a:ext>
            </a:extLst>
          </p:cNvPr>
          <p:cNvSpPr>
            <a:spLocks noGrp="1"/>
          </p:cNvSpPr>
          <p:nvPr>
            <p:ph type="title"/>
          </p:nvPr>
        </p:nvSpPr>
        <p:spPr>
          <a:xfrm>
            <a:off x="304800" y="381000"/>
            <a:ext cx="11582400" cy="685799"/>
          </a:xfrm>
        </p:spPr>
        <p:txBody>
          <a:bodyPr/>
          <a:lstStyle/>
          <a:p>
            <a:r>
              <a:rPr lang="en-US" dirty="0"/>
              <a:t>Phase 1 Trial Design</a:t>
            </a:r>
            <a:br>
              <a:rPr lang="en-US" dirty="0"/>
            </a:br>
            <a:r>
              <a:rPr lang="en-US" sz="2000" b="0" kern="0" dirty="0">
                <a:cs typeface="Arial" panose="020B0604020202020204" pitchFamily="34" charset="0"/>
              </a:rPr>
              <a:t>‘HEAT’ Trial (HER2 Antibody Therapy with Lutetium-177) in subjects with HER2+ advanced solid tumors</a:t>
            </a:r>
            <a:endParaRPr lang="en-US" sz="2000" b="0" dirty="0"/>
          </a:p>
        </p:txBody>
      </p:sp>
      <p:sp>
        <p:nvSpPr>
          <p:cNvPr id="7" name="Footer Placeholder 6">
            <a:extLst>
              <a:ext uri="{FF2B5EF4-FFF2-40B4-BE49-F238E27FC236}">
                <a16:creationId xmlns:a16="http://schemas.microsoft.com/office/drawing/2014/main" id="{9C004CD0-317B-E6B7-5F9D-39AA52F4BA74}"/>
              </a:ext>
            </a:extLst>
          </p:cNvPr>
          <p:cNvSpPr>
            <a:spLocks noGrp="1"/>
          </p:cNvSpPr>
          <p:nvPr>
            <p:ph type="ftr" sz="quarter" idx="11"/>
          </p:nvPr>
        </p:nvSpPr>
        <p:spPr>
          <a:xfrm>
            <a:off x="4047217" y="6297727"/>
            <a:ext cx="66433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a/m, advanced or metastatic; DL, dose level;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GBq</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gigabecquerel</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HER2, human epidermal growth factor receptor 2; IHC, immunohistochemistry; ISH, in situ hybridization; Lu177, lutetium-177;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mCi</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millicurie; PK, pharmacokinetics; TBD, to be determined.</a:t>
            </a:r>
          </a:p>
        </p:txBody>
      </p:sp>
      <p:sp>
        <p:nvSpPr>
          <p:cNvPr id="9" name="Slide Number Placeholder 8">
            <a:extLst>
              <a:ext uri="{FF2B5EF4-FFF2-40B4-BE49-F238E27FC236}">
                <a16:creationId xmlns:a16="http://schemas.microsoft.com/office/drawing/2014/main" id="{274CD0BB-29A6-2665-6B24-305B893713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14" name="TextBox 13">
            <a:extLst>
              <a:ext uri="{FF2B5EF4-FFF2-40B4-BE49-F238E27FC236}">
                <a16:creationId xmlns:a16="http://schemas.microsoft.com/office/drawing/2014/main" id="{BB203A56-1005-E4F8-BBBB-7514C5480154}"/>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202 THERAPEUTIC</a:t>
            </a:r>
          </a:p>
        </p:txBody>
      </p:sp>
      <p:graphicFrame>
        <p:nvGraphicFramePr>
          <p:cNvPr id="18" name="Content Placeholder 1">
            <a:extLst>
              <a:ext uri="{FF2B5EF4-FFF2-40B4-BE49-F238E27FC236}">
                <a16:creationId xmlns:a16="http://schemas.microsoft.com/office/drawing/2014/main" id="{EF77C462-784A-66F9-5E46-94B4FF0173C4}"/>
              </a:ext>
            </a:extLst>
          </p:cNvPr>
          <p:cNvGraphicFramePr>
            <a:graphicFrameLocks/>
          </p:cNvGraphicFramePr>
          <p:nvPr>
            <p:extLst>
              <p:ext uri="{D42A27DB-BD31-4B8C-83A1-F6EECF244321}">
                <p14:modId xmlns:p14="http://schemas.microsoft.com/office/powerpoint/2010/main" val="3073970083"/>
              </p:ext>
            </p:extLst>
          </p:nvPr>
        </p:nvGraphicFramePr>
        <p:xfrm>
          <a:off x="6090762" y="1378639"/>
          <a:ext cx="5791198" cy="2562690"/>
        </p:xfrm>
        <a:graphic>
          <a:graphicData uri="http://schemas.openxmlformats.org/drawingml/2006/table">
            <a:tbl>
              <a:tblPr firstRow="1" bandRow="1">
                <a:effectLst>
                  <a:outerShdw blurRad="50800" dist="38100" dir="2700000" algn="tl" rotWithShape="0">
                    <a:prstClr val="black">
                      <a:alpha val="40000"/>
                    </a:prstClr>
                  </a:outerShdw>
                </a:effectLst>
                <a:tableStyleId>{69012ECD-51FC-41F1-AA8D-1B2483CD663E}</a:tableStyleId>
              </a:tblPr>
              <a:tblGrid>
                <a:gridCol w="2004646">
                  <a:extLst>
                    <a:ext uri="{9D8B030D-6E8A-4147-A177-3AD203B41FA5}">
                      <a16:colId xmlns:a16="http://schemas.microsoft.com/office/drawing/2014/main" val="386235058"/>
                    </a:ext>
                  </a:extLst>
                </a:gridCol>
                <a:gridCol w="1893276">
                  <a:extLst>
                    <a:ext uri="{9D8B030D-6E8A-4147-A177-3AD203B41FA5}">
                      <a16:colId xmlns:a16="http://schemas.microsoft.com/office/drawing/2014/main" val="2001502214"/>
                    </a:ext>
                  </a:extLst>
                </a:gridCol>
                <a:gridCol w="1893276">
                  <a:extLst>
                    <a:ext uri="{9D8B030D-6E8A-4147-A177-3AD203B41FA5}">
                      <a16:colId xmlns:a16="http://schemas.microsoft.com/office/drawing/2014/main" val="2285853166"/>
                    </a:ext>
                  </a:extLst>
                </a:gridCol>
              </a:tblGrid>
              <a:tr h="420385">
                <a:tc>
                  <a:txBody>
                    <a:bodyPr/>
                    <a:lstStyle/>
                    <a:p>
                      <a:endParaRPr lang="en-US">
                        <a:latin typeface="Arial Nova" panose="020B0504020202020204" pitchFamily="34" charset="0"/>
                      </a:endParaRPr>
                    </a:p>
                  </a:txBody>
                  <a:tcPr>
                    <a:lnL w="28575"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R="18415" algn="ctr">
                        <a:lnSpc>
                          <a:spcPct val="100000"/>
                        </a:lnSpc>
                        <a:spcBef>
                          <a:spcPts val="930"/>
                        </a:spcBef>
                      </a:pPr>
                      <a:r>
                        <a:rPr lang="en-US" sz="1400" b="1" i="0" spc="0">
                          <a:solidFill>
                            <a:schemeClr val="bg1"/>
                          </a:solidFill>
                          <a:latin typeface="Arial Nova" panose="020B0504020202020204" pitchFamily="34" charset="0"/>
                          <a:cs typeface="Calibri"/>
                        </a:rPr>
                        <a:t>Dose Level</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75000"/>
                      </a:schemeClr>
                    </a:solidFill>
                  </a:tcPr>
                </a:tc>
                <a:tc>
                  <a:txBody>
                    <a:bodyPr/>
                    <a:lstStyle/>
                    <a:p>
                      <a:pPr marL="1270" algn="ctr">
                        <a:lnSpc>
                          <a:spcPct val="100000"/>
                        </a:lnSpc>
                        <a:spcBef>
                          <a:spcPts val="930"/>
                        </a:spcBef>
                      </a:pPr>
                      <a:r>
                        <a:rPr lang="en-US" sz="1400" b="1" i="0" spc="0">
                          <a:solidFill>
                            <a:schemeClr val="bg1"/>
                          </a:solidFill>
                          <a:latin typeface="Arial Nova" panose="020B0504020202020204" pitchFamily="34" charset="0"/>
                          <a:cs typeface="Calibri"/>
                        </a:rPr>
                        <a:t>Dose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688900445"/>
                  </a:ext>
                </a:extLst>
              </a:tr>
              <a:tr h="770705">
                <a:tc>
                  <a:txBody>
                    <a:bodyPr/>
                    <a:lstStyle/>
                    <a:p>
                      <a:r>
                        <a:rPr lang="en-US" sz="1400" b="1" i="0">
                          <a:solidFill>
                            <a:schemeClr val="accent2">
                              <a:lumMod val="75000"/>
                            </a:schemeClr>
                          </a:solidFill>
                          <a:latin typeface="Arial Nova" panose="020B0504020202020204" pitchFamily="34" charset="0"/>
                        </a:rPr>
                        <a:t>Phase 0</a:t>
                      </a:r>
                    </a:p>
                    <a:p>
                      <a:r>
                        <a:rPr lang="en-US" sz="1200" b="0" i="0">
                          <a:latin typeface="Arial Nova" panose="020B0504020202020204" pitchFamily="34" charset="0"/>
                        </a:rPr>
                        <a:t>(Imaging Period with </a:t>
                      </a:r>
                      <a:br>
                        <a:rPr lang="en-US" sz="1200" b="0" i="0">
                          <a:latin typeface="Arial Nova" panose="020B0504020202020204" pitchFamily="34" charset="0"/>
                        </a:rPr>
                      </a:br>
                      <a:r>
                        <a:rPr lang="en-US" sz="1200" b="0" i="0" baseline="30000">
                          <a:latin typeface="Arial Nova" panose="020B0504020202020204" pitchFamily="34" charset="0"/>
                        </a:rPr>
                        <a:t>177</a:t>
                      </a:r>
                      <a:r>
                        <a:rPr lang="en-US" sz="1200" b="0" i="0">
                          <a:latin typeface="Arial Nova" panose="020B0504020202020204" pitchFamily="34" charset="0"/>
                        </a:rPr>
                        <a:t>Lu- RAD202</a:t>
                      </a:r>
                      <a:r>
                        <a:rPr lang="en-US" sz="1200" b="0" i="0" baseline="-25000">
                          <a:latin typeface="Arial Nova" panose="020B0504020202020204" pitchFamily="34" charset="0"/>
                        </a:rPr>
                        <a:t>im</a:t>
                      </a:r>
                      <a:r>
                        <a:rPr lang="en-US" sz="1200" b="0" i="0">
                          <a:latin typeface="Arial Nova" panose="020B0504020202020204" pitchFamily="34" charset="0"/>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327660" marR="205740" indent="-111760" algn="ctr">
                        <a:lnSpc>
                          <a:spcPct val="100000"/>
                        </a:lnSpc>
                        <a:spcBef>
                          <a:spcPts val="730"/>
                        </a:spcBef>
                      </a:pPr>
                      <a:r>
                        <a:rPr lang="en-US" sz="1200" b="1" i="0" spc="0">
                          <a:solidFill>
                            <a:schemeClr val="tx1"/>
                          </a:solidFill>
                          <a:latin typeface="Arial Nova" panose="020B0504020202020204" pitchFamily="34" charset="0"/>
                          <a:cs typeface="Calibri"/>
                        </a:rPr>
                        <a:t>Imaging dose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635" algn="ctr">
                        <a:lnSpc>
                          <a:spcPct val="100000"/>
                        </a:lnSpc>
                        <a:spcBef>
                          <a:spcPts val="0"/>
                        </a:spcBef>
                      </a:pPr>
                      <a:r>
                        <a:rPr lang="en-US" sz="1200" b="0" i="0" spc="0">
                          <a:latin typeface="Arial Nova" panose="020B0504020202020204" pitchFamily="34" charset="0"/>
                          <a:cs typeface="Calibri"/>
                        </a:rPr>
                        <a:t>10 mCi</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1545167"/>
                  </a:ext>
                </a:extLst>
              </a:tr>
              <a:tr h="457200">
                <a:tc rowSpan="3">
                  <a:txBody>
                    <a:bodyPr/>
                    <a:lstStyle/>
                    <a:p>
                      <a:r>
                        <a:rPr lang="en-US" sz="1400" b="1">
                          <a:solidFill>
                            <a:schemeClr val="accent2">
                              <a:lumMod val="75000"/>
                            </a:schemeClr>
                          </a:solidFill>
                          <a:latin typeface="Arial Nova" panose="020B0504020202020204" pitchFamily="34" charset="0"/>
                        </a:rPr>
                        <a:t>Phase I</a:t>
                      </a:r>
                    </a:p>
                    <a:p>
                      <a:r>
                        <a:rPr lang="en-US" sz="1200">
                          <a:latin typeface="Arial Nova" panose="020B0504020202020204" pitchFamily="34" charset="0"/>
                        </a:rPr>
                        <a:t>(Treatment Period </a:t>
                      </a:r>
                      <a:br>
                        <a:rPr lang="en-US" sz="1200">
                          <a:latin typeface="Arial Nova" panose="020B0504020202020204" pitchFamily="34" charset="0"/>
                        </a:rPr>
                      </a:br>
                      <a:r>
                        <a:rPr lang="en-US" sz="1200">
                          <a:latin typeface="Arial Nova" panose="020B0504020202020204" pitchFamily="34" charset="0"/>
                        </a:rPr>
                        <a:t>with </a:t>
                      </a:r>
                      <a:r>
                        <a:rPr lang="en-US" sz="1200" baseline="30000">
                          <a:latin typeface="Arial Nova" panose="020B0504020202020204" pitchFamily="34" charset="0"/>
                        </a:rPr>
                        <a:t>177</a:t>
                      </a:r>
                      <a:r>
                        <a:rPr lang="en-US" sz="1200">
                          <a:latin typeface="Arial Nova" panose="020B0504020202020204" pitchFamily="34" charset="0"/>
                        </a:rPr>
                        <a:t>Lu- RAD202</a:t>
                      </a:r>
                      <a:r>
                        <a:rPr lang="en-US" sz="1200" baseline="-25000">
                          <a:latin typeface="Arial Nova" panose="020B0504020202020204" pitchFamily="34" charset="0"/>
                        </a:rPr>
                        <a:t>tr</a:t>
                      </a:r>
                      <a:r>
                        <a:rPr lang="en-US" sz="1200">
                          <a:latin typeface="Arial Nova" panose="020B0504020202020204" pitchFamily="34" charset="0"/>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R="28575" algn="ctr">
                        <a:lnSpc>
                          <a:spcPct val="100000"/>
                        </a:lnSpc>
                        <a:spcBef>
                          <a:spcPts val="930"/>
                        </a:spcBef>
                      </a:pPr>
                      <a:r>
                        <a:rPr lang="en-US" sz="1200" b="1" i="0" spc="0">
                          <a:solidFill>
                            <a:schemeClr val="tx1"/>
                          </a:solidFill>
                          <a:latin typeface="Arial Nova" panose="020B0504020202020204" pitchFamily="34" charset="0"/>
                          <a:cs typeface="Calibri"/>
                        </a:rPr>
                        <a:t>Therapeutic DL1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270" algn="ctr">
                        <a:lnSpc>
                          <a:spcPct val="100000"/>
                        </a:lnSpc>
                      </a:pPr>
                      <a:r>
                        <a:rPr lang="en-US" sz="1200" b="0" i="0" spc="0">
                          <a:latin typeface="Arial Nova" panose="020B0504020202020204" pitchFamily="34" charset="0"/>
                          <a:cs typeface="Calibri"/>
                        </a:rPr>
                        <a:t>30 </a:t>
                      </a:r>
                      <a:r>
                        <a:rPr lang="en-US" sz="1200" b="0" i="0" spc="0" err="1">
                          <a:latin typeface="Arial Nova" panose="020B0504020202020204" pitchFamily="34" charset="0"/>
                          <a:cs typeface="Calibri"/>
                        </a:rPr>
                        <a:t>mCi</a:t>
                      </a:r>
                      <a:r>
                        <a:rPr lang="en-US" sz="1200" b="0" i="0" spc="0">
                          <a:latin typeface="Arial Nova" panose="020B0504020202020204" pitchFamily="34" charset="0"/>
                          <a:cs typeface="Calibri"/>
                        </a:rPr>
                        <a:t> (1.1 </a:t>
                      </a:r>
                      <a:r>
                        <a:rPr lang="en-US" sz="1200" b="0" i="0" spc="0" err="1">
                          <a:latin typeface="Arial Nova" panose="020B0504020202020204" pitchFamily="34" charset="0"/>
                          <a:cs typeface="Calibri"/>
                        </a:rPr>
                        <a:t>GBq</a:t>
                      </a:r>
                      <a:r>
                        <a:rPr lang="en-US" sz="1200" b="0" i="0" spc="0">
                          <a:latin typeface="Arial Nova" panose="020B0504020202020204" pitchFamily="34" charset="0"/>
                          <a:cs typeface="Calibri"/>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090632"/>
                  </a:ext>
                </a:extLst>
              </a:tr>
              <a:tr h="457200">
                <a:tc v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R="28575" algn="ctr">
                        <a:lnSpc>
                          <a:spcPct val="100000"/>
                        </a:lnSpc>
                        <a:spcBef>
                          <a:spcPts val="5"/>
                        </a:spcBef>
                      </a:pPr>
                      <a:r>
                        <a:rPr lang="en-US" sz="1200" b="1" i="0" spc="0">
                          <a:solidFill>
                            <a:schemeClr val="tx1"/>
                          </a:solidFill>
                          <a:latin typeface="Arial Nova" panose="020B0504020202020204" pitchFamily="34" charset="0"/>
                          <a:cs typeface="Calibri"/>
                        </a:rPr>
                        <a:t>DL2</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pPr>
                      <a:r>
                        <a:rPr lang="en-US" sz="1200" b="0" i="0" spc="0" dirty="0">
                          <a:latin typeface="Arial Nova" panose="020B0504020202020204" pitchFamily="34" charset="0"/>
                          <a:cs typeface="Calibri"/>
                        </a:rPr>
                        <a:t>75 </a:t>
                      </a:r>
                      <a:r>
                        <a:rPr lang="en-US" sz="1200" b="0" i="0" spc="0" dirty="0" err="1">
                          <a:latin typeface="Arial Nova" panose="020B0504020202020204" pitchFamily="34" charset="0"/>
                          <a:cs typeface="Calibri"/>
                        </a:rPr>
                        <a:t>mCi</a:t>
                      </a:r>
                      <a:r>
                        <a:rPr lang="en-US" sz="1200" b="0" i="0" spc="0" dirty="0">
                          <a:latin typeface="Arial Nova" panose="020B0504020202020204" pitchFamily="34" charset="0"/>
                          <a:cs typeface="Calibri"/>
                        </a:rPr>
                        <a:t> (2.7 </a:t>
                      </a:r>
                      <a:r>
                        <a:rPr lang="en-US" sz="1200" b="0" i="0" spc="0" dirty="0" err="1">
                          <a:latin typeface="Arial Nova" panose="020B0504020202020204" pitchFamily="34" charset="0"/>
                          <a:cs typeface="Calibri"/>
                        </a:rPr>
                        <a:t>GBq</a:t>
                      </a:r>
                      <a:r>
                        <a:rPr lang="en-US" sz="1200" b="0" i="0" spc="0" dirty="0">
                          <a:latin typeface="Arial Nova" panose="020B0504020202020204" pitchFamily="34" charset="0"/>
                          <a:cs typeface="Calibri"/>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1001178"/>
                  </a:ext>
                </a:extLst>
              </a:tr>
              <a:tr h="457200">
                <a:tc v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270" algn="ctr">
                        <a:lnSpc>
                          <a:spcPct val="100000"/>
                        </a:lnSpc>
                      </a:pPr>
                      <a:r>
                        <a:rPr lang="en-US" sz="1200" b="1" i="0" spc="0">
                          <a:solidFill>
                            <a:schemeClr val="tx1"/>
                          </a:solidFill>
                          <a:latin typeface="Arial Nova" panose="020B0504020202020204" pitchFamily="34" charset="0"/>
                          <a:cs typeface="Calibri"/>
                        </a:rPr>
                        <a:t>DL3+</a:t>
                      </a:r>
                    </a:p>
                  </a:txBody>
                  <a:tcPr marL="0" marR="0" marT="4000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2540" algn="ctr">
                        <a:lnSpc>
                          <a:spcPct val="100000"/>
                        </a:lnSpc>
                      </a:pPr>
                      <a:r>
                        <a:rPr lang="en-US" sz="1200" b="0" i="0" spc="0" dirty="0">
                          <a:latin typeface="Arial Nova" panose="020B0504020202020204" pitchFamily="34" charset="0"/>
                          <a:cs typeface="Calibri"/>
                        </a:rPr>
                        <a:t>TBD</a:t>
                      </a:r>
                    </a:p>
                  </a:txBody>
                  <a:tcPr marL="0" marR="0" marT="825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6898005"/>
                  </a:ext>
                </a:extLst>
              </a:tr>
            </a:tbl>
          </a:graphicData>
        </a:graphic>
      </p:graphicFrame>
      <p:graphicFrame>
        <p:nvGraphicFramePr>
          <p:cNvPr id="2" name="object 5">
            <a:extLst>
              <a:ext uri="{FF2B5EF4-FFF2-40B4-BE49-F238E27FC236}">
                <a16:creationId xmlns:a16="http://schemas.microsoft.com/office/drawing/2014/main" id="{9B6DAEAC-DAB7-FB0E-BA25-4E66840766A9}"/>
              </a:ext>
            </a:extLst>
          </p:cNvPr>
          <p:cNvGraphicFramePr>
            <a:graphicFrameLocks noGrp="1"/>
          </p:cNvGraphicFramePr>
          <p:nvPr>
            <p:extLst>
              <p:ext uri="{D42A27DB-BD31-4B8C-83A1-F6EECF244321}">
                <p14:modId xmlns:p14="http://schemas.microsoft.com/office/powerpoint/2010/main" val="2178631762"/>
              </p:ext>
            </p:extLst>
          </p:nvPr>
        </p:nvGraphicFramePr>
        <p:xfrm>
          <a:off x="304800" y="4434896"/>
          <a:ext cx="11582399" cy="1302478"/>
        </p:xfrm>
        <a:graphic>
          <a:graphicData uri="http://schemas.openxmlformats.org/drawingml/2006/table">
            <a:tbl>
              <a:tblPr firstRow="1" bandRow="1">
                <a:tableStyleId>{2D5ABB26-0587-4C30-8999-92F81FD0307C}</a:tableStyleId>
              </a:tblPr>
              <a:tblGrid>
                <a:gridCol w="694518">
                  <a:extLst>
                    <a:ext uri="{9D8B030D-6E8A-4147-A177-3AD203B41FA5}">
                      <a16:colId xmlns:a16="http://schemas.microsoft.com/office/drawing/2014/main" val="20000"/>
                    </a:ext>
                  </a:extLst>
                </a:gridCol>
                <a:gridCol w="1384053">
                  <a:extLst>
                    <a:ext uri="{9D8B030D-6E8A-4147-A177-3AD203B41FA5}">
                      <a16:colId xmlns:a16="http://schemas.microsoft.com/office/drawing/2014/main" val="2723481666"/>
                    </a:ext>
                  </a:extLst>
                </a:gridCol>
                <a:gridCol w="830432">
                  <a:extLst>
                    <a:ext uri="{9D8B030D-6E8A-4147-A177-3AD203B41FA5}">
                      <a16:colId xmlns:a16="http://schemas.microsoft.com/office/drawing/2014/main" val="20002"/>
                    </a:ext>
                  </a:extLst>
                </a:gridCol>
                <a:gridCol w="738162">
                  <a:extLst>
                    <a:ext uri="{9D8B030D-6E8A-4147-A177-3AD203B41FA5}">
                      <a16:colId xmlns:a16="http://schemas.microsoft.com/office/drawing/2014/main" val="20003"/>
                    </a:ext>
                  </a:extLst>
                </a:gridCol>
                <a:gridCol w="738162">
                  <a:extLst>
                    <a:ext uri="{9D8B030D-6E8A-4147-A177-3AD203B41FA5}">
                      <a16:colId xmlns:a16="http://schemas.microsoft.com/office/drawing/2014/main" val="20004"/>
                    </a:ext>
                  </a:extLst>
                </a:gridCol>
                <a:gridCol w="1199512">
                  <a:extLst>
                    <a:ext uri="{9D8B030D-6E8A-4147-A177-3AD203B41FA5}">
                      <a16:colId xmlns:a16="http://schemas.microsoft.com/office/drawing/2014/main" val="3180615022"/>
                    </a:ext>
                  </a:extLst>
                </a:gridCol>
                <a:gridCol w="1199512">
                  <a:extLst>
                    <a:ext uri="{9D8B030D-6E8A-4147-A177-3AD203B41FA5}">
                      <a16:colId xmlns:a16="http://schemas.microsoft.com/office/drawing/2014/main" val="20006"/>
                    </a:ext>
                  </a:extLst>
                </a:gridCol>
                <a:gridCol w="1199512">
                  <a:extLst>
                    <a:ext uri="{9D8B030D-6E8A-4147-A177-3AD203B41FA5}">
                      <a16:colId xmlns:a16="http://schemas.microsoft.com/office/drawing/2014/main" val="20007"/>
                    </a:ext>
                  </a:extLst>
                </a:gridCol>
                <a:gridCol w="1199512">
                  <a:extLst>
                    <a:ext uri="{9D8B030D-6E8A-4147-A177-3AD203B41FA5}">
                      <a16:colId xmlns:a16="http://schemas.microsoft.com/office/drawing/2014/main" val="20008"/>
                    </a:ext>
                  </a:extLst>
                </a:gridCol>
                <a:gridCol w="1199512">
                  <a:extLst>
                    <a:ext uri="{9D8B030D-6E8A-4147-A177-3AD203B41FA5}">
                      <a16:colId xmlns:a16="http://schemas.microsoft.com/office/drawing/2014/main" val="20009"/>
                    </a:ext>
                  </a:extLst>
                </a:gridCol>
                <a:gridCol w="1199512">
                  <a:extLst>
                    <a:ext uri="{9D8B030D-6E8A-4147-A177-3AD203B41FA5}">
                      <a16:colId xmlns:a16="http://schemas.microsoft.com/office/drawing/2014/main" val="1800497563"/>
                    </a:ext>
                  </a:extLst>
                </a:gridCol>
              </a:tblGrid>
              <a:tr h="3719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5"/>
                        </a:spcBef>
                      </a:pPr>
                      <a:r>
                        <a:rPr sz="900" b="1" i="0" spc="0">
                          <a:solidFill>
                            <a:schemeClr val="bg1"/>
                          </a:solidFill>
                          <a:latin typeface="Arial Nova" panose="020B0504020202020204" pitchFamily="34" charset="0"/>
                        </a:rPr>
                        <a:t>PROGRAM</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marL="6350" marR="0" lvl="0" indent="0" algn="ctr" defTabSz="914400" rtl="0" eaLnBrk="1" fontAlgn="auto" latinLnBrk="0" hangingPunct="1">
                        <a:lnSpc>
                          <a:spcPct val="100000"/>
                        </a:lnSpc>
                        <a:spcBef>
                          <a:spcPts val="5"/>
                        </a:spcBef>
                        <a:spcAft>
                          <a:spcPts val="0"/>
                        </a:spcAft>
                        <a:buClrTx/>
                        <a:buSzTx/>
                        <a:buFontTx/>
                        <a:buNone/>
                        <a:tabLst/>
                        <a:defRPr/>
                      </a:pPr>
                      <a:r>
                        <a:rPr lang="en-US" sz="900" b="1" i="0" spc="0">
                          <a:solidFill>
                            <a:schemeClr val="bg1"/>
                          </a:solidFill>
                          <a:latin typeface="Arial Nova" panose="020B0504020202020204" pitchFamily="34" charset="0"/>
                          <a:cs typeface="Trebuchet MS"/>
                        </a:rPr>
                        <a:t>TARGET &amp; MOLECULE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 indent="0" algn="ctr">
                        <a:lnSpc>
                          <a:spcPct val="100000"/>
                        </a:lnSpc>
                        <a:spcBef>
                          <a:spcPts val="5"/>
                        </a:spcBef>
                        <a:tabLst/>
                      </a:pPr>
                      <a:r>
                        <a:rPr sz="900" b="1" i="0" spc="0">
                          <a:solidFill>
                            <a:schemeClr val="bg1"/>
                          </a:solidFill>
                          <a:latin typeface="Arial Nova" panose="020B0504020202020204" pitchFamily="34" charset="0"/>
                        </a:rPr>
                        <a:t>INDICATION</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5"/>
                        </a:spcBef>
                      </a:pPr>
                      <a:r>
                        <a:rPr sz="900" b="1" i="0" spc="0">
                          <a:solidFill>
                            <a:schemeClr val="bg1"/>
                          </a:solidFill>
                          <a:latin typeface="Arial Nova" panose="020B0504020202020204" pitchFamily="34" charset="0"/>
                        </a:rPr>
                        <a:t>Dx/Tx</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5"/>
                        </a:spcBef>
                      </a:pPr>
                      <a:r>
                        <a:rPr sz="900" b="1" i="0" spc="0">
                          <a:solidFill>
                            <a:schemeClr val="bg1"/>
                          </a:solidFill>
                          <a:latin typeface="Arial Nova" panose="020B0504020202020204" pitchFamily="34" charset="0"/>
                        </a:rPr>
                        <a:t>ISOTOPE</a:t>
                      </a:r>
                      <a:endParaRPr sz="900" b="1" i="0" spc="0">
                        <a:solidFill>
                          <a:schemeClr val="bg1"/>
                        </a:solidFill>
                        <a:latin typeface="Arial Nova" panose="020B0504020202020204" pitchFamily="34" charset="0"/>
                        <a:cs typeface="Trebuchet M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940"/>
                        </a:spcBef>
                        <a:spcAft>
                          <a:spcPts val="0"/>
                        </a:spcAft>
                        <a:buClrTx/>
                        <a:buSzTx/>
                        <a:buFontTx/>
                        <a:buNone/>
                        <a:tabLst/>
                        <a:defRPr/>
                      </a:pPr>
                      <a:r>
                        <a:rPr lang="en-US" sz="900" b="1" i="0" spc="0">
                          <a:solidFill>
                            <a:schemeClr val="bg1"/>
                          </a:solidFill>
                          <a:latin typeface="Arial Nova" panose="020B0504020202020204" pitchFamily="34" charset="0"/>
                        </a:rPr>
                        <a:t>1ST HALF 2024</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sz="900" b="1" i="0" spc="0">
                          <a:solidFill>
                            <a:schemeClr val="bg1"/>
                          </a:solidFill>
                          <a:latin typeface="Arial Nova" panose="020B0504020202020204" pitchFamily="34" charset="0"/>
                        </a:rPr>
                        <a:t>2ND HALF</a:t>
                      </a:r>
                      <a:r>
                        <a:rPr lang="en-US" sz="900" b="1" i="0" spc="0">
                          <a:solidFill>
                            <a:schemeClr val="bg1"/>
                          </a:solidFill>
                          <a:latin typeface="Arial Nova" panose="020B0504020202020204" pitchFamily="34" charset="0"/>
                        </a:rPr>
                        <a:t> </a:t>
                      </a:r>
                      <a:r>
                        <a:rPr sz="900" b="1" i="0" spc="0">
                          <a:solidFill>
                            <a:schemeClr val="bg1"/>
                          </a:solidFill>
                          <a:latin typeface="Arial Nova" panose="020B0504020202020204" pitchFamily="34" charset="0"/>
                        </a:rPr>
                        <a:t>2024</a:t>
                      </a:r>
                      <a:endParaRPr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sz="900" b="1" i="0" spc="0">
                          <a:solidFill>
                            <a:schemeClr val="bg1"/>
                          </a:solidFill>
                          <a:latin typeface="Arial Nova" panose="020B0504020202020204" pitchFamily="34" charset="0"/>
                        </a:rPr>
                        <a:t>1ST HALF</a:t>
                      </a:r>
                      <a:r>
                        <a:rPr lang="en-US" sz="900" b="1" i="0" spc="0">
                          <a:solidFill>
                            <a:schemeClr val="bg1"/>
                          </a:solidFill>
                          <a:latin typeface="Arial Nova" panose="020B0504020202020204" pitchFamily="34" charset="0"/>
                        </a:rPr>
                        <a:t>  </a:t>
                      </a:r>
                      <a:r>
                        <a:rPr sz="900" b="1" i="0" spc="0">
                          <a:solidFill>
                            <a:schemeClr val="bg1"/>
                          </a:solidFill>
                          <a:latin typeface="Arial Nova" panose="020B0504020202020204" pitchFamily="34" charset="0"/>
                        </a:rPr>
                        <a:t>2025</a:t>
                      </a:r>
                      <a:endParaRPr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940"/>
                        </a:spcBef>
                      </a:pPr>
                      <a:r>
                        <a:rPr sz="900" b="1" i="0" spc="0">
                          <a:solidFill>
                            <a:schemeClr val="bg1"/>
                          </a:solidFill>
                          <a:latin typeface="Arial Nova" panose="020B0504020202020204" pitchFamily="34" charset="0"/>
                        </a:rPr>
                        <a:t>2ND HALF</a:t>
                      </a:r>
                      <a:r>
                        <a:rPr lang="en-US" sz="900" b="1" i="0" spc="0">
                          <a:solidFill>
                            <a:schemeClr val="bg1"/>
                          </a:solidFill>
                          <a:latin typeface="Arial Nova" panose="020B0504020202020204" pitchFamily="34" charset="0"/>
                        </a:rPr>
                        <a:t> </a:t>
                      </a:r>
                      <a:r>
                        <a:rPr sz="900" b="1" i="0" spc="0">
                          <a:solidFill>
                            <a:schemeClr val="bg1"/>
                          </a:solidFill>
                          <a:latin typeface="Arial Nova" panose="020B0504020202020204" pitchFamily="34" charset="0"/>
                        </a:rPr>
                        <a:t>2025</a:t>
                      </a:r>
                      <a:endParaRPr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940"/>
                        </a:spcBef>
                      </a:pPr>
                      <a:r>
                        <a:rPr sz="900" b="1" i="0" spc="0">
                          <a:solidFill>
                            <a:schemeClr val="bg1"/>
                          </a:solidFill>
                          <a:latin typeface="Arial Nova" panose="020B0504020202020204" pitchFamily="34" charset="0"/>
                        </a:rPr>
                        <a:t>1ST HALF</a:t>
                      </a:r>
                      <a:r>
                        <a:rPr lang="en-US" sz="900" b="1" i="0" spc="0">
                          <a:solidFill>
                            <a:schemeClr val="bg1"/>
                          </a:solidFill>
                          <a:latin typeface="Arial Nova" panose="020B0504020202020204" pitchFamily="34" charset="0"/>
                        </a:rPr>
                        <a:t> </a:t>
                      </a:r>
                      <a:r>
                        <a:rPr sz="900" b="1" i="0" spc="0">
                          <a:solidFill>
                            <a:schemeClr val="bg1"/>
                          </a:solidFill>
                          <a:latin typeface="Arial Nova" panose="020B0504020202020204" pitchFamily="34" charset="0"/>
                        </a:rPr>
                        <a:t>2026</a:t>
                      </a:r>
                      <a:endParaRPr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marL="635" marR="0" lvl="0" indent="0" algn="ctr" defTabSz="914400" rtl="0" eaLnBrk="1" fontAlgn="auto" latinLnBrk="0" hangingPunct="1">
                        <a:lnSpc>
                          <a:spcPct val="100000"/>
                        </a:lnSpc>
                        <a:spcBef>
                          <a:spcPts val="940"/>
                        </a:spcBef>
                        <a:spcAft>
                          <a:spcPts val="0"/>
                        </a:spcAft>
                        <a:buClrTx/>
                        <a:buSzTx/>
                        <a:buFontTx/>
                        <a:buNone/>
                        <a:tabLst/>
                        <a:defRPr/>
                      </a:pPr>
                      <a:r>
                        <a:rPr lang="en-US" sz="900" b="1" i="0" spc="0">
                          <a:solidFill>
                            <a:schemeClr val="bg1"/>
                          </a:solidFill>
                          <a:latin typeface="Arial Nova" panose="020B0504020202020204" pitchFamily="34" charset="0"/>
                        </a:rPr>
                        <a:t>2ND HALF 2026</a:t>
                      </a:r>
                      <a:endParaRPr lang="en-US" sz="900" b="1" i="0" spc="0">
                        <a:solidFill>
                          <a:schemeClr val="bg1"/>
                        </a:solidFill>
                        <a:latin typeface="Arial Nova" panose="020B0504020202020204" pitchFamily="34" charset="0"/>
                        <a:cs typeface="Arial"/>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9305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l">
                        <a:lnSpc>
                          <a:spcPct val="100000"/>
                        </a:lnSpc>
                      </a:pPr>
                      <a:r>
                        <a:rPr sz="1000" b="1" i="0" spc="0">
                          <a:solidFill>
                            <a:schemeClr val="tx1"/>
                          </a:solidFill>
                          <a:latin typeface="Arial Nova" panose="020B0504020202020204" pitchFamily="34" charset="0"/>
                        </a:rPr>
                        <a:t>RAD</a:t>
                      </a:r>
                      <a:r>
                        <a:rPr lang="en-US" sz="1000" b="1" i="0" spc="0">
                          <a:solidFill>
                            <a:schemeClr val="tx1"/>
                          </a:solidFill>
                          <a:latin typeface="Arial Nova" panose="020B0504020202020204" pitchFamily="34" charset="0"/>
                        </a:rPr>
                        <a:t> 202</a:t>
                      </a:r>
                      <a:endParaRPr sz="1000" b="1" i="0" spc="0">
                        <a:solidFill>
                          <a:schemeClr val="tx1"/>
                        </a:solidFill>
                        <a:latin typeface="Arial Nova" panose="020B0504020202020204" pitchFamily="34" charset="0"/>
                        <a:cs typeface="Calibri"/>
                      </a:endParaRPr>
                    </a:p>
                  </a:txBody>
                  <a:tcPr marR="0" marT="36576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tc>
                  <a:txBody>
                    <a:bodyPr/>
                    <a:lstStyle/>
                    <a:p>
                      <a:pPr marL="6350" marR="130175" indent="0" algn="ctr">
                        <a:lnSpc>
                          <a:spcPct val="100000"/>
                        </a:lnSpc>
                        <a:tabLst/>
                      </a:pPr>
                      <a:r>
                        <a:rPr lang="en-US" sz="1000" b="1" i="0" spc="0">
                          <a:latin typeface="Arial Nova Light" panose="020B0304020202020204" pitchFamily="34" charset="0"/>
                        </a:rPr>
                        <a:t>HER2</a:t>
                      </a:r>
                    </a:p>
                    <a:p>
                      <a:pPr marL="6350" marR="130175" indent="0" algn="ctr">
                        <a:lnSpc>
                          <a:spcPct val="100000"/>
                        </a:lnSpc>
                        <a:tabLst/>
                      </a:pPr>
                      <a:r>
                        <a:rPr lang="en-US" sz="1000" b="0" i="0" spc="0">
                          <a:latin typeface="Arial Nova Light" panose="020B0304020202020204" pitchFamily="34" charset="0"/>
                        </a:rPr>
                        <a:t>(Nanobody)</a:t>
                      </a:r>
                      <a:endParaRPr sz="1000" b="0" i="0" spc="0">
                        <a:latin typeface="Arial Nova Light" panose="020B0304020202020204" pitchFamily="34" charset="0"/>
                        <a:cs typeface="Calibri"/>
                      </a:endParaRPr>
                    </a:p>
                  </a:txBody>
                  <a:tcPr marL="0"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 marR="0" lvl="0" indent="-6350" algn="ctr" defTabSz="914400" rtl="0" eaLnBrk="1" fontAlgn="auto" latinLnBrk="0" hangingPunct="1">
                        <a:lnSpc>
                          <a:spcPct val="100000"/>
                        </a:lnSpc>
                        <a:spcBef>
                          <a:spcPts val="0"/>
                        </a:spcBef>
                        <a:spcAft>
                          <a:spcPts val="0"/>
                        </a:spcAft>
                        <a:buClrTx/>
                        <a:buSzTx/>
                        <a:buFontTx/>
                        <a:buNone/>
                        <a:tabLst/>
                        <a:defRPr/>
                      </a:pPr>
                      <a:r>
                        <a:rPr lang="en-US" sz="1000" b="1" i="0" spc="0">
                          <a:latin typeface="Arial Nova Light" panose="020B0304020202020204" pitchFamily="34" charset="0"/>
                        </a:rPr>
                        <a:t>HER2+ </a:t>
                      </a:r>
                      <a:br>
                        <a:rPr lang="en-US" sz="1000" b="1" i="0" spc="0">
                          <a:latin typeface="Arial Nova Light" panose="020B0304020202020204" pitchFamily="34" charset="0"/>
                        </a:rPr>
                      </a:br>
                      <a:r>
                        <a:rPr lang="en-US" sz="1000" b="1" i="0" spc="0">
                          <a:latin typeface="Arial Nova Light" panose="020B0304020202020204" pitchFamily="34" charset="0"/>
                        </a:rPr>
                        <a:t>Solid Tumors</a:t>
                      </a:r>
                    </a:p>
                    <a:p>
                      <a:pPr marL="6350" marR="0" lvl="0" indent="-6350" algn="l" defTabSz="914400" rtl="0" eaLnBrk="1" fontAlgn="auto" latinLnBrk="0" hangingPunct="1">
                        <a:lnSpc>
                          <a:spcPct val="100000"/>
                        </a:lnSpc>
                        <a:spcBef>
                          <a:spcPts val="0"/>
                        </a:spcBef>
                        <a:spcAft>
                          <a:spcPts val="0"/>
                        </a:spcAft>
                        <a:buClrTx/>
                        <a:buSzTx/>
                        <a:buFontTx/>
                        <a:buNone/>
                        <a:tabLst/>
                        <a:defRPr/>
                      </a:pPr>
                      <a:br>
                        <a:rPr lang="en-US" sz="1000" b="1" i="0" spc="0">
                          <a:latin typeface="Arial Nova Light" panose="020B0304020202020204" pitchFamily="34" charset="0"/>
                        </a:rPr>
                      </a:br>
                      <a:endParaRPr sz="1000" b="1" i="0" spc="0">
                        <a:latin typeface="Arial Nova Light" panose="020B0304020202020204" pitchFamily="34" charset="0"/>
                        <a:cs typeface="Calibri"/>
                      </a:endParaRPr>
                    </a:p>
                  </a:txBody>
                  <a:tcPr marL="0"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pPr>
                      <a:r>
                        <a:rPr lang="en-US" sz="1000" b="1" i="0" spc="0">
                          <a:latin typeface="Arial Nova Light" panose="020B0304020202020204" pitchFamily="34" charset="0"/>
                        </a:rPr>
                        <a:t>Therapy</a:t>
                      </a:r>
                      <a:br>
                        <a:rPr lang="en-US" sz="1000" b="1" i="0" spc="0">
                          <a:latin typeface="Arial Nova Light" panose="020B0304020202020204" pitchFamily="34" charset="0"/>
                        </a:rPr>
                      </a:br>
                      <a:endParaRPr sz="1000" b="1" i="0" spc="0">
                        <a:latin typeface="Arial Nova Light" panose="020B0304020202020204" pitchFamily="34" charset="0"/>
                        <a:cs typeface="Calibri"/>
                      </a:endParaRPr>
                    </a:p>
                  </a:txBody>
                  <a:tcPr marL="0" marR="0" marT="36576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 algn="ctr">
                        <a:lnSpc>
                          <a:spcPct val="100000"/>
                        </a:lnSpc>
                      </a:pPr>
                      <a:r>
                        <a:rPr lang="en-US" sz="1000" b="1" i="0" spc="0">
                          <a:latin typeface="Arial Nova Light" panose="020B0304020202020204" pitchFamily="34" charset="0"/>
                        </a:rPr>
                        <a:t>Lu177</a:t>
                      </a:r>
                      <a:br>
                        <a:rPr lang="en-US" sz="1000" b="1" i="0" spc="0">
                          <a:latin typeface="Arial Nova Light" panose="020B0304020202020204" pitchFamily="34" charset="0"/>
                        </a:rPr>
                      </a:br>
                      <a:endParaRPr sz="1000" b="1" i="0" spc="0">
                        <a:latin typeface="Arial Nova Light" panose="020B0304020202020204" pitchFamily="34" charset="0"/>
                        <a:cs typeface="Calibri"/>
                      </a:endParaRPr>
                    </a:p>
                  </a:txBody>
                  <a:tcPr marL="0" marR="0" marT="36576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spc="0">
                          <a:latin typeface="Arial Nova Light" panose="020B0304020202020204" pitchFamily="34" charset="0"/>
                        </a:rPr>
                        <a:t>Preclinical Studies Completed</a:t>
                      </a:r>
                      <a:endParaRPr lang="en-US" sz="1000" b="0" i="0" spc="0">
                        <a:latin typeface="Arial Nova Light" panose="020B0304020202020204" pitchFamily="34" charset="0"/>
                        <a:cs typeface="Calibri"/>
                      </a:endParaRPr>
                    </a:p>
                  </a:txBody>
                  <a:tcPr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a:lnSpc>
                          <a:spcPct val="100000"/>
                        </a:lnSpc>
                        <a:buNone/>
                      </a:pPr>
                      <a:r>
                        <a:rPr lang="en-US" sz="1000" b="0" i="0" spc="0">
                          <a:latin typeface="Arial Nova Light" panose="020B0304020202020204" pitchFamily="34" charset="0"/>
                        </a:rPr>
                        <a:t>Ethics</a:t>
                      </a:r>
                      <a:r>
                        <a:rPr sz="1000" b="0" i="0" spc="0">
                          <a:latin typeface="Arial Nova Light" panose="020B0304020202020204" pitchFamily="34" charset="0"/>
                        </a:rPr>
                        <a:t> Approval </a:t>
                      </a:r>
                      <a:r>
                        <a:rPr lang="en-US" sz="1000" b="0" i="0" spc="0">
                          <a:latin typeface="Arial Nova Light" panose="020B0304020202020204" pitchFamily="34" charset="0"/>
                        </a:rPr>
                        <a:t>(Dec 2024)</a:t>
                      </a:r>
                      <a:endParaRPr sz="1000" b="0" i="0" spc="0">
                        <a:latin typeface="Arial Nova Light" panose="020B0304020202020204" pitchFamily="34" charset="0"/>
                        <a:cs typeface="Calibri"/>
                      </a:endParaRPr>
                    </a:p>
                  </a:txBody>
                  <a:tcPr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74650" marR="175895" lvl="0" indent="-368300" algn="ctr">
                        <a:lnSpc>
                          <a:spcPct val="100000"/>
                        </a:lnSpc>
                        <a:buNone/>
                        <a:tabLst/>
                      </a:pPr>
                      <a:r>
                        <a:rPr sz="1000" b="0" i="0" spc="0">
                          <a:latin typeface="Arial Nova Light" panose="020B0304020202020204" pitchFamily="34" charset="0"/>
                        </a:rPr>
                        <a:t>First </a:t>
                      </a:r>
                      <a:r>
                        <a:rPr lang="en-US" sz="1000" b="0" i="0" spc="0">
                          <a:latin typeface="Arial Nova Light" panose="020B0304020202020204" pitchFamily="34" charset="0"/>
                        </a:rPr>
                        <a:t>Patient</a:t>
                      </a:r>
                    </a:p>
                    <a:p>
                      <a:pPr marL="374650" marR="175895" lvl="0" indent="-368300" algn="ctr">
                        <a:lnSpc>
                          <a:spcPct val="100000"/>
                        </a:lnSpc>
                        <a:buNone/>
                        <a:tabLst/>
                      </a:pPr>
                      <a:r>
                        <a:rPr lang="en-US" sz="1000" b="0" i="0" spc="0">
                          <a:latin typeface="Arial Nova Light" panose="020B0304020202020204" pitchFamily="34" charset="0"/>
                        </a:rPr>
                        <a:t>dosed</a:t>
                      </a:r>
                      <a:endParaRPr sz="1000" b="0" i="0" spc="0">
                        <a:latin typeface="Arial Nova Light" panose="020B0304020202020204" pitchFamily="34" charset="0"/>
                      </a:endParaRPr>
                    </a:p>
                  </a:txBody>
                  <a:tcPr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lvl="0" indent="0" algn="ctr">
                        <a:lnSpc>
                          <a:spcPct val="100000"/>
                        </a:lnSpc>
                        <a:spcBef>
                          <a:spcPts val="1200"/>
                        </a:spcBef>
                        <a:buClr>
                          <a:schemeClr val="tx1">
                            <a:lumMod val="50000"/>
                            <a:lumOff val="50000"/>
                          </a:schemeClr>
                        </a:buClr>
                        <a:buFontTx/>
                        <a:buNone/>
                        <a:tabLst/>
                      </a:pPr>
                      <a:r>
                        <a:rPr lang="en-US" sz="1000" b="0" i="0" spc="0">
                          <a:latin typeface="Arial Nova Light" panose="020B0304020202020204" pitchFamily="34" charset="0"/>
                          <a:cs typeface="Calibri"/>
                        </a:rPr>
                        <a:t>2 Cohorts Completed</a:t>
                      </a:r>
                      <a:endParaRPr sz="1000" b="0" i="0" spc="0">
                        <a:latin typeface="Arial Nova Light" panose="020B0304020202020204" pitchFamily="34" charset="0"/>
                        <a:cs typeface="Calibri"/>
                      </a:endParaRPr>
                    </a:p>
                  </a:txBody>
                  <a:tcPr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lvl="0" indent="0" algn="ctr">
                        <a:lnSpc>
                          <a:spcPct val="100000"/>
                        </a:lnSpc>
                        <a:spcBef>
                          <a:spcPts val="1200"/>
                        </a:spcBef>
                        <a:buClr>
                          <a:schemeClr val="tx1">
                            <a:lumMod val="50000"/>
                            <a:lumOff val="50000"/>
                          </a:schemeClr>
                        </a:buClr>
                        <a:buFontTx/>
                        <a:buNone/>
                        <a:tabLst/>
                      </a:pPr>
                      <a:r>
                        <a:rPr lang="en-US" sz="1000" b="0" i="0" spc="0">
                          <a:latin typeface="Arial Nova Light" panose="020B0304020202020204" pitchFamily="34" charset="0"/>
                          <a:cs typeface="Calibri"/>
                        </a:rPr>
                        <a:t>2 Cohorts </a:t>
                      </a:r>
                      <a:br>
                        <a:rPr lang="en-US" sz="1000" b="0" i="0" spc="0">
                          <a:latin typeface="Arial Nova Light" panose="020B0304020202020204" pitchFamily="34" charset="0"/>
                          <a:cs typeface="Calibri"/>
                        </a:rPr>
                      </a:br>
                      <a:r>
                        <a:rPr lang="en-US" sz="1000" b="0" i="0" spc="0">
                          <a:latin typeface="Arial Nova Light" panose="020B0304020202020204" pitchFamily="34" charset="0"/>
                          <a:cs typeface="Calibri"/>
                        </a:rPr>
                        <a:t>Data Release</a:t>
                      </a:r>
                    </a:p>
                  </a:txBody>
                  <a:tcPr marL="0"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R="12065" algn="ctr">
                        <a:lnSpc>
                          <a:spcPct val="100000"/>
                        </a:lnSpc>
                      </a:pPr>
                      <a:r>
                        <a:rPr lang="en-US" sz="1000" b="0" i="0" spc="0" dirty="0">
                          <a:latin typeface="Arial Nova Light" panose="020B0304020202020204" pitchFamily="34" charset="0"/>
                        </a:rPr>
                        <a:t>Phase 1 </a:t>
                      </a:r>
                      <a:br>
                        <a:rPr lang="en-US" sz="1000" b="0" i="0" spc="0" dirty="0">
                          <a:latin typeface="Arial Nova Light" panose="020B0304020202020204" pitchFamily="34" charset="0"/>
                        </a:rPr>
                      </a:br>
                      <a:r>
                        <a:rPr lang="en-US" sz="1000" b="0" i="0" spc="0" dirty="0">
                          <a:latin typeface="Arial Nova Light" panose="020B0304020202020204" pitchFamily="34" charset="0"/>
                        </a:rPr>
                        <a:t>Dose escalation completed</a:t>
                      </a:r>
                    </a:p>
                  </a:txBody>
                  <a:tcPr marL="0" marR="0" marT="27432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0112D372-455C-C4FA-A087-947852A87AD3}"/>
              </a:ext>
            </a:extLst>
          </p:cNvPr>
          <p:cNvSpPr>
            <a:spLocks noChangeAspect="1"/>
          </p:cNvSpPr>
          <p:nvPr/>
        </p:nvSpPr>
        <p:spPr>
          <a:xfrm>
            <a:off x="9969219"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0" name="Rectangle 9">
            <a:extLst>
              <a:ext uri="{FF2B5EF4-FFF2-40B4-BE49-F238E27FC236}">
                <a16:creationId xmlns:a16="http://schemas.microsoft.com/office/drawing/2014/main" id="{D42829C0-00AC-C42F-D6DB-600DD7C14E4F}"/>
              </a:ext>
            </a:extLst>
          </p:cNvPr>
          <p:cNvSpPr>
            <a:spLocks noChangeAspect="1"/>
          </p:cNvSpPr>
          <p:nvPr/>
        </p:nvSpPr>
        <p:spPr>
          <a:xfrm>
            <a:off x="11165656"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1" name="Rectangle 10">
            <a:extLst>
              <a:ext uri="{FF2B5EF4-FFF2-40B4-BE49-F238E27FC236}">
                <a16:creationId xmlns:a16="http://schemas.microsoft.com/office/drawing/2014/main" id="{6169F5BE-9BC6-D4DE-E323-D134FFD54B8D}"/>
              </a:ext>
            </a:extLst>
          </p:cNvPr>
          <p:cNvSpPr>
            <a:spLocks noChangeAspect="1"/>
          </p:cNvSpPr>
          <p:nvPr/>
        </p:nvSpPr>
        <p:spPr>
          <a:xfrm>
            <a:off x="5184145"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2" name="L-Shape 11">
            <a:extLst>
              <a:ext uri="{FF2B5EF4-FFF2-40B4-BE49-F238E27FC236}">
                <a16:creationId xmlns:a16="http://schemas.microsoft.com/office/drawing/2014/main" id="{1BA226CF-EE11-15D1-306D-5B7CCD4C0C67}"/>
              </a:ext>
            </a:extLst>
          </p:cNvPr>
          <p:cNvSpPr/>
          <p:nvPr/>
        </p:nvSpPr>
        <p:spPr>
          <a:xfrm rot="18900000">
            <a:off x="5242178" y="5552690"/>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D86D7BEF-4816-493D-1579-7582394CE697}"/>
              </a:ext>
            </a:extLst>
          </p:cNvPr>
          <p:cNvSpPr>
            <a:spLocks noChangeAspect="1"/>
          </p:cNvSpPr>
          <p:nvPr/>
        </p:nvSpPr>
        <p:spPr>
          <a:xfrm>
            <a:off x="6413249"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3" name="L-Shape 12">
            <a:extLst>
              <a:ext uri="{FF2B5EF4-FFF2-40B4-BE49-F238E27FC236}">
                <a16:creationId xmlns:a16="http://schemas.microsoft.com/office/drawing/2014/main" id="{5CD9FFE8-7E54-9C41-D8AB-21EC8DA75CDA}"/>
              </a:ext>
            </a:extLst>
          </p:cNvPr>
          <p:cNvSpPr/>
          <p:nvPr/>
        </p:nvSpPr>
        <p:spPr>
          <a:xfrm rot="18900000">
            <a:off x="6461831" y="5552690"/>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E994CD73-CA86-659F-60C0-FC1C9CA7811B}"/>
              </a:ext>
            </a:extLst>
          </p:cNvPr>
          <p:cNvSpPr>
            <a:spLocks noChangeAspect="1"/>
          </p:cNvSpPr>
          <p:nvPr/>
        </p:nvSpPr>
        <p:spPr>
          <a:xfrm>
            <a:off x="8783078"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0" name="Rectangle 19">
            <a:extLst>
              <a:ext uri="{FF2B5EF4-FFF2-40B4-BE49-F238E27FC236}">
                <a16:creationId xmlns:a16="http://schemas.microsoft.com/office/drawing/2014/main" id="{4E0F7D2F-09C9-0343-1B6A-4866E5842635}"/>
              </a:ext>
            </a:extLst>
          </p:cNvPr>
          <p:cNvSpPr>
            <a:spLocks noChangeAspect="1"/>
          </p:cNvSpPr>
          <p:nvPr/>
        </p:nvSpPr>
        <p:spPr>
          <a:xfrm>
            <a:off x="7567491" y="5599144"/>
            <a:ext cx="274320" cy="274320"/>
          </a:xfrm>
          <a:prstGeom prst="rect">
            <a:avLst/>
          </a:prstGeom>
          <a:solidFill>
            <a:schemeClr val="bg1">
              <a:lumMod val="95000"/>
            </a:schemeClr>
          </a:soli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1" name="L-Shape 20">
            <a:extLst>
              <a:ext uri="{FF2B5EF4-FFF2-40B4-BE49-F238E27FC236}">
                <a16:creationId xmlns:a16="http://schemas.microsoft.com/office/drawing/2014/main" id="{E887008F-1AF2-5D2F-7892-F621A31F8F2B}"/>
              </a:ext>
            </a:extLst>
          </p:cNvPr>
          <p:cNvSpPr/>
          <p:nvPr/>
        </p:nvSpPr>
        <p:spPr>
          <a:xfrm rot="18900000">
            <a:off x="7638559" y="5552690"/>
            <a:ext cx="317642" cy="207110"/>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Tree>
    <p:extLst>
      <p:ext uri="{BB962C8B-B14F-4D97-AF65-F5344CB8AC3E}">
        <p14:creationId xmlns:p14="http://schemas.microsoft.com/office/powerpoint/2010/main" val="3157620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FD4C-1BB1-C52C-9B83-46780EA6A7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A83CF-52C1-B134-A031-82EA860413EB}"/>
              </a:ext>
            </a:extLst>
          </p:cNvPr>
          <p:cNvSpPr>
            <a:spLocks noGrp="1"/>
          </p:cNvSpPr>
          <p:nvPr>
            <p:ph idx="1"/>
          </p:nvPr>
        </p:nvSpPr>
        <p:spPr>
          <a:xfrm>
            <a:off x="304802" y="1162088"/>
            <a:ext cx="9000564" cy="4572000"/>
          </a:xfrm>
        </p:spPr>
        <p:txBody>
          <a:bodyPr vert="horz" lIns="0" tIns="0" rIns="0" bIns="0" rtlCol="0" anchor="t">
            <a:noAutofit/>
          </a:bodyPr>
          <a:lstStyle/>
          <a:p>
            <a:r>
              <a:rPr lang="en-US" dirty="0">
                <a:latin typeface="Arial Nova Light"/>
              </a:rPr>
              <a:t>First Cohort completed (30 </a:t>
            </a:r>
            <a:r>
              <a:rPr lang="en-US" dirty="0" err="1">
                <a:latin typeface="Arial Nova Light"/>
              </a:rPr>
              <a:t>mCi</a:t>
            </a:r>
            <a:r>
              <a:rPr lang="en-US" dirty="0">
                <a:latin typeface="Arial Nova Light"/>
              </a:rPr>
              <a:t>), with 3 Patient data released</a:t>
            </a:r>
          </a:p>
          <a:p>
            <a:r>
              <a:rPr lang="en-US" dirty="0">
                <a:latin typeface="Arial Nova Light"/>
              </a:rPr>
              <a:t>Significant tumor uptake observed</a:t>
            </a:r>
          </a:p>
          <a:p>
            <a:r>
              <a:rPr lang="en-US" dirty="0">
                <a:latin typeface="Arial Nova Light"/>
              </a:rPr>
              <a:t>The safety profile very favorable, with few low-grade adverse events and no SAEs observed thus far</a:t>
            </a:r>
          </a:p>
          <a:p>
            <a:endParaRPr lang="en-US" dirty="0">
              <a:latin typeface="Arial Nova Light"/>
            </a:endParaRPr>
          </a:p>
          <a:p>
            <a:r>
              <a:rPr lang="en-US" dirty="0">
                <a:latin typeface="Arial Nova Light"/>
              </a:rPr>
              <a:t>Currently recruiting Cohort #2 at 75mCi</a:t>
            </a:r>
          </a:p>
          <a:p>
            <a:pPr marL="0" indent="0">
              <a:buNone/>
            </a:pPr>
            <a:endParaRPr lang="en-US" dirty="0">
              <a:latin typeface="Arial Nova Light"/>
            </a:endParaRPr>
          </a:p>
        </p:txBody>
      </p:sp>
      <p:sp>
        <p:nvSpPr>
          <p:cNvPr id="6" name="Title 5">
            <a:extLst>
              <a:ext uri="{FF2B5EF4-FFF2-40B4-BE49-F238E27FC236}">
                <a16:creationId xmlns:a16="http://schemas.microsoft.com/office/drawing/2014/main" id="{B4C0B963-7756-1F4F-3E6D-5C19F1D0EBA0}"/>
              </a:ext>
            </a:extLst>
          </p:cNvPr>
          <p:cNvSpPr>
            <a:spLocks noGrp="1"/>
          </p:cNvSpPr>
          <p:nvPr>
            <p:ph type="title"/>
          </p:nvPr>
        </p:nvSpPr>
        <p:spPr/>
        <p:txBody>
          <a:bodyPr/>
          <a:lstStyle/>
          <a:p>
            <a:r>
              <a:rPr lang="en-US" dirty="0"/>
              <a:t>Clinical Data</a:t>
            </a:r>
            <a:r>
              <a:rPr lang="en-US" b="0" dirty="0">
                <a:solidFill>
                  <a:schemeClr val="tx2">
                    <a:lumMod val="60000"/>
                    <a:lumOff val="40000"/>
                  </a:schemeClr>
                </a:solidFill>
                <a:latin typeface="Arial Nova Light" panose="020B0304020202020204" pitchFamily="34" charset="0"/>
              </a:rPr>
              <a:t> </a:t>
            </a:r>
            <a:r>
              <a:rPr lang="en-US" dirty="0"/>
              <a:t>Phase I</a:t>
            </a:r>
          </a:p>
        </p:txBody>
      </p:sp>
      <p:sp>
        <p:nvSpPr>
          <p:cNvPr id="9" name="Footer Placeholder 8">
            <a:extLst>
              <a:ext uri="{FF2B5EF4-FFF2-40B4-BE49-F238E27FC236}">
                <a16:creationId xmlns:a16="http://schemas.microsoft.com/office/drawing/2014/main" id="{F1433C3E-9166-0005-D63A-5C14D28B82C6}"/>
              </a:ext>
            </a:extLst>
          </p:cNvPr>
          <p:cNvSpPr>
            <a:spLocks noGrp="1"/>
          </p:cNvSpPr>
          <p:nvPr>
            <p:ph type="ftr" sz="quarter" idx="11"/>
          </p:nvPr>
        </p:nvSpPr>
        <p:spPr>
          <a:xfrm>
            <a:off x="4047217" y="5756391"/>
            <a:ext cx="5855239"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30000" noProof="0">
                <a:ln>
                  <a:noFill/>
                </a:ln>
                <a:solidFill>
                  <a:srgbClr val="FFFFFF">
                    <a:lumMod val="50000"/>
                  </a:srgbClr>
                </a:solidFill>
                <a:effectLst/>
                <a:uLnTx/>
                <a:uFillTx/>
                <a:latin typeface="Arial Nova"/>
                <a:ea typeface="+mn-ea"/>
                <a:cs typeface="+mn-cs"/>
              </a:rPr>
              <a:t>1</a:t>
            </a:r>
            <a:r>
              <a:rPr kumimoji="0" lang="en-AU" sz="800" b="0" i="0" u="none" strike="noStrike" kern="1200" cap="none" spc="0" normalizeH="0" baseline="0" noProof="0">
                <a:ln>
                  <a:noFill/>
                </a:ln>
                <a:solidFill>
                  <a:srgbClr val="FFFFFF">
                    <a:lumMod val="50000"/>
                  </a:srgbClr>
                </a:solidFill>
                <a:effectLst/>
                <a:uLnTx/>
                <a:uFillTx/>
                <a:latin typeface="Arial Nova"/>
                <a:ea typeface="+mn-ea"/>
                <a:cs typeface="+mn-cs"/>
              </a:rPr>
              <a:t>Zhao et al, Br </a:t>
            </a:r>
            <a:r>
              <a:rPr kumimoji="0" lang="en-AU" sz="800" b="0" i="0" u="none" strike="noStrike" kern="1200" cap="none" spc="0" normalizeH="0" baseline="0" noProof="0" err="1">
                <a:ln>
                  <a:noFill/>
                </a:ln>
                <a:solidFill>
                  <a:srgbClr val="FFFFFF">
                    <a:lumMod val="50000"/>
                  </a:srgbClr>
                </a:solidFill>
                <a:effectLst/>
                <a:uLnTx/>
                <a:uFillTx/>
                <a:latin typeface="Arial Nova"/>
                <a:ea typeface="+mn-ea"/>
                <a:cs typeface="+mn-cs"/>
              </a:rPr>
              <a:t>Canc</a:t>
            </a:r>
            <a:r>
              <a:rPr kumimoji="0" lang="en-AU" sz="800" b="0" i="0" u="none" strike="noStrike" kern="1200" cap="none" spc="0" normalizeH="0" baseline="0" noProof="0">
                <a:ln>
                  <a:noFill/>
                </a:ln>
                <a:solidFill>
                  <a:srgbClr val="FFFFFF">
                    <a:lumMod val="50000"/>
                  </a:srgbClr>
                </a:solidFill>
                <a:effectLst/>
                <a:uLnTx/>
                <a:uFillTx/>
                <a:latin typeface="Arial Nova"/>
                <a:ea typeface="+mn-ea"/>
                <a:cs typeface="+mn-cs"/>
              </a:rPr>
              <a:t> Res (2024); Zhao et al, Mol </a:t>
            </a:r>
            <a:r>
              <a:rPr kumimoji="0" lang="en-AU" sz="800" b="0" i="0" u="none" strike="noStrike" kern="1200" cap="none" spc="0" normalizeH="0" baseline="0" noProof="0" err="1">
                <a:ln>
                  <a:noFill/>
                </a:ln>
                <a:solidFill>
                  <a:srgbClr val="FFFFFF">
                    <a:lumMod val="50000"/>
                  </a:srgbClr>
                </a:solidFill>
                <a:effectLst/>
                <a:uLnTx/>
                <a:uFillTx/>
                <a:latin typeface="Arial Nova"/>
                <a:ea typeface="+mn-ea"/>
                <a:cs typeface="+mn-cs"/>
              </a:rPr>
              <a:t>Pharmaceut</a:t>
            </a:r>
            <a:r>
              <a:rPr kumimoji="0" lang="en-AU" sz="800" b="0" i="0" u="none" strike="noStrike" kern="1200" cap="none" spc="0" normalizeH="0" baseline="0" noProof="0">
                <a:ln>
                  <a:noFill/>
                </a:ln>
                <a:solidFill>
                  <a:srgbClr val="FFFFFF">
                    <a:lumMod val="50000"/>
                  </a:srgbClr>
                </a:solidFill>
                <a:effectLst/>
                <a:uLnTx/>
                <a:uFillTx/>
                <a:latin typeface="Arial Nova"/>
                <a:ea typeface="+mn-ea"/>
                <a:cs typeface="+mn-cs"/>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FFFFFF">
                    <a:lumMod val="50000"/>
                  </a:srgbClr>
                </a:solidFill>
                <a:effectLst/>
                <a:uLnTx/>
                <a:uFillTx/>
                <a:latin typeface="Arial Nova"/>
                <a:ea typeface="+mn-ea"/>
                <a:cs typeface="+mn-cs"/>
              </a:rPr>
              <a:t>99mTc, technetium-99m; 177Lu, lutetium-177; </a:t>
            </a:r>
            <a:r>
              <a:rPr kumimoji="0" lang="en-AU" sz="800" b="0" i="0" u="none" strike="noStrike" kern="1200" cap="none" spc="0" normalizeH="0" baseline="0" noProof="0" err="1">
                <a:ln>
                  <a:noFill/>
                </a:ln>
                <a:solidFill>
                  <a:srgbClr val="FFFFFF">
                    <a:lumMod val="50000"/>
                  </a:srgbClr>
                </a:solidFill>
                <a:effectLst/>
                <a:uLnTx/>
                <a:uFillTx/>
                <a:latin typeface="Arial Nova"/>
                <a:ea typeface="+mn-ea"/>
                <a:cs typeface="+mn-cs"/>
              </a:rPr>
              <a:t>mCi</a:t>
            </a:r>
            <a:r>
              <a:rPr kumimoji="0" lang="en-AU" sz="800" b="0" i="0" u="none" strike="noStrike" kern="1200" cap="none" spc="0" normalizeH="0" baseline="0" noProof="0">
                <a:ln>
                  <a:noFill/>
                </a:ln>
                <a:solidFill>
                  <a:srgbClr val="FFFFFF">
                    <a:lumMod val="50000"/>
                  </a:srgbClr>
                </a:solidFill>
                <a:effectLst/>
                <a:uLnTx/>
                <a:uFillTx/>
                <a:latin typeface="Arial Nova"/>
                <a:ea typeface="+mn-ea"/>
                <a:cs typeface="+mn-cs"/>
              </a:rPr>
              <a:t>, millicurie; NSCLC, non-small cell lung cancer; PD-1, programmed death-1; PD-L1, programmed death ligand-1; PFS, progression-free survival.</a:t>
            </a:r>
          </a:p>
        </p:txBody>
      </p:sp>
      <p:sp>
        <p:nvSpPr>
          <p:cNvPr id="10" name="Slide Number Placeholder 9">
            <a:extLst>
              <a:ext uri="{FF2B5EF4-FFF2-40B4-BE49-F238E27FC236}">
                <a16:creationId xmlns:a16="http://schemas.microsoft.com/office/drawing/2014/main" id="{AB91A17C-B934-DD48-1465-11EC6FAA44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11" name="TextBox 10">
            <a:extLst>
              <a:ext uri="{FF2B5EF4-FFF2-40B4-BE49-F238E27FC236}">
                <a16:creationId xmlns:a16="http://schemas.microsoft.com/office/drawing/2014/main" id="{9A49A447-8D43-E17D-207A-C4CEBC18F74D}"/>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202 THERAPEUTIC</a:t>
            </a:r>
          </a:p>
        </p:txBody>
      </p:sp>
    </p:spTree>
    <p:extLst>
      <p:ext uri="{BB962C8B-B14F-4D97-AF65-F5344CB8AC3E}">
        <p14:creationId xmlns:p14="http://schemas.microsoft.com/office/powerpoint/2010/main" val="263819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5821C-8351-D6BD-8454-9046A8F307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AAD5E5-5F79-0C5E-F66E-0B664BE5F6B8}"/>
              </a:ext>
            </a:extLst>
          </p:cNvPr>
          <p:cNvSpPr>
            <a:spLocks noGrp="1"/>
          </p:cNvSpPr>
          <p:nvPr>
            <p:ph type="title"/>
          </p:nvPr>
        </p:nvSpPr>
        <p:spPr/>
        <p:txBody>
          <a:bodyPr/>
          <a:lstStyle/>
          <a:p>
            <a:r>
              <a:rPr lang="en-US" dirty="0"/>
              <a:t>Investments Highlights</a:t>
            </a:r>
            <a:endParaRPr lang="en-US" sz="2400" dirty="0"/>
          </a:p>
        </p:txBody>
      </p:sp>
      <p:sp>
        <p:nvSpPr>
          <p:cNvPr id="15" name="Slide Number Placeholder 14">
            <a:extLst>
              <a:ext uri="{FF2B5EF4-FFF2-40B4-BE49-F238E27FC236}">
                <a16:creationId xmlns:a16="http://schemas.microsoft.com/office/drawing/2014/main" id="{DEDABE9C-6CAE-5E38-93A2-7FF66A9F7F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47" name="AutoShape 3">
            <a:extLst>
              <a:ext uri="{FF2B5EF4-FFF2-40B4-BE49-F238E27FC236}">
                <a16:creationId xmlns:a16="http://schemas.microsoft.com/office/drawing/2014/main" id="{B9A7C08D-6F73-A76F-CF62-BB38D218CC1D}"/>
              </a:ext>
            </a:extLst>
          </p:cNvPr>
          <p:cNvSpPr>
            <a:spLocks noChangeAspect="1" noChangeArrowheads="1" noTextEdit="1"/>
          </p:cNvSpPr>
          <p:nvPr/>
        </p:nvSpPr>
        <p:spPr bwMode="auto">
          <a:xfrm>
            <a:off x="5272185" y="4662757"/>
            <a:ext cx="1625007" cy="153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extBox 1">
            <a:extLst>
              <a:ext uri="{FF2B5EF4-FFF2-40B4-BE49-F238E27FC236}">
                <a16:creationId xmlns:a16="http://schemas.microsoft.com/office/drawing/2014/main" id="{F4411E73-A4D0-6AF7-FD8A-7A0E8979422E}"/>
              </a:ext>
            </a:extLst>
          </p:cNvPr>
          <p:cNvSpPr txBox="1"/>
          <p:nvPr/>
        </p:nvSpPr>
        <p:spPr>
          <a:xfrm>
            <a:off x="1447800" y="1382113"/>
            <a:ext cx="10439400" cy="4474778"/>
          </a:xfrm>
          <a:prstGeom prst="rect">
            <a:avLst/>
          </a:prstGeom>
        </p:spPr>
        <p:txBody>
          <a:bodyPr vert="horz" lIns="91440" tIns="45720" rIns="91440" bIns="45720" rtlCol="0" anchor="t">
            <a:normAutofit/>
          </a:bodyPr>
          <a:lstStyle/>
          <a:p>
            <a:pPr marL="57150" marR="0" lvl="0" indent="0" defTabSz="914400" eaLnBrk="1" fontAlgn="auto" latinLnBrk="0" hangingPunct="1">
              <a:lnSpc>
                <a:spcPct val="90000"/>
              </a:lnSpc>
              <a:spcBef>
                <a:spcPts val="0"/>
              </a:spcBef>
              <a:spcAft>
                <a:spcPts val="600"/>
              </a:spcAft>
              <a:buClrTx/>
              <a:buSzTx/>
              <a:buFontTx/>
              <a:buNone/>
              <a:tabLst/>
              <a:defRPr/>
            </a:pPr>
            <a:r>
              <a:rPr kumimoji="0" lang="en-US" sz="1800" b="1" i="0" u="sng" strike="noStrike" kern="0" cap="none" spc="0" normalizeH="0" baseline="0" noProof="0" dirty="0">
                <a:ln>
                  <a:noFill/>
                </a:ln>
                <a:solidFill>
                  <a:sysClr val="windowText" lastClr="000000"/>
                </a:solidFill>
                <a:effectLst/>
                <a:uLnTx/>
                <a:uFillTx/>
              </a:rPr>
              <a:t>Clinical Stage </a:t>
            </a:r>
            <a:r>
              <a:rPr kumimoji="0" lang="en-US" sz="1800" b="1" i="0" u="none" strike="noStrike" kern="0" cap="none" spc="0" normalizeH="0" baseline="0" noProof="0" dirty="0">
                <a:ln>
                  <a:noFill/>
                </a:ln>
                <a:solidFill>
                  <a:sysClr val="windowText" lastClr="000000"/>
                </a:solidFill>
                <a:effectLst/>
                <a:uLnTx/>
                <a:uFillTx/>
              </a:rPr>
              <a:t>Company Advancing First-in-Class Radiopharmaceuticals</a:t>
            </a:r>
          </a:p>
          <a:p>
            <a:pPr marL="742950" marR="0" lvl="1" indent="-2286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rPr>
              <a:t>Five priority molecules; 4 Therapeutics (PD-L1; HER2; B7H3; KLK3) and 1 Diagnostics (Brain Mets)</a:t>
            </a:r>
            <a:endParaRPr kumimoji="0" lang="en-US" sz="1400" b="1" i="0" u="none" strike="noStrike" kern="0" cap="none" spc="0" normalizeH="0" baseline="0" noProof="0" dirty="0">
              <a:ln>
                <a:noFill/>
              </a:ln>
              <a:solidFill>
                <a:sysClr val="windowText" lastClr="000000"/>
              </a:solidFill>
              <a:effectLst/>
              <a:uLnTx/>
              <a:uFillTx/>
            </a:endParaRPr>
          </a:p>
          <a:p>
            <a:pPr marL="60325" marR="0" lvl="1" indent="0" defTabSz="914400" eaLnBrk="1" fontAlgn="auto" latinLnBrk="0" hangingPunct="1">
              <a:lnSpc>
                <a:spcPct val="90000"/>
              </a:lnSpc>
              <a:spcBef>
                <a:spcPts val="0"/>
              </a:spcBef>
              <a:spcAft>
                <a:spcPts val="60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endParaRPr>
          </a:p>
          <a:p>
            <a:pPr marL="60325" marR="0" lvl="2" indent="0"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Secure Supply Chain</a:t>
            </a:r>
          </a:p>
          <a:p>
            <a:pPr marL="746125" marR="0" lvl="3" indent="-2286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rPr>
              <a:t>Redundant and secure radioisotopes supply chains (Lu177 &amp; Tb161)</a:t>
            </a:r>
          </a:p>
          <a:p>
            <a:pPr marL="517525" marR="0" lvl="4" indent="0" defTabSz="91440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60325" marR="0" lvl="3" indent="0"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Strategic Partnerships</a:t>
            </a:r>
          </a:p>
          <a:p>
            <a:pPr marL="746125" marR="0" lvl="4" indent="-228600" defTabSz="914400" eaLnBrk="1" fontAlgn="auto" latinLnBrk="0" hangingPunct="1">
              <a:lnSpc>
                <a:spcPct val="90000"/>
              </a:lnSpc>
              <a:spcBef>
                <a:spcPts val="0"/>
              </a:spcBef>
              <a:spcAft>
                <a:spcPts val="600"/>
              </a:spcAft>
              <a:buClrTx/>
              <a:buSzTx/>
              <a:buFont typeface="Arial" panose="020B0604020202020204" pitchFamily="34" charset="0"/>
              <a:buChar char="•"/>
              <a:tabLst>
                <a:tab pos="5995988" algn="l"/>
              </a:tabLst>
              <a:defRPr/>
            </a:pPr>
            <a:r>
              <a:rPr kumimoji="0" lang="en-US" sz="1600" b="0" i="0" u="none" strike="noStrike" kern="0" cap="none" spc="0" normalizeH="0" baseline="0" noProof="0" dirty="0">
                <a:ln>
                  <a:noFill/>
                </a:ln>
                <a:solidFill>
                  <a:sysClr val="windowText" lastClr="000000"/>
                </a:solidFill>
                <a:effectLst/>
                <a:uLnTx/>
                <a:uFillTx/>
              </a:rPr>
              <a:t>Co-development agreement with 	and Joint Venture with     MD Anderson</a:t>
            </a:r>
          </a:p>
          <a:p>
            <a:pPr marL="517525" marR="0" lvl="0" indent="0" defTabSz="914400" eaLnBrk="1" fontAlgn="auto" latinLnBrk="0" hangingPunct="1">
              <a:lnSpc>
                <a:spcPct val="90000"/>
              </a:lnSpc>
              <a:spcBef>
                <a:spcPts val="0"/>
              </a:spcBef>
              <a:spcAft>
                <a:spcPts val="600"/>
              </a:spcAft>
              <a:buClrTx/>
              <a:buSzTx/>
              <a:buFontTx/>
              <a:buNone/>
              <a:tabLst>
                <a:tab pos="5995988" algn="l"/>
              </a:tabLst>
              <a:defRPr/>
            </a:pPr>
            <a:endParaRPr kumimoji="0" lang="en-US" sz="1600" b="1" i="0" u="none" strike="noStrike" kern="0" cap="none" spc="0" normalizeH="0" baseline="0" noProof="0" dirty="0">
              <a:ln>
                <a:noFill/>
              </a:ln>
              <a:solidFill>
                <a:sysClr val="windowText" lastClr="000000"/>
              </a:solidFill>
              <a:effectLst/>
              <a:uLnTx/>
              <a:uFillTx/>
            </a:endParaRPr>
          </a:p>
          <a:p>
            <a:pPr marL="57150" marR="0" lvl="4" indent="0"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Experienced management team</a:t>
            </a:r>
            <a:r>
              <a:rPr kumimoji="0" lang="en-US" sz="1600" b="0" i="0" u="none" strike="noStrike" kern="0" cap="none" spc="0" normalizeH="0" baseline="0" noProof="0" dirty="0">
                <a:ln>
                  <a:noFill/>
                </a:ln>
                <a:solidFill>
                  <a:sysClr val="windowText" lastClr="000000"/>
                </a:solidFill>
                <a:effectLst/>
                <a:uLnTx/>
                <a:uFillTx/>
              </a:rPr>
              <a:t>	</a:t>
            </a:r>
          </a:p>
          <a:p>
            <a:pPr marL="57150" marR="0" lvl="4" indent="0" defTabSz="914400" eaLnBrk="1" fontAlgn="auto" latinLnBrk="0" hangingPunct="1">
              <a:lnSpc>
                <a:spcPct val="90000"/>
              </a:lnSpc>
              <a:spcBef>
                <a:spcPts val="0"/>
              </a:spcBef>
              <a:spcAft>
                <a:spcPts val="60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a:p>
            <a:pPr marL="57150" marR="0" lvl="4" indent="0" defTabSz="914400" eaLnBrk="1" fontAlgn="auto" latinLnBrk="0" hangingPunct="1">
              <a:lnSpc>
                <a:spcPct val="90000"/>
              </a:lnSpc>
              <a:spcBef>
                <a:spcPts val="0"/>
              </a:spcBef>
              <a:spcAft>
                <a:spcPts val="60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a:p>
            <a:pPr marL="57150" marR="0" lvl="4" indent="0"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Financials</a:t>
            </a:r>
          </a:p>
          <a:p>
            <a:pPr marL="742950" marR="0" lvl="5" indent="-2286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rPr>
              <a:t>Cash runway to Q1 2027</a:t>
            </a:r>
          </a:p>
        </p:txBody>
      </p:sp>
      <p:pic>
        <p:nvPicPr>
          <p:cNvPr id="4" name="Graphic 3" descr="Atom with solid fill">
            <a:extLst>
              <a:ext uri="{FF2B5EF4-FFF2-40B4-BE49-F238E27FC236}">
                <a16:creationId xmlns:a16="http://schemas.microsoft.com/office/drawing/2014/main" id="{B235D7C5-A41B-EB31-940F-755324A8A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157" y="1228661"/>
            <a:ext cx="668129" cy="668129"/>
          </a:xfrm>
          <a:prstGeom prst="rect">
            <a:avLst/>
          </a:prstGeom>
        </p:spPr>
      </p:pic>
      <p:pic>
        <p:nvPicPr>
          <p:cNvPr id="5" name="Picture 4" descr="A black and white image of a truck and people&#10;&#10;AI-generated content may be incorrect.">
            <a:extLst>
              <a:ext uri="{FF2B5EF4-FFF2-40B4-BE49-F238E27FC236}">
                <a16:creationId xmlns:a16="http://schemas.microsoft.com/office/drawing/2014/main" id="{C8104AF0-F9AB-7B91-B36E-8AF0D8110F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638" y="1997631"/>
            <a:ext cx="674648" cy="674648"/>
          </a:xfrm>
          <a:prstGeom prst="rect">
            <a:avLst/>
          </a:prstGeom>
          <a:solidFill>
            <a:srgbClr val="6DCCDC"/>
          </a:solidFill>
        </p:spPr>
      </p:pic>
      <p:pic>
        <p:nvPicPr>
          <p:cNvPr id="6" name="Graphic 5" descr="Money with solid fill">
            <a:extLst>
              <a:ext uri="{FF2B5EF4-FFF2-40B4-BE49-F238E27FC236}">
                <a16:creationId xmlns:a16="http://schemas.microsoft.com/office/drawing/2014/main" id="{87905627-3CCD-17C1-FD3D-179104B193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882" y="4850623"/>
            <a:ext cx="674648" cy="674648"/>
          </a:xfrm>
          <a:prstGeom prst="rect">
            <a:avLst/>
          </a:prstGeom>
        </p:spPr>
      </p:pic>
      <p:pic>
        <p:nvPicPr>
          <p:cNvPr id="7" name="Graphic 6" descr="Boardroom with solid fill">
            <a:extLst>
              <a:ext uri="{FF2B5EF4-FFF2-40B4-BE49-F238E27FC236}">
                <a16:creationId xmlns:a16="http://schemas.microsoft.com/office/drawing/2014/main" id="{E68589F7-C749-6841-2750-B400809AB8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4157" y="2993363"/>
            <a:ext cx="668129" cy="668129"/>
          </a:xfrm>
          <a:prstGeom prst="rect">
            <a:avLst/>
          </a:prstGeom>
        </p:spPr>
      </p:pic>
      <p:pic>
        <p:nvPicPr>
          <p:cNvPr id="8" name="Picture 7">
            <a:extLst>
              <a:ext uri="{FF2B5EF4-FFF2-40B4-BE49-F238E27FC236}">
                <a16:creationId xmlns:a16="http://schemas.microsoft.com/office/drawing/2014/main" id="{281DAAA6-11F0-E467-40DD-CB41CAAE2A70}"/>
              </a:ext>
            </a:extLst>
          </p:cNvPr>
          <p:cNvPicPr>
            <a:picLocks noChangeAspect="1"/>
          </p:cNvPicPr>
          <p:nvPr/>
        </p:nvPicPr>
        <p:blipFill>
          <a:blip r:embed="rId10"/>
          <a:stretch>
            <a:fillRect/>
          </a:stretch>
        </p:blipFill>
        <p:spPr>
          <a:xfrm>
            <a:off x="5407740" y="3429000"/>
            <a:ext cx="2019860" cy="517196"/>
          </a:xfrm>
          <a:prstGeom prst="rect">
            <a:avLst/>
          </a:prstGeom>
          <a:ln w="9525">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1539DA1-10FE-D8BB-CB9C-45D41ECB45D4}"/>
              </a:ext>
            </a:extLst>
          </p:cNvPr>
          <p:cNvPicPr>
            <a:picLocks noChangeAspect="1"/>
          </p:cNvPicPr>
          <p:nvPr/>
        </p:nvPicPr>
        <p:blipFill>
          <a:blip r:embed="rId11"/>
          <a:stretch>
            <a:fillRect/>
          </a:stretch>
        </p:blipFill>
        <p:spPr>
          <a:xfrm>
            <a:off x="9662820" y="3327427"/>
            <a:ext cx="1547920" cy="746962"/>
          </a:xfrm>
          <a:prstGeom prst="rect">
            <a:avLst/>
          </a:prstGeom>
          <a:solidFill>
            <a:schemeClr val="bg1"/>
          </a:solidFill>
          <a:ln>
            <a:noFill/>
          </a:ln>
          <a:effectLst>
            <a:outerShdw blurRad="50800" dist="38100" dir="2700000" algn="tl" rotWithShape="0">
              <a:prstClr val="black">
                <a:alpha val="40000"/>
              </a:prstClr>
            </a:outerShdw>
          </a:effectLst>
        </p:spPr>
      </p:pic>
      <p:pic>
        <p:nvPicPr>
          <p:cNvPr id="10" name="Graphic 9" descr="Management with solid fill">
            <a:extLst>
              <a:ext uri="{FF2B5EF4-FFF2-40B4-BE49-F238E27FC236}">
                <a16:creationId xmlns:a16="http://schemas.microsoft.com/office/drawing/2014/main" id="{3291FA3B-0EB4-B66C-9A5E-9E2996E0C1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9401" y="3899738"/>
            <a:ext cx="668129" cy="668129"/>
          </a:xfrm>
          <a:prstGeom prst="rect">
            <a:avLst/>
          </a:prstGeom>
        </p:spPr>
      </p:pic>
    </p:spTree>
    <p:extLst>
      <p:ext uri="{BB962C8B-B14F-4D97-AF65-F5344CB8AC3E}">
        <p14:creationId xmlns:p14="http://schemas.microsoft.com/office/powerpoint/2010/main" val="155795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2C990-E87B-D308-A472-C4D88F844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43286-222E-32F6-782C-434E813F4793}"/>
              </a:ext>
            </a:extLst>
          </p:cNvPr>
          <p:cNvSpPr>
            <a:spLocks noGrp="1"/>
          </p:cNvSpPr>
          <p:nvPr>
            <p:ph type="title"/>
          </p:nvPr>
        </p:nvSpPr>
        <p:spPr>
          <a:xfrm>
            <a:off x="225669" y="245973"/>
            <a:ext cx="11582400" cy="685799"/>
          </a:xfrm>
        </p:spPr>
        <p:txBody>
          <a:bodyPr/>
          <a:lstStyle/>
          <a:p>
            <a:r>
              <a:rPr lang="en-AU" dirty="0" err="1"/>
              <a:t>Tumor</a:t>
            </a:r>
            <a:r>
              <a:rPr lang="en-AU" dirty="0"/>
              <a:t> Uptake</a:t>
            </a:r>
            <a:r>
              <a:rPr lang="en-US" b="0" dirty="0">
                <a:solidFill>
                  <a:schemeClr val="tx2">
                    <a:lumMod val="60000"/>
                    <a:lumOff val="40000"/>
                  </a:schemeClr>
                </a:solidFill>
                <a:latin typeface="Arial Nova Light" panose="020B0304020202020204" pitchFamily="34" charset="0"/>
                <a:cs typeface="Calibri"/>
              </a:rPr>
              <a:t>|</a:t>
            </a:r>
            <a:r>
              <a:rPr lang="en-US" dirty="0">
                <a:solidFill>
                  <a:schemeClr val="tx2">
                    <a:lumMod val="60000"/>
                    <a:lumOff val="40000"/>
                  </a:schemeClr>
                </a:solidFill>
                <a:cs typeface="Calibri"/>
              </a:rPr>
              <a:t> </a:t>
            </a:r>
            <a:r>
              <a:rPr lang="en-US" b="0" dirty="0">
                <a:solidFill>
                  <a:schemeClr val="tx2">
                    <a:lumMod val="60000"/>
                    <a:lumOff val="40000"/>
                  </a:schemeClr>
                </a:solidFill>
                <a:latin typeface="Arial Nova Light" panose="020B0304020202020204" pitchFamily="34" charset="0"/>
                <a:cs typeface="Calibri"/>
              </a:rPr>
              <a:t>Very High Uptake in the First 3 Patients</a:t>
            </a:r>
            <a:r>
              <a:rPr lang="en-US" sz="2000" b="0" dirty="0">
                <a:solidFill>
                  <a:schemeClr val="tx2">
                    <a:lumMod val="60000"/>
                    <a:lumOff val="40000"/>
                  </a:schemeClr>
                </a:solidFill>
                <a:latin typeface="Arial Nova Light" panose="020B0304020202020204" pitchFamily="34" charset="0"/>
                <a:cs typeface="Calibri"/>
              </a:rPr>
              <a:t> </a:t>
            </a:r>
            <a:endParaRPr lang="en-AU" sz="2000" dirty="0"/>
          </a:p>
        </p:txBody>
      </p:sp>
      <p:sp>
        <p:nvSpPr>
          <p:cNvPr id="8" name="Rectangle 2">
            <a:extLst>
              <a:ext uri="{FF2B5EF4-FFF2-40B4-BE49-F238E27FC236}">
                <a16:creationId xmlns:a16="http://schemas.microsoft.com/office/drawing/2014/main" id="{9225F141-31D6-CA6B-F732-31FB6C4ED457}"/>
              </a:ext>
            </a:extLst>
          </p:cNvPr>
          <p:cNvSpPr>
            <a:spLocks noChangeArrowheads="1"/>
          </p:cNvSpPr>
          <p:nvPr/>
        </p:nvSpPr>
        <p:spPr bwMode="auto">
          <a:xfrm>
            <a:off x="740780" y="1249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141414"/>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141414"/>
              </a:solidFill>
              <a:effectLst/>
              <a:uLnTx/>
              <a:uFillTx/>
              <a:latin typeface="Arial" panose="020B0604020202020204" pitchFamily="34" charset="0"/>
              <a:ea typeface="+mn-ea"/>
              <a:cs typeface="+mn-cs"/>
            </a:endParaRPr>
          </a:p>
        </p:txBody>
      </p:sp>
      <p:graphicFrame>
        <p:nvGraphicFramePr>
          <p:cNvPr id="5" name="Table 4">
            <a:extLst>
              <a:ext uri="{FF2B5EF4-FFF2-40B4-BE49-F238E27FC236}">
                <a16:creationId xmlns:a16="http://schemas.microsoft.com/office/drawing/2014/main" id="{EF89BFF1-6E8E-A759-DEA7-3E392962B813}"/>
              </a:ext>
            </a:extLst>
          </p:cNvPr>
          <p:cNvGraphicFramePr>
            <a:graphicFrameLocks noGrp="1"/>
          </p:cNvGraphicFramePr>
          <p:nvPr/>
        </p:nvGraphicFramePr>
        <p:xfrm>
          <a:off x="304796" y="1149556"/>
          <a:ext cx="3800859" cy="4027312"/>
        </p:xfrm>
        <a:graphic>
          <a:graphicData uri="http://schemas.openxmlformats.org/drawingml/2006/table">
            <a:tbl>
              <a:tblPr/>
              <a:tblGrid>
                <a:gridCol w="668283">
                  <a:extLst>
                    <a:ext uri="{9D8B030D-6E8A-4147-A177-3AD203B41FA5}">
                      <a16:colId xmlns:a16="http://schemas.microsoft.com/office/drawing/2014/main" val="1685136043"/>
                    </a:ext>
                  </a:extLst>
                </a:gridCol>
                <a:gridCol w="1044192">
                  <a:extLst>
                    <a:ext uri="{9D8B030D-6E8A-4147-A177-3AD203B41FA5}">
                      <a16:colId xmlns:a16="http://schemas.microsoft.com/office/drawing/2014/main" val="2554108797"/>
                    </a:ext>
                  </a:extLst>
                </a:gridCol>
                <a:gridCol w="1044192">
                  <a:extLst>
                    <a:ext uri="{9D8B030D-6E8A-4147-A177-3AD203B41FA5}">
                      <a16:colId xmlns:a16="http://schemas.microsoft.com/office/drawing/2014/main" val="1996366628"/>
                    </a:ext>
                  </a:extLst>
                </a:gridCol>
                <a:gridCol w="1044192">
                  <a:extLst>
                    <a:ext uri="{9D8B030D-6E8A-4147-A177-3AD203B41FA5}">
                      <a16:colId xmlns:a16="http://schemas.microsoft.com/office/drawing/2014/main" val="2200863676"/>
                    </a:ext>
                  </a:extLst>
                </a:gridCol>
              </a:tblGrid>
              <a:tr h="563824">
                <a:tc>
                  <a:txBody>
                    <a:bodyPr/>
                    <a:lstStyle/>
                    <a:p>
                      <a:pPr algn="ctr" fontAlgn="auto">
                        <a:lnSpc>
                          <a:spcPts val="1425"/>
                        </a:lnSpc>
                        <a:buNone/>
                      </a:pPr>
                      <a:endParaRPr lang="en-AU" sz="1200" b="0" i="0">
                        <a:solidFill>
                          <a:schemeClr val="tx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US" sz="1200" b="0" i="0" dirty="0">
                          <a:solidFill>
                            <a:schemeClr val="tx1"/>
                          </a:solidFill>
                          <a:effectLst/>
                          <a:latin typeface="Arial Nova" panose="020B0504020202020204" pitchFamily="34" charset="0"/>
                        </a:rPr>
                        <a:t>PATIENT #1</a:t>
                      </a:r>
                      <a:endParaRPr lang="en-AU" sz="1200" b="0" i="0" dirty="0">
                        <a:solidFill>
                          <a:schemeClr val="tx1"/>
                        </a:solidFill>
                        <a:effectLst/>
                        <a:latin typeface="Arial Nova" panose="020B0504020202020204" pitchFamily="34" charset="0"/>
                      </a:endParaRPr>
                    </a:p>
                  </a:txBody>
                  <a:tcPr marL="90901" marR="90901" marT="45451" marB="4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200" b="0" i="0">
                          <a:solidFill>
                            <a:schemeClr val="tx1"/>
                          </a:solidFill>
                          <a:effectLst/>
                          <a:latin typeface="Arial Nova" panose="020B0504020202020204" pitchFamily="34" charset="0"/>
                        </a:rPr>
                        <a:t>​</a:t>
                      </a:r>
                    </a:p>
                  </a:txBody>
                  <a:tcPr marL="90901" marR="90901" marT="45451" marB="45451"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ts val="1200"/>
                        </a:lnSpc>
                        <a:spcBef>
                          <a:spcPts val="0"/>
                        </a:spcBef>
                        <a:spcAft>
                          <a:spcPts val="0"/>
                        </a:spcAft>
                        <a:buClrTx/>
                        <a:buSzTx/>
                        <a:buFontTx/>
                        <a:buNone/>
                        <a:tabLst/>
                        <a:defRPr/>
                      </a:pPr>
                      <a:r>
                        <a:rPr lang="en-AU" sz="1200" b="1" i="0">
                          <a:solidFill>
                            <a:schemeClr val="tx1"/>
                          </a:solidFill>
                          <a:effectLst/>
                          <a:latin typeface="Arial Nova" panose="020B0504020202020204" pitchFamily="34" charset="0"/>
                        </a:rPr>
                        <a:t>Absorbed Dose​ </a:t>
                      </a:r>
                      <a:br>
                        <a:rPr lang="en-AU" sz="1200" b="1" i="0">
                          <a:solidFill>
                            <a:schemeClr val="tx1"/>
                          </a:solidFill>
                          <a:effectLst/>
                          <a:latin typeface="Arial Nova" panose="020B0504020202020204" pitchFamily="34" charset="0"/>
                        </a:rPr>
                      </a:br>
                      <a:r>
                        <a:rPr lang="en-AU" sz="1200" b="1" i="0">
                          <a:solidFill>
                            <a:schemeClr val="tx1"/>
                          </a:solidFill>
                          <a:effectLst/>
                          <a:latin typeface="Arial Nova" panose="020B0504020202020204" pitchFamily="34" charset="0"/>
                        </a:rPr>
                        <a:t>at 30 mCi</a:t>
                      </a:r>
                    </a:p>
                  </a:txBody>
                  <a:tcPr marL="90901" marR="90901" marT="45451" marB="45451"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596185904"/>
                  </a:ext>
                </a:extLst>
              </a:tr>
              <a:tr h="563824">
                <a:tc>
                  <a:txBody>
                    <a:bodyPr/>
                    <a:lstStyle/>
                    <a:p>
                      <a:pPr marL="0" algn="ctr" defTabSz="914400" rtl="0" eaLnBrk="1" fontAlgn="base" latinLnBrk="0" hangingPunct="1">
                        <a:lnSpc>
                          <a:spcPts val="1425"/>
                        </a:lnSpc>
                        <a:buNone/>
                      </a:pPr>
                      <a:r>
                        <a:rPr lang="en-AU" sz="1200" b="1" i="0" kern="1200">
                          <a:solidFill>
                            <a:schemeClr val="bg1"/>
                          </a:solidFill>
                          <a:effectLst/>
                          <a:latin typeface="Arial Nova" panose="020B0504020202020204" pitchFamily="34" charset="0"/>
                          <a:ea typeface="+mn-ea"/>
                          <a:cs typeface="+mn-cs"/>
                        </a:rPr>
                        <a:t>Cycle</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200" b="1" i="0">
                          <a:solidFill>
                            <a:schemeClr val="bg1"/>
                          </a:solidFill>
                          <a:effectLst/>
                          <a:latin typeface="Arial Nova" panose="020B0504020202020204" pitchFamily="34" charset="0"/>
                        </a:rPr>
                        <a:t>Lesion​ </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ts val="1425"/>
                        </a:lnSpc>
                        <a:buNone/>
                      </a:pPr>
                      <a:r>
                        <a:rPr lang="en-AU" sz="1200" b="1" i="0">
                          <a:solidFill>
                            <a:schemeClr val="bg1"/>
                          </a:solidFill>
                          <a:effectLst/>
                          <a:latin typeface="Arial Nova" panose="020B0504020202020204" pitchFamily="34" charset="0"/>
                        </a:rPr>
                        <a:t>Volume (ml)​</a:t>
                      </a:r>
                      <a:r>
                        <a:rPr lang="en-AU" sz="1200" b="1" i="0" baseline="30000">
                          <a:solidFill>
                            <a:schemeClr val="bg1"/>
                          </a:solidFill>
                          <a:effectLst/>
                          <a:latin typeface="Arial Nova" panose="020B0504020202020204" pitchFamily="34" charset="0"/>
                        </a:rPr>
                        <a:t>2</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tc>
                  <a:txBody>
                    <a:bodyPr/>
                    <a:lstStyle/>
                    <a:p>
                      <a:pPr algn="ctr" fontAlgn="base">
                        <a:lnSpc>
                          <a:spcPct val="100000"/>
                        </a:lnSpc>
                        <a:buNone/>
                      </a:pPr>
                      <a:r>
                        <a:rPr lang="en-AU" sz="1200" b="1" i="0" u="none" strike="noStrike">
                          <a:solidFill>
                            <a:schemeClr val="bg1"/>
                          </a:solidFill>
                          <a:effectLst/>
                          <a:latin typeface="Arial Nova" panose="020B0504020202020204" pitchFamily="34" charset="0"/>
                        </a:rPr>
                        <a:t>Dose (Gy), with PVC</a:t>
                      </a:r>
                      <a:r>
                        <a:rPr lang="en-AU" sz="1200" b="1" i="0" u="none" strike="noStrike" baseline="30000">
                          <a:solidFill>
                            <a:schemeClr val="bg1"/>
                          </a:solidFill>
                          <a:effectLst/>
                          <a:latin typeface="Arial Nova" panose="020B0504020202020204" pitchFamily="34" charset="0"/>
                        </a:rPr>
                        <a:t>1</a:t>
                      </a:r>
                      <a:r>
                        <a:rPr lang="en-AU" sz="1200" b="1" i="0">
                          <a:solidFill>
                            <a:schemeClr val="bg1"/>
                          </a:solidFill>
                          <a:effectLst/>
                          <a:latin typeface="Arial Nova" panose="020B0504020202020204" pitchFamily="34" charset="0"/>
                        </a:rPr>
                        <a:t>​</a:t>
                      </a:r>
                      <a:r>
                        <a:rPr lang="en-AU" sz="1200" b="1" i="0" baseline="30000">
                          <a:solidFill>
                            <a:schemeClr val="bg1"/>
                          </a:solidFill>
                          <a:effectLst/>
                          <a:latin typeface="Arial Nova" panose="020B0504020202020204" pitchFamily="34" charset="0"/>
                        </a:rPr>
                        <a:t>,2</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62100370"/>
                  </a:ext>
                </a:extLst>
              </a:tr>
              <a:tr h="724916">
                <a:tc>
                  <a:txBody>
                    <a:bodyPr/>
                    <a:lstStyle/>
                    <a:p>
                      <a:pPr marL="0" algn="ctr" defTabSz="914400" rtl="0" eaLnBrk="1" fontAlgn="base" latinLnBrk="0" hangingPunct="1">
                        <a:lnSpc>
                          <a:spcPts val="1425"/>
                        </a:lnSpc>
                        <a:buNone/>
                      </a:pPr>
                      <a:r>
                        <a:rPr lang="en-AU" sz="1200" b="0" i="0" kern="1200">
                          <a:solidFill>
                            <a:schemeClr val="tx1"/>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2.26025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1" i="0" kern="1200" dirty="0">
                          <a:solidFill>
                            <a:schemeClr val="tx1"/>
                          </a:solidFill>
                          <a:effectLst/>
                          <a:latin typeface="Arial Nova" panose="020B0504020202020204" pitchFamily="34" charset="0"/>
                          <a:ea typeface="+mn-ea"/>
                          <a:cs typeface="+mn-cs"/>
                        </a:rPr>
                        <a:t>3.57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12884816"/>
                  </a:ext>
                </a:extLst>
              </a:tr>
              <a:tr h="724916">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3.634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90481305"/>
                  </a:ext>
                </a:extLst>
              </a:tr>
              <a:tr h="724916">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10.36125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0143546"/>
                  </a:ext>
                </a:extLst>
              </a:tr>
              <a:tr h="724916">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marT="45451" marB="4545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16.20966667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AU" sz="1200" b="0" i="0" kern="1200" dirty="0">
                          <a:solidFill>
                            <a:schemeClr val="tx1"/>
                          </a:solidFill>
                          <a:effectLst/>
                          <a:latin typeface="Arial Nova" panose="020B0504020202020204" pitchFamily="34" charset="0"/>
                          <a:ea typeface="+mn-ea"/>
                          <a:cs typeface="+mn-cs"/>
                        </a:rPr>
                        <a:t>0.39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7308988"/>
                  </a:ext>
                </a:extLst>
              </a:tr>
            </a:tbl>
          </a:graphicData>
        </a:graphic>
      </p:graphicFrame>
      <p:sp>
        <p:nvSpPr>
          <p:cNvPr id="7" name="Footer Placeholder 6">
            <a:extLst>
              <a:ext uri="{FF2B5EF4-FFF2-40B4-BE49-F238E27FC236}">
                <a16:creationId xmlns:a16="http://schemas.microsoft.com/office/drawing/2014/main" id="{EE7881A6-1CDC-6994-F980-6AB8EAE0EBFB}"/>
              </a:ext>
            </a:extLst>
          </p:cNvPr>
          <p:cNvSpPr>
            <a:spLocks noGrp="1"/>
          </p:cNvSpPr>
          <p:nvPr>
            <p:ph type="ftr" sz="quarter" idx="11"/>
          </p:nvPr>
        </p:nvSpPr>
        <p:spPr>
          <a:xfrm>
            <a:off x="2362984" y="5852499"/>
            <a:ext cx="6112784"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50000"/>
                  </a:srgbClr>
                </a:solidFill>
                <a:effectLst/>
                <a:uLnTx/>
                <a:uFillTx/>
                <a:latin typeface="Arial Nova"/>
                <a:ea typeface="+mn-ea"/>
                <a:cs typeface="+mn-cs"/>
              </a:rPr>
              <a:t>1</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Partial Volume Correction applied.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50000"/>
                  </a:srgbClr>
                </a:solidFill>
                <a:effectLst/>
                <a:uLnTx/>
                <a:uFillTx/>
                <a:latin typeface="Arial Nova"/>
                <a:ea typeface="+mn-ea"/>
                <a:cs typeface="+mn-cs"/>
              </a:rPr>
              <a:t>2</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Density of lesion: soft tissue = 1.0 g/</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mL.</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Bone = 1.3 g/mL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50000"/>
                  </a:srgbClr>
                </a:solidFill>
                <a:effectLst/>
                <a:uLnTx/>
                <a:uFillTx/>
                <a:latin typeface="Arial Nova"/>
                <a:ea typeface="+mn-ea"/>
                <a:cs typeface="+mn-cs"/>
              </a:rPr>
              <a:t>3</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Lesions were contours based on thresholding (40%) method and volume was averaged over all timepoints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*BR = background – shoulder and proximal thigh. T:BR = lesion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SUVmax:BR</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SUVmean</a:t>
            </a:r>
            <a:endPar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GBq</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gigabecquerel</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Gy, gray; ml, milliliter; PVC, partial volume correction; ROI, region of interest; SUV, standardized uptake value;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SUVmax</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maximum standardized uptake value;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SUVmean</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mean standardized uptake value; TBR, target-to-background ratio.</a:t>
            </a:r>
          </a:p>
        </p:txBody>
      </p:sp>
      <p:sp>
        <p:nvSpPr>
          <p:cNvPr id="10" name="Slide Number Placeholder 9">
            <a:extLst>
              <a:ext uri="{FF2B5EF4-FFF2-40B4-BE49-F238E27FC236}">
                <a16:creationId xmlns:a16="http://schemas.microsoft.com/office/drawing/2014/main" id="{499F3030-AA3F-81FA-EF4C-FD619236F7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11" name="TextBox 10">
            <a:extLst>
              <a:ext uri="{FF2B5EF4-FFF2-40B4-BE49-F238E27FC236}">
                <a16:creationId xmlns:a16="http://schemas.microsoft.com/office/drawing/2014/main" id="{58C78CA3-F146-BE10-CAE9-DC8E7AEA4B96}"/>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202 THERAPEUTIC</a:t>
            </a:r>
          </a:p>
        </p:txBody>
      </p:sp>
      <p:sp>
        <p:nvSpPr>
          <p:cNvPr id="17" name="object 4">
            <a:extLst>
              <a:ext uri="{FF2B5EF4-FFF2-40B4-BE49-F238E27FC236}">
                <a16:creationId xmlns:a16="http://schemas.microsoft.com/office/drawing/2014/main" id="{5104461F-7324-4C4A-D3B2-E1210D601073}"/>
              </a:ext>
            </a:extLst>
          </p:cNvPr>
          <p:cNvSpPr txBox="1"/>
          <p:nvPr/>
        </p:nvSpPr>
        <p:spPr>
          <a:xfrm>
            <a:off x="4859428" y="5045762"/>
            <a:ext cx="1880911" cy="566822"/>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200" b="0" i="0" u="none" strike="noStrike" kern="0" cap="none" spc="0" normalizeH="0" baseline="0" noProof="0">
                <a:ln>
                  <a:noFill/>
                </a:ln>
                <a:solidFill>
                  <a:srgbClr val="FFFFFF"/>
                </a:solidFill>
                <a:effectLst/>
                <a:uLnTx/>
                <a:uFillTx/>
                <a:latin typeface="Arial Nova"/>
                <a:ea typeface="+mn-ea"/>
                <a:cs typeface="Arial"/>
              </a:rPr>
              <a:t>NM1 – SEC 2</a:t>
            </a:r>
          </a:p>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200" b="0" i="0" u="none" strike="noStrike" kern="0" cap="none" spc="0" normalizeH="0" baseline="0" noProof="0">
                <a:ln>
                  <a:noFill/>
                </a:ln>
                <a:solidFill>
                  <a:srgbClr val="FFFFFF"/>
                </a:solidFill>
                <a:effectLst/>
                <a:uLnTx/>
                <a:uFillTx/>
                <a:latin typeface="Arial Nova"/>
                <a:ea typeface="+mn-ea"/>
                <a:cs typeface="Arial"/>
              </a:rPr>
              <a:t>5TP Baseline PET</a:t>
            </a:r>
            <a:br>
              <a:rPr kumimoji="0" lang="en-US" sz="1200" b="0" i="0" u="none" strike="noStrike" kern="0" cap="none" spc="0" normalizeH="0" baseline="0" noProof="0">
                <a:ln>
                  <a:noFill/>
                </a:ln>
                <a:solidFill>
                  <a:srgbClr val="FFFFFF"/>
                </a:solidFill>
                <a:effectLst/>
                <a:uLnTx/>
                <a:uFillTx/>
                <a:latin typeface="Arial Nova"/>
                <a:ea typeface="+mn-ea"/>
                <a:cs typeface="Arial"/>
              </a:rPr>
            </a:br>
            <a:r>
              <a:rPr kumimoji="0" lang="en-US" sz="1200" b="0" i="0" u="none" strike="noStrike" kern="0" cap="none" spc="0" normalizeH="0" baseline="0" noProof="0">
                <a:ln>
                  <a:noFill/>
                </a:ln>
                <a:solidFill>
                  <a:srgbClr val="FFFFFF"/>
                </a:solidFill>
                <a:effectLst/>
                <a:uLnTx/>
                <a:uFillTx/>
                <a:latin typeface="Arial Nova"/>
                <a:ea typeface="+mn-ea"/>
                <a:cs typeface="Arial"/>
              </a:rPr>
              <a:t>D0 ACSCRR [BQML 9.85]</a:t>
            </a:r>
            <a:endPar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endParaRPr>
          </a:p>
        </p:txBody>
      </p:sp>
      <p:sp>
        <p:nvSpPr>
          <p:cNvPr id="18" name="object 4">
            <a:extLst>
              <a:ext uri="{FF2B5EF4-FFF2-40B4-BE49-F238E27FC236}">
                <a16:creationId xmlns:a16="http://schemas.microsoft.com/office/drawing/2014/main" id="{30E67C83-2CA3-35CC-D9D0-E3CD33BD3000}"/>
              </a:ext>
            </a:extLst>
          </p:cNvPr>
          <p:cNvSpPr txBox="1"/>
          <p:nvPr/>
        </p:nvSpPr>
        <p:spPr>
          <a:xfrm>
            <a:off x="7093576" y="5045762"/>
            <a:ext cx="2764385" cy="566822"/>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rPr>
              <a:t>NM2a – SEC 3</a:t>
            </a:r>
          </a:p>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rPr>
              <a:t>5TP 2</a:t>
            </a:r>
            <a:r>
              <a:rPr kumimoji="0" lang="en-US" sz="1200" b="0" i="0" u="none" strike="noStrike" kern="0" cap="none" spc="0" normalizeH="0" baseline="30000" noProof="0">
                <a:ln>
                  <a:noFill/>
                </a:ln>
                <a:solidFill>
                  <a:srgbClr val="FFFFFF"/>
                </a:solidFill>
                <a:effectLst/>
                <a:uLnTx/>
                <a:uFillTx/>
                <a:latin typeface="Arial Nova" panose="020B0504020202020204" pitchFamily="34" charset="0"/>
                <a:ea typeface="+mn-ea"/>
                <a:cs typeface="Arial" panose="020B0604020202020204" pitchFamily="34" charset="0"/>
              </a:rPr>
              <a:t>nd</a:t>
            </a:r>
            <a:r>
              <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rPr>
              <a:t> follow up PET</a:t>
            </a:r>
            <a:br>
              <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rPr>
            </a:br>
            <a:r>
              <a:rPr kumimoji="0" lang="en-US" sz="1200" b="0" i="0" u="none" strike="noStrike" kern="0" cap="none" spc="0" normalizeH="0" baseline="0" noProof="0">
                <a:ln>
                  <a:noFill/>
                </a:ln>
                <a:solidFill>
                  <a:srgbClr val="FFFFFF"/>
                </a:solidFill>
                <a:effectLst/>
                <a:uLnTx/>
                <a:uFillTx/>
                <a:latin typeface="Arial Nova" panose="020B0504020202020204" pitchFamily="34" charset="0"/>
                <a:ea typeface="+mn-ea"/>
                <a:cs typeface="Arial" panose="020B0604020202020204" pitchFamily="34" charset="0"/>
              </a:rPr>
              <a:t>C1D2 ACSCRR [BQML 9.85]</a:t>
            </a:r>
          </a:p>
        </p:txBody>
      </p:sp>
      <p:sp>
        <p:nvSpPr>
          <p:cNvPr id="33" name="object 4">
            <a:extLst>
              <a:ext uri="{FF2B5EF4-FFF2-40B4-BE49-F238E27FC236}">
                <a16:creationId xmlns:a16="http://schemas.microsoft.com/office/drawing/2014/main" id="{B7250AFC-0723-8C0D-36CC-34B925B1D6FC}"/>
              </a:ext>
            </a:extLst>
          </p:cNvPr>
          <p:cNvSpPr txBox="1"/>
          <p:nvPr/>
        </p:nvSpPr>
        <p:spPr>
          <a:xfrm>
            <a:off x="10501054" y="1199515"/>
            <a:ext cx="885634" cy="153888"/>
          </a:xfrm>
          <a:prstGeom prst="rect">
            <a:avLst/>
          </a:prstGeom>
        </p:spPr>
        <p:txBody>
          <a:bodyPr vert="horz" wrap="square" lIns="0" tIns="0" rIns="0" bIns="0" rtlCol="0" anchor="b">
            <a:spAutoFit/>
          </a:bodyPr>
          <a:lstStyle/>
          <a:p>
            <a:pPr marL="38100" marR="0" lvl="0" indent="0" algn="r" defTabSz="914400" rtl="0" eaLnBrk="1" fontAlgn="auto" latinLnBrk="0" hangingPunct="1">
              <a:lnSpc>
                <a:spcPct val="100000"/>
              </a:lnSpc>
              <a:spcBef>
                <a:spcPts val="100"/>
              </a:spcBef>
              <a:spcAft>
                <a:spcPts val="0"/>
              </a:spcAft>
              <a:buClrTx/>
              <a:buSzTx/>
              <a:buFontTx/>
              <a:buNone/>
              <a:tabLst>
                <a:tab pos="695325" algn="l"/>
              </a:tabLst>
              <a:defRPr/>
            </a:pPr>
            <a:r>
              <a:rPr kumimoji="0" lang="en-US" sz="1000" b="1" i="0" u="none" strike="noStrike" kern="0" cap="none" spc="0" normalizeH="0" baseline="0" noProof="0">
                <a:ln>
                  <a:noFill/>
                </a:ln>
                <a:solidFill>
                  <a:srgbClr val="FFFFFF"/>
                </a:solidFill>
                <a:effectLst/>
                <a:uLnTx/>
                <a:uFillTx/>
                <a:latin typeface="Arial Nova"/>
                <a:ea typeface="+mn-ea"/>
                <a:cs typeface="Arial"/>
              </a:rPr>
              <a:t>SUV</a:t>
            </a: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aphicFrame>
        <p:nvGraphicFramePr>
          <p:cNvPr id="9" name="Table 8">
            <a:extLst>
              <a:ext uri="{FF2B5EF4-FFF2-40B4-BE49-F238E27FC236}">
                <a16:creationId xmlns:a16="http://schemas.microsoft.com/office/drawing/2014/main" id="{F6E6234E-BE36-6E1C-EC8C-504162A00F3A}"/>
              </a:ext>
            </a:extLst>
          </p:cNvPr>
          <p:cNvGraphicFramePr>
            <a:graphicFrameLocks noGrp="1"/>
          </p:cNvGraphicFramePr>
          <p:nvPr/>
        </p:nvGraphicFramePr>
        <p:xfrm>
          <a:off x="4408933" y="1149556"/>
          <a:ext cx="3800859" cy="4027313"/>
        </p:xfrm>
        <a:graphic>
          <a:graphicData uri="http://schemas.openxmlformats.org/drawingml/2006/table">
            <a:tbl>
              <a:tblPr/>
              <a:tblGrid>
                <a:gridCol w="668283">
                  <a:extLst>
                    <a:ext uri="{9D8B030D-6E8A-4147-A177-3AD203B41FA5}">
                      <a16:colId xmlns:a16="http://schemas.microsoft.com/office/drawing/2014/main" val="1685136043"/>
                    </a:ext>
                  </a:extLst>
                </a:gridCol>
                <a:gridCol w="1044192">
                  <a:extLst>
                    <a:ext uri="{9D8B030D-6E8A-4147-A177-3AD203B41FA5}">
                      <a16:colId xmlns:a16="http://schemas.microsoft.com/office/drawing/2014/main" val="2554108797"/>
                    </a:ext>
                  </a:extLst>
                </a:gridCol>
                <a:gridCol w="1044192">
                  <a:extLst>
                    <a:ext uri="{9D8B030D-6E8A-4147-A177-3AD203B41FA5}">
                      <a16:colId xmlns:a16="http://schemas.microsoft.com/office/drawing/2014/main" val="1996366628"/>
                    </a:ext>
                  </a:extLst>
                </a:gridCol>
                <a:gridCol w="1044192">
                  <a:extLst>
                    <a:ext uri="{9D8B030D-6E8A-4147-A177-3AD203B41FA5}">
                      <a16:colId xmlns:a16="http://schemas.microsoft.com/office/drawing/2014/main" val="3381089658"/>
                    </a:ext>
                  </a:extLst>
                </a:gridCol>
              </a:tblGrid>
              <a:tr h="563824">
                <a:tc>
                  <a:txBody>
                    <a:bodyPr/>
                    <a:lstStyle/>
                    <a:p>
                      <a:pPr algn="ctr" fontAlgn="auto">
                        <a:lnSpc>
                          <a:spcPts val="1425"/>
                        </a:lnSpc>
                        <a:buNone/>
                      </a:pPr>
                      <a:endParaRPr lang="en-AU" sz="1200" b="1" i="0">
                        <a:solidFill>
                          <a:schemeClr val="tx1"/>
                        </a:solidFill>
                        <a:effectLst/>
                        <a:latin typeface="Arial Nova" panose="020B0504020202020204" pitchFamily="34" charset="0"/>
                      </a:endParaRPr>
                    </a:p>
                  </a:txBody>
                  <a:tcPr marL="90901" marR="909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AU" sz="1200" b="1" i="0">
                          <a:solidFill>
                            <a:schemeClr val="tx1"/>
                          </a:solidFill>
                          <a:effectLst/>
                          <a:latin typeface="Arial Nova" panose="020B0504020202020204" pitchFamily="34" charset="0"/>
                        </a:rPr>
                        <a:t>​</a:t>
                      </a:r>
                    </a:p>
                  </a:txBody>
                  <a:tcPr marL="90901" marR="909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200" b="1" i="0">
                          <a:solidFill>
                            <a:schemeClr val="tx1"/>
                          </a:solidFill>
                          <a:effectLst/>
                          <a:latin typeface="Arial Nova" panose="020B0504020202020204" pitchFamily="34" charset="0"/>
                        </a:rPr>
                        <a:t>​</a:t>
                      </a:r>
                    </a:p>
                  </a:txBody>
                  <a:tcPr marL="90901" marR="90901"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ts val="1200"/>
                        </a:lnSpc>
                        <a:spcBef>
                          <a:spcPts val="0"/>
                        </a:spcBef>
                        <a:spcAft>
                          <a:spcPts val="0"/>
                        </a:spcAft>
                        <a:buClrTx/>
                        <a:buSzTx/>
                        <a:buFontTx/>
                        <a:buNone/>
                        <a:tabLst/>
                        <a:defRPr/>
                      </a:pPr>
                      <a:r>
                        <a:rPr lang="en-AU" sz="1200" b="1" i="0">
                          <a:solidFill>
                            <a:schemeClr val="tx1"/>
                          </a:solidFill>
                          <a:effectLst/>
                          <a:latin typeface="Arial Nova" panose="020B0504020202020204" pitchFamily="34" charset="0"/>
                        </a:rPr>
                        <a:t>Absorbed Dose​ </a:t>
                      </a:r>
                      <a:br>
                        <a:rPr lang="en-AU" sz="1200" b="1" i="0">
                          <a:solidFill>
                            <a:schemeClr val="tx1"/>
                          </a:solidFill>
                          <a:effectLst/>
                          <a:latin typeface="Arial Nova" panose="020B0504020202020204" pitchFamily="34" charset="0"/>
                        </a:rPr>
                      </a:br>
                      <a:r>
                        <a:rPr lang="en-AU" sz="1200" b="1" i="0">
                          <a:solidFill>
                            <a:schemeClr val="tx1"/>
                          </a:solidFill>
                          <a:effectLst/>
                          <a:latin typeface="Arial Nova" panose="020B0504020202020204" pitchFamily="34" charset="0"/>
                        </a:rPr>
                        <a:t>at 30 mCi</a:t>
                      </a:r>
                    </a:p>
                  </a:txBody>
                  <a:tcPr marL="90901" marR="90901"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596185904"/>
                  </a:ext>
                </a:extLst>
              </a:tr>
              <a:tr h="563824">
                <a:tc>
                  <a:txBody>
                    <a:bodyPr/>
                    <a:lstStyle/>
                    <a:p>
                      <a:pPr marL="0" algn="ctr" defTabSz="914400" rtl="0" eaLnBrk="1" fontAlgn="base" latinLnBrk="0" hangingPunct="1">
                        <a:lnSpc>
                          <a:spcPts val="1425"/>
                        </a:lnSpc>
                        <a:buNone/>
                      </a:pPr>
                      <a:r>
                        <a:rPr lang="en-AU" sz="1200" b="1" i="0" kern="1200">
                          <a:solidFill>
                            <a:schemeClr val="bg1"/>
                          </a:solidFill>
                          <a:effectLst/>
                          <a:latin typeface="Arial Nova" panose="020B0504020202020204" pitchFamily="34" charset="0"/>
                          <a:ea typeface="+mn-ea"/>
                          <a:cs typeface="+mn-cs"/>
                        </a:rPr>
                        <a:t>Cycle</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ct val="100000"/>
                        </a:lnSpc>
                        <a:buNone/>
                      </a:pPr>
                      <a:r>
                        <a:rPr lang="en-AU" sz="1200" b="1" i="0" dirty="0">
                          <a:solidFill>
                            <a:schemeClr val="bg1"/>
                          </a:solidFill>
                          <a:effectLst/>
                          <a:latin typeface="Arial Nova" panose="020B0504020202020204" pitchFamily="34" charset="0"/>
                        </a:rPr>
                        <a:t>Lesion​ </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ts val="1425"/>
                        </a:lnSpc>
                        <a:buNone/>
                      </a:pPr>
                      <a:r>
                        <a:rPr lang="en-AU" sz="1200" b="1" i="0">
                          <a:solidFill>
                            <a:schemeClr val="bg1"/>
                          </a:solidFill>
                          <a:effectLst/>
                          <a:latin typeface="Arial Nova" panose="020B0504020202020204" pitchFamily="34" charset="0"/>
                        </a:rPr>
                        <a:t>Volume (ml)​</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ct val="100000"/>
                        </a:lnSpc>
                        <a:buNone/>
                      </a:pPr>
                      <a:r>
                        <a:rPr lang="en-AU" sz="1200" b="1" i="0" u="none" strike="noStrike">
                          <a:solidFill>
                            <a:schemeClr val="bg1"/>
                          </a:solidFill>
                          <a:effectLst/>
                          <a:latin typeface="Arial Nova" panose="020B0504020202020204" pitchFamily="34" charset="0"/>
                        </a:rPr>
                        <a:t>Dose (Gy), with PVC</a:t>
                      </a:r>
                      <a:r>
                        <a:rPr lang="en-AU" sz="1200" b="1" i="0" u="none" strike="noStrike" baseline="30000">
                          <a:solidFill>
                            <a:schemeClr val="bg1"/>
                          </a:solidFill>
                          <a:effectLst/>
                          <a:latin typeface="Arial Nova" panose="020B0504020202020204" pitchFamily="34" charset="0"/>
                        </a:rPr>
                        <a:t>1</a:t>
                      </a:r>
                      <a:r>
                        <a:rPr lang="en-AU" sz="1200" b="1" i="0">
                          <a:solidFill>
                            <a:schemeClr val="bg1"/>
                          </a:solidFill>
                          <a:effectLst/>
                          <a:latin typeface="Arial Nova" panose="020B0504020202020204" pitchFamily="34" charset="0"/>
                        </a:rPr>
                        <a:t>​</a:t>
                      </a:r>
                      <a:r>
                        <a:rPr lang="en-AU" sz="1200" b="1" i="0" baseline="30000">
                          <a:solidFill>
                            <a:schemeClr val="bg1"/>
                          </a:solidFill>
                          <a:effectLst/>
                          <a:latin typeface="Arial Nova" panose="020B0504020202020204" pitchFamily="34" charset="0"/>
                        </a:rPr>
                        <a:t>,2</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562100370"/>
                  </a:ext>
                </a:extLst>
              </a:tr>
              <a:tr h="322185">
                <a:tc>
                  <a:txBody>
                    <a:bodyPr/>
                    <a:lstStyle/>
                    <a:p>
                      <a:pPr marL="0" algn="ctr" defTabSz="914400" rtl="0" eaLnBrk="1" fontAlgn="base" latinLnBrk="0" hangingPunct="1">
                        <a:lnSpc>
                          <a:spcPts val="1425"/>
                        </a:lnSpc>
                        <a:buNone/>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ROI-3</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5.821</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2.732</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84816"/>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ROI-6</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23.02025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1.581</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481305"/>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dirty="0">
                          <a:solidFill>
                            <a:schemeClr val="tx1"/>
                          </a:solidFill>
                          <a:effectLst/>
                          <a:latin typeface="Arial Nova" panose="020B0504020202020204" pitchFamily="34" charset="0"/>
                          <a:ea typeface="+mn-ea"/>
                          <a:cs typeface="+mn-cs"/>
                        </a:rPr>
                        <a:t>ROI-7</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43.224</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1.831</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0143546"/>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dirty="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dirty="0">
                          <a:solidFill>
                            <a:schemeClr val="tx1"/>
                          </a:solidFill>
                          <a:effectLst/>
                          <a:latin typeface="Arial Nova" panose="020B0504020202020204" pitchFamily="34" charset="0"/>
                          <a:ea typeface="+mn-ea"/>
                          <a:cs typeface="+mn-cs"/>
                        </a:rPr>
                        <a:t>ROI-8</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145.1585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1.286</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308988"/>
                  </a:ext>
                </a:extLst>
              </a:tr>
              <a:tr h="322185">
                <a:tc>
                  <a:txBody>
                    <a:bodyPr/>
                    <a:lstStyle/>
                    <a:p>
                      <a:pPr marL="0" algn="ctr" defTabSz="914400" rtl="0" eaLnBrk="1" fontAlgn="base" latinLnBrk="0" hangingPunct="1">
                        <a:lnSpc>
                          <a:spcPts val="1425"/>
                        </a:lnSpc>
                        <a:buNone/>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ROI-9</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16.796</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2.084</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83703"/>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ROI-10</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20.9355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2.092</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9342510"/>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ROI-11</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20.31075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1" i="0" kern="1200" dirty="0">
                          <a:solidFill>
                            <a:schemeClr val="tx1"/>
                          </a:solidFill>
                          <a:effectLst/>
                          <a:latin typeface="Arial Nova" panose="020B0504020202020204" pitchFamily="34" charset="0"/>
                          <a:ea typeface="+mn-ea"/>
                          <a:cs typeface="+mn-cs"/>
                        </a:rPr>
                        <a:t>2.959</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008171"/>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ROI-12</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20.31075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1.558</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884615"/>
                  </a:ext>
                </a:extLst>
              </a:tr>
              <a:tr h="322185">
                <a:tc>
                  <a:txBody>
                    <a:bodyPr/>
                    <a:lstStyle/>
                    <a:p>
                      <a:pPr marL="0" algn="ctr" defTabSz="914400" rtl="0" eaLnBrk="1" fontAlgn="base" latinLnBrk="0" hangingPunct="1">
                        <a:lnSpc>
                          <a:spcPts val="1425"/>
                        </a:lnSpc>
                        <a:buNone/>
                      </a:pPr>
                      <a:r>
                        <a:rPr lang="en-AU" sz="1200" b="0" i="0" kern="1200">
                          <a:solidFill>
                            <a:schemeClr val="tx1"/>
                          </a:solidFill>
                          <a:effectLst/>
                          <a:latin typeface="Arial Nova" panose="020B0504020202020204" pitchFamily="34" charset="0"/>
                          <a:ea typeface="+mn-ea"/>
                          <a:cs typeface="+mn-cs"/>
                        </a:rPr>
                        <a:t>C1</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200" b="0" i="0" kern="1200">
                          <a:solidFill>
                            <a:schemeClr val="tx1"/>
                          </a:solidFill>
                          <a:effectLst/>
                          <a:latin typeface="Arial Nova" panose="020B0504020202020204" pitchFamily="34" charset="0"/>
                          <a:ea typeface="+mn-ea"/>
                          <a:cs typeface="+mn-cs"/>
                        </a:rPr>
                        <a:t>ROI-13</a:t>
                      </a:r>
                    </a:p>
                  </a:txBody>
                  <a:tcPr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a:solidFill>
                            <a:schemeClr val="tx1"/>
                          </a:solidFill>
                          <a:effectLst/>
                          <a:latin typeface="Arial Nova" panose="020B0504020202020204" pitchFamily="34" charset="0"/>
                          <a:ea typeface="+mn-ea"/>
                          <a:cs typeface="+mn-cs"/>
                        </a:rPr>
                        <a:t>30.34125</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1200" b="0" i="0" kern="1200" dirty="0">
                          <a:solidFill>
                            <a:schemeClr val="tx1"/>
                          </a:solidFill>
                          <a:effectLst/>
                          <a:latin typeface="Arial Nova" panose="020B0504020202020204" pitchFamily="34" charset="0"/>
                          <a:ea typeface="+mn-ea"/>
                          <a:cs typeface="+mn-cs"/>
                        </a:rPr>
                        <a:t>0.854</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8563910"/>
                  </a:ext>
                </a:extLst>
              </a:tr>
            </a:tbl>
          </a:graphicData>
        </a:graphic>
      </p:graphicFrame>
      <p:sp>
        <p:nvSpPr>
          <p:cNvPr id="16" name="TextBox 15">
            <a:extLst>
              <a:ext uri="{FF2B5EF4-FFF2-40B4-BE49-F238E27FC236}">
                <a16:creationId xmlns:a16="http://schemas.microsoft.com/office/drawing/2014/main" id="{CC5A3714-CB5E-2800-12AD-E374A429AC72}"/>
              </a:ext>
            </a:extLst>
          </p:cNvPr>
          <p:cNvSpPr txBox="1"/>
          <p:nvPr/>
        </p:nvSpPr>
        <p:spPr>
          <a:xfrm>
            <a:off x="4600637" y="1358265"/>
            <a:ext cx="2139702" cy="279115"/>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1414"/>
                </a:solidFill>
                <a:effectLst/>
                <a:uLnTx/>
                <a:uFillTx/>
                <a:latin typeface="Arial Nova" panose="020B0504020202020204" pitchFamily="34" charset="0"/>
                <a:ea typeface="+mn-ea"/>
                <a:cs typeface="+mn-cs"/>
              </a:rPr>
              <a:t>PATIENT #2</a:t>
            </a:r>
            <a:endParaRPr kumimoji="0" lang="en-AU" sz="1200" b="0" i="0" u="none" strike="noStrike" kern="1200" cap="none" spc="0" normalizeH="0" baseline="0" noProof="0" dirty="0">
              <a:ln>
                <a:noFill/>
              </a:ln>
              <a:solidFill>
                <a:srgbClr val="141414"/>
              </a:solidFill>
              <a:effectLst/>
              <a:uLnTx/>
              <a:uFillTx/>
              <a:latin typeface="Arial Nova" panose="020B0504020202020204" pitchFamily="34" charset="0"/>
              <a:ea typeface="+mn-ea"/>
              <a:cs typeface="+mn-cs"/>
            </a:endParaRPr>
          </a:p>
        </p:txBody>
      </p:sp>
      <p:graphicFrame>
        <p:nvGraphicFramePr>
          <p:cNvPr id="19" name="Table 18">
            <a:extLst>
              <a:ext uri="{FF2B5EF4-FFF2-40B4-BE49-F238E27FC236}">
                <a16:creationId xmlns:a16="http://schemas.microsoft.com/office/drawing/2014/main" id="{94B328A6-BFEE-5B56-F743-31B7B97B2E56}"/>
              </a:ext>
            </a:extLst>
          </p:cNvPr>
          <p:cNvGraphicFramePr>
            <a:graphicFrameLocks noGrp="1"/>
          </p:cNvGraphicFramePr>
          <p:nvPr/>
        </p:nvGraphicFramePr>
        <p:xfrm>
          <a:off x="8361825" y="1149557"/>
          <a:ext cx="3698746" cy="2936749"/>
        </p:xfrm>
        <a:graphic>
          <a:graphicData uri="http://schemas.openxmlformats.org/drawingml/2006/table">
            <a:tbl>
              <a:tblPr/>
              <a:tblGrid>
                <a:gridCol w="650329">
                  <a:extLst>
                    <a:ext uri="{9D8B030D-6E8A-4147-A177-3AD203B41FA5}">
                      <a16:colId xmlns:a16="http://schemas.microsoft.com/office/drawing/2014/main" val="1685136043"/>
                    </a:ext>
                  </a:extLst>
                </a:gridCol>
                <a:gridCol w="1016139">
                  <a:extLst>
                    <a:ext uri="{9D8B030D-6E8A-4147-A177-3AD203B41FA5}">
                      <a16:colId xmlns:a16="http://schemas.microsoft.com/office/drawing/2014/main" val="2554108797"/>
                    </a:ext>
                  </a:extLst>
                </a:gridCol>
                <a:gridCol w="1016139">
                  <a:extLst>
                    <a:ext uri="{9D8B030D-6E8A-4147-A177-3AD203B41FA5}">
                      <a16:colId xmlns:a16="http://schemas.microsoft.com/office/drawing/2014/main" val="1996366628"/>
                    </a:ext>
                  </a:extLst>
                </a:gridCol>
                <a:gridCol w="1016139">
                  <a:extLst>
                    <a:ext uri="{9D8B030D-6E8A-4147-A177-3AD203B41FA5}">
                      <a16:colId xmlns:a16="http://schemas.microsoft.com/office/drawing/2014/main" val="3381089658"/>
                    </a:ext>
                  </a:extLst>
                </a:gridCol>
              </a:tblGrid>
              <a:tr h="563824">
                <a:tc>
                  <a:txBody>
                    <a:bodyPr/>
                    <a:lstStyle/>
                    <a:p>
                      <a:pPr algn="ctr" fontAlgn="auto">
                        <a:lnSpc>
                          <a:spcPts val="1425"/>
                        </a:lnSpc>
                        <a:buNone/>
                      </a:pPr>
                      <a:endParaRPr lang="en-AU" sz="1200" b="1" i="0">
                        <a:solidFill>
                          <a:schemeClr val="tx1"/>
                        </a:solidFill>
                        <a:effectLst/>
                        <a:latin typeface="Arial Nova" panose="020B0504020202020204" pitchFamily="34" charset="0"/>
                      </a:endParaRPr>
                    </a:p>
                  </a:txBody>
                  <a:tcPr marL="90901" marR="909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425"/>
                        </a:lnSpc>
                        <a:buNone/>
                      </a:pPr>
                      <a:r>
                        <a:rPr lang="en-AU" sz="1200" b="1" i="0" dirty="0">
                          <a:solidFill>
                            <a:schemeClr val="tx1"/>
                          </a:solidFill>
                          <a:effectLst/>
                          <a:latin typeface="Arial Nova" panose="020B0504020202020204" pitchFamily="34" charset="0"/>
                        </a:rPr>
                        <a:t>​</a:t>
                      </a:r>
                    </a:p>
                  </a:txBody>
                  <a:tcPr marL="90901" marR="909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200"/>
                        </a:lnSpc>
                        <a:buNone/>
                      </a:pPr>
                      <a:r>
                        <a:rPr lang="en-AU" sz="1200" b="1" i="0">
                          <a:solidFill>
                            <a:schemeClr val="tx1"/>
                          </a:solidFill>
                          <a:effectLst/>
                          <a:latin typeface="Arial Nova" panose="020B0504020202020204" pitchFamily="34" charset="0"/>
                        </a:rPr>
                        <a:t>​</a:t>
                      </a:r>
                    </a:p>
                  </a:txBody>
                  <a:tcPr marL="90901" marR="90901"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ts val="1200"/>
                        </a:lnSpc>
                        <a:spcBef>
                          <a:spcPts val="0"/>
                        </a:spcBef>
                        <a:spcAft>
                          <a:spcPts val="0"/>
                        </a:spcAft>
                        <a:buClrTx/>
                        <a:buSzTx/>
                        <a:buFontTx/>
                        <a:buNone/>
                        <a:tabLst/>
                        <a:defRPr/>
                      </a:pPr>
                      <a:r>
                        <a:rPr lang="en-AU" sz="1200" b="1" i="0">
                          <a:solidFill>
                            <a:schemeClr val="tx1"/>
                          </a:solidFill>
                          <a:effectLst/>
                          <a:latin typeface="Arial Nova" panose="020B0504020202020204" pitchFamily="34" charset="0"/>
                        </a:rPr>
                        <a:t>Absorbed Dose​ </a:t>
                      </a:r>
                      <a:br>
                        <a:rPr lang="en-AU" sz="1200" b="1" i="0">
                          <a:solidFill>
                            <a:schemeClr val="tx1"/>
                          </a:solidFill>
                          <a:effectLst/>
                          <a:latin typeface="Arial Nova" panose="020B0504020202020204" pitchFamily="34" charset="0"/>
                        </a:rPr>
                      </a:br>
                      <a:r>
                        <a:rPr lang="en-AU" sz="1200" b="1" i="0">
                          <a:solidFill>
                            <a:schemeClr val="tx1"/>
                          </a:solidFill>
                          <a:effectLst/>
                          <a:latin typeface="Arial Nova" panose="020B0504020202020204" pitchFamily="34" charset="0"/>
                        </a:rPr>
                        <a:t>at 30 mCi</a:t>
                      </a:r>
                    </a:p>
                  </a:txBody>
                  <a:tcPr marL="90901" marR="90901"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596185904"/>
                  </a:ext>
                </a:extLst>
              </a:tr>
              <a:tr h="717267">
                <a:tc>
                  <a:txBody>
                    <a:bodyPr/>
                    <a:lstStyle/>
                    <a:p>
                      <a:pPr marL="0" algn="ctr" defTabSz="914400" rtl="0" eaLnBrk="1" fontAlgn="base" latinLnBrk="0" hangingPunct="1">
                        <a:lnSpc>
                          <a:spcPts val="1425"/>
                        </a:lnSpc>
                        <a:buNone/>
                      </a:pPr>
                      <a:r>
                        <a:rPr lang="en-AU" sz="1200" b="1" i="0" kern="1200">
                          <a:solidFill>
                            <a:schemeClr val="bg1"/>
                          </a:solidFill>
                          <a:effectLst/>
                          <a:latin typeface="Arial Nova" panose="020B0504020202020204" pitchFamily="34" charset="0"/>
                          <a:ea typeface="+mn-ea"/>
                          <a:cs typeface="+mn-cs"/>
                        </a:rPr>
                        <a:t>Cycle</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ct val="100000"/>
                        </a:lnSpc>
                        <a:buNone/>
                      </a:pPr>
                      <a:r>
                        <a:rPr lang="en-AU" sz="1200" b="1" i="0" dirty="0">
                          <a:solidFill>
                            <a:schemeClr val="bg1"/>
                          </a:solidFill>
                          <a:effectLst/>
                          <a:latin typeface="Arial Nova" panose="020B0504020202020204" pitchFamily="34" charset="0"/>
                        </a:rPr>
                        <a:t>Lesion​ </a:t>
                      </a:r>
                    </a:p>
                    <a:p>
                      <a:pPr algn="ctr" fontAlgn="base">
                        <a:lnSpc>
                          <a:spcPct val="100000"/>
                        </a:lnSpc>
                        <a:buNone/>
                      </a:pPr>
                      <a:r>
                        <a:rPr lang="en-AU" sz="800" b="0" i="0" kern="1200" dirty="0">
                          <a:solidFill>
                            <a:schemeClr val="bg1"/>
                          </a:solidFill>
                          <a:effectLst/>
                          <a:latin typeface="Arial Nova" panose="020B0504020202020204" pitchFamily="34" charset="0"/>
                          <a:ea typeface="+mn-ea"/>
                          <a:cs typeface="+mn-cs"/>
                        </a:rPr>
                        <a:t>(refer to </a:t>
                      </a:r>
                      <a:r>
                        <a:rPr lang="en-AU" sz="800" b="0" i="0" kern="1200" dirty="0" err="1">
                          <a:solidFill>
                            <a:schemeClr val="bg1"/>
                          </a:solidFill>
                          <a:effectLst/>
                          <a:latin typeface="Arial Nova" panose="020B0504020202020204" pitchFamily="34" charset="0"/>
                          <a:ea typeface="+mn-ea"/>
                          <a:cs typeface="+mn-cs"/>
                        </a:rPr>
                        <a:t>Viedoc</a:t>
                      </a:r>
                      <a:r>
                        <a:rPr lang="en-AU" sz="800" b="0" i="0" kern="1200" dirty="0">
                          <a:solidFill>
                            <a:schemeClr val="bg1"/>
                          </a:solidFill>
                          <a:effectLst/>
                          <a:latin typeface="Arial Nova" panose="020B0504020202020204" pitchFamily="34" charset="0"/>
                          <a:ea typeface="+mn-ea"/>
                          <a:cs typeface="+mn-cs"/>
                        </a:rPr>
                        <a:t> for lesion’s location </a:t>
                      </a:r>
                      <a:br>
                        <a:rPr lang="en-AU" sz="800" b="0" i="0" kern="1200" dirty="0">
                          <a:solidFill>
                            <a:schemeClr val="bg1"/>
                          </a:solidFill>
                          <a:effectLst/>
                          <a:latin typeface="Arial Nova" panose="020B0504020202020204" pitchFamily="34" charset="0"/>
                          <a:ea typeface="+mn-ea"/>
                          <a:cs typeface="+mn-cs"/>
                        </a:rPr>
                      </a:br>
                      <a:r>
                        <a:rPr lang="en-AU" sz="800" b="0" i="0" kern="1200" dirty="0">
                          <a:solidFill>
                            <a:schemeClr val="bg1"/>
                          </a:solidFill>
                          <a:effectLst/>
                          <a:latin typeface="Arial Nova" panose="020B0504020202020204" pitchFamily="34" charset="0"/>
                          <a:ea typeface="+mn-ea"/>
                          <a:cs typeface="+mn-cs"/>
                        </a:rPr>
                        <a:t>for each ROI)</a:t>
                      </a:r>
                      <a:r>
                        <a:rPr lang="en-AU" sz="800" b="0" i="0" dirty="0">
                          <a:solidFill>
                            <a:schemeClr val="bg1"/>
                          </a:solidFill>
                          <a:effectLst/>
                          <a:latin typeface="Arial Nova" panose="020B0504020202020204" pitchFamily="34" charset="0"/>
                        </a:rPr>
                        <a:t>​</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ts val="1425"/>
                        </a:lnSpc>
                        <a:buNone/>
                      </a:pPr>
                      <a:r>
                        <a:rPr lang="en-AU" sz="1200" b="1" i="0">
                          <a:solidFill>
                            <a:schemeClr val="bg1"/>
                          </a:solidFill>
                          <a:effectLst/>
                          <a:latin typeface="Arial Nova" panose="020B0504020202020204" pitchFamily="34" charset="0"/>
                        </a:rPr>
                        <a:t>Volume (ml)​</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base">
                        <a:lnSpc>
                          <a:spcPct val="100000"/>
                        </a:lnSpc>
                        <a:buNone/>
                      </a:pPr>
                      <a:r>
                        <a:rPr lang="en-AU" sz="1200" b="1" i="0" u="none" strike="noStrike">
                          <a:solidFill>
                            <a:schemeClr val="bg1"/>
                          </a:solidFill>
                          <a:effectLst/>
                          <a:latin typeface="Arial Nova" panose="020B0504020202020204" pitchFamily="34" charset="0"/>
                        </a:rPr>
                        <a:t>Dose (Gy), with PVC</a:t>
                      </a:r>
                      <a:r>
                        <a:rPr lang="en-AU" sz="1200" b="1" i="0" u="none" strike="noStrike" baseline="30000">
                          <a:solidFill>
                            <a:schemeClr val="bg1"/>
                          </a:solidFill>
                          <a:effectLst/>
                          <a:latin typeface="Arial Nova" panose="020B0504020202020204" pitchFamily="34" charset="0"/>
                        </a:rPr>
                        <a:t>1</a:t>
                      </a:r>
                      <a:r>
                        <a:rPr lang="en-AU" sz="1200" b="1" i="0">
                          <a:solidFill>
                            <a:schemeClr val="bg1"/>
                          </a:solidFill>
                          <a:effectLst/>
                          <a:latin typeface="Arial Nova" panose="020B0504020202020204" pitchFamily="34" charset="0"/>
                        </a:rPr>
                        <a:t>​</a:t>
                      </a:r>
                      <a:r>
                        <a:rPr lang="en-AU" sz="1200" b="1" i="0" baseline="30000">
                          <a:solidFill>
                            <a:schemeClr val="bg1"/>
                          </a:solidFill>
                          <a:effectLst/>
                          <a:latin typeface="Arial Nova" panose="020B0504020202020204" pitchFamily="34" charset="0"/>
                        </a:rPr>
                        <a:t>,2</a:t>
                      </a:r>
                    </a:p>
                  </a:txBody>
                  <a:tcPr marL="90901" marR="9090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562100370"/>
                  </a:ext>
                </a:extLst>
              </a:tr>
              <a:tr h="322185">
                <a:tc>
                  <a:txBody>
                    <a:bodyPr/>
                    <a:lstStyle/>
                    <a:p>
                      <a:pPr marL="0" algn="ctr" defTabSz="914400" rtl="0" eaLnBrk="1" fontAlgn="base" latinLnBrk="0" hangingPunct="1">
                        <a:lnSpc>
                          <a:spcPts val="1425"/>
                        </a:lnSpc>
                        <a:buNone/>
                      </a:pPr>
                      <a:r>
                        <a:rPr lang="en-AU" sz="1200" b="1" i="0" kern="1200" dirty="0">
                          <a:solidFill>
                            <a:srgbClr val="000000"/>
                          </a:solidFill>
                          <a:effectLst/>
                          <a:latin typeface="+mj-lt"/>
                          <a:ea typeface="+mn-ea"/>
                          <a:cs typeface="+mn-cs"/>
                        </a:rPr>
                        <a:t>C1</a:t>
                      </a:r>
                    </a:p>
                  </a:txBody>
                  <a:tcPr marL="90901" marR="90901" marT="45451" marB="45451"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ROI-2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AU" sz="1200" b="0" i="0" u="none" strike="noStrike" dirty="0">
                          <a:solidFill>
                            <a:srgbClr val="000000"/>
                          </a:solidFill>
                          <a:effectLst/>
                          <a:latin typeface="+mj-lt"/>
                        </a:rPr>
                        <a:t>48.7975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0.848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84816"/>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1" i="0" kern="1200" dirty="0">
                          <a:solidFill>
                            <a:srgbClr val="000000"/>
                          </a:solidFill>
                          <a:effectLst/>
                          <a:latin typeface="+mj-lt"/>
                          <a:ea typeface="+mn-ea"/>
                          <a:cs typeface="+mn-cs"/>
                        </a:rPr>
                        <a:t>C1</a:t>
                      </a:r>
                    </a:p>
                  </a:txBody>
                  <a:tcPr marL="90901" marR="90901" marT="45451" marB="45451"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ROI-3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AU" sz="1200" b="0" i="0" u="none" strike="noStrike" dirty="0">
                          <a:solidFill>
                            <a:srgbClr val="000000"/>
                          </a:solidFill>
                          <a:effectLst/>
                          <a:latin typeface="+mj-lt"/>
                        </a:rPr>
                        <a:t>60.502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0.661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481305"/>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1" i="0" kern="1200">
                          <a:solidFill>
                            <a:srgbClr val="000000"/>
                          </a:solidFill>
                          <a:effectLst/>
                          <a:latin typeface="+mj-lt"/>
                          <a:ea typeface="+mn-ea"/>
                          <a:cs typeface="+mn-cs"/>
                        </a:rPr>
                        <a:t>C1</a:t>
                      </a:r>
                    </a:p>
                  </a:txBody>
                  <a:tcPr marL="90901" marR="90901" marT="45451" marB="45451"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ROI-4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AU" sz="1200" b="0" i="0" u="none" strike="noStrike">
                          <a:solidFill>
                            <a:srgbClr val="000000"/>
                          </a:solidFill>
                          <a:effectLst/>
                          <a:latin typeface="+mj-lt"/>
                        </a:rPr>
                        <a:t>25.8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0.793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0143546"/>
                  </a:ext>
                </a:extLst>
              </a:tr>
              <a:tr h="322185">
                <a:tc>
                  <a:txBody>
                    <a:bodyPr/>
                    <a:lstStyle/>
                    <a:p>
                      <a:pPr marL="0" marR="0" lvl="0" indent="0" algn="ctr" defTabSz="914400" rtl="0" eaLnBrk="1" fontAlgn="base" latinLnBrk="0" hangingPunct="1">
                        <a:lnSpc>
                          <a:spcPts val="1425"/>
                        </a:lnSpc>
                        <a:spcBef>
                          <a:spcPts val="0"/>
                        </a:spcBef>
                        <a:spcAft>
                          <a:spcPts val="0"/>
                        </a:spcAft>
                        <a:buClrTx/>
                        <a:buSzTx/>
                        <a:buFontTx/>
                        <a:buNone/>
                        <a:tabLst/>
                        <a:defRPr/>
                      </a:pPr>
                      <a:r>
                        <a:rPr lang="en-AU" sz="1200" b="1" i="0" kern="1200">
                          <a:solidFill>
                            <a:srgbClr val="000000"/>
                          </a:solidFill>
                          <a:effectLst/>
                          <a:latin typeface="+mj-lt"/>
                          <a:ea typeface="+mn-ea"/>
                          <a:cs typeface="+mn-cs"/>
                        </a:rPr>
                        <a:t>C1</a:t>
                      </a:r>
                    </a:p>
                  </a:txBody>
                  <a:tcPr marL="90901" marR="90901" marT="45451" marB="45451"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ROI-6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AU" sz="1200" b="0" i="0" u="none" strike="noStrike" dirty="0">
                          <a:solidFill>
                            <a:srgbClr val="000000"/>
                          </a:solidFill>
                          <a:effectLst/>
                          <a:latin typeface="+mj-lt"/>
                        </a:rPr>
                        <a:t>26.85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0.964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308988"/>
                  </a:ext>
                </a:extLst>
              </a:tr>
              <a:tr h="322185">
                <a:tc>
                  <a:txBody>
                    <a:bodyPr/>
                    <a:lstStyle/>
                    <a:p>
                      <a:pPr marL="0" algn="ctr" defTabSz="914400" rtl="0" eaLnBrk="1" fontAlgn="base" latinLnBrk="0" hangingPunct="1">
                        <a:lnSpc>
                          <a:spcPts val="1425"/>
                        </a:lnSpc>
                        <a:buNone/>
                      </a:pPr>
                      <a:r>
                        <a:rPr lang="en-AU" sz="1200" b="1" i="0" kern="1200" dirty="0">
                          <a:solidFill>
                            <a:srgbClr val="000000"/>
                          </a:solidFill>
                          <a:effectLst/>
                          <a:latin typeface="+mj-lt"/>
                          <a:ea typeface="+mn-ea"/>
                          <a:cs typeface="+mn-cs"/>
                        </a:rPr>
                        <a:t>C1</a:t>
                      </a:r>
                    </a:p>
                  </a:txBody>
                  <a:tcPr marL="90901" marR="90901" marT="45451" marB="45451"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0" i="0" u="none" strike="noStrike" dirty="0">
                          <a:solidFill>
                            <a:srgbClr val="000000"/>
                          </a:solidFill>
                          <a:effectLst/>
                          <a:latin typeface="+mj-lt"/>
                        </a:rPr>
                        <a:t>ROI-11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AU" sz="1200" b="0" i="0" u="none" strike="noStrike" dirty="0">
                          <a:solidFill>
                            <a:srgbClr val="000000"/>
                          </a:solidFill>
                          <a:effectLst/>
                          <a:latin typeface="+mj-lt"/>
                        </a:rPr>
                        <a:t>17.256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200" b="1" i="0" u="none" strike="noStrike" dirty="0">
                          <a:solidFill>
                            <a:srgbClr val="000000"/>
                          </a:solidFill>
                          <a:effectLst/>
                          <a:latin typeface="+mj-lt"/>
                        </a:rPr>
                        <a:t>1.235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83703"/>
                  </a:ext>
                </a:extLst>
              </a:tr>
            </a:tbl>
          </a:graphicData>
        </a:graphic>
      </p:graphicFrame>
      <p:sp>
        <p:nvSpPr>
          <p:cNvPr id="20" name="TextBox 19">
            <a:extLst>
              <a:ext uri="{FF2B5EF4-FFF2-40B4-BE49-F238E27FC236}">
                <a16:creationId xmlns:a16="http://schemas.microsoft.com/office/drawing/2014/main" id="{AD7B5750-AE82-C4D9-11F6-9961E1254B5C}"/>
              </a:ext>
            </a:extLst>
          </p:cNvPr>
          <p:cNvSpPr txBox="1"/>
          <p:nvPr/>
        </p:nvSpPr>
        <p:spPr>
          <a:xfrm>
            <a:off x="8697546" y="1311759"/>
            <a:ext cx="2139702" cy="279115"/>
          </a:xfrm>
          <a:prstGeom prst="rect">
            <a:avLst/>
          </a:prstGeom>
          <a:noFill/>
        </p:spPr>
        <p:txBody>
          <a:bodyPr wrap="square">
            <a:spAutoFit/>
          </a:bodyPr>
          <a:lstStyle/>
          <a:p>
            <a:pPr marL="0" marR="0" lvl="0" indent="0" algn="ctr"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1414"/>
                </a:solidFill>
                <a:effectLst/>
                <a:uLnTx/>
                <a:uFillTx/>
                <a:latin typeface="Arial Nova" panose="020B0504020202020204" pitchFamily="34" charset="0"/>
                <a:ea typeface="+mn-ea"/>
                <a:cs typeface="+mn-cs"/>
              </a:rPr>
              <a:t>PATIENT #3</a:t>
            </a:r>
            <a:endParaRPr kumimoji="0" lang="en-AU" sz="1200" b="0" i="0" u="none" strike="noStrike" kern="1200" cap="none" spc="0" normalizeH="0" baseline="0" noProof="0" dirty="0">
              <a:ln>
                <a:noFill/>
              </a:ln>
              <a:solidFill>
                <a:srgbClr val="141414"/>
              </a:solidFill>
              <a:effectLst/>
              <a:uLnTx/>
              <a:uFillTx/>
              <a:latin typeface="Arial Nova" panose="020B0504020202020204" pitchFamily="34" charset="0"/>
              <a:ea typeface="+mn-ea"/>
              <a:cs typeface="+mn-cs"/>
            </a:endParaRPr>
          </a:p>
        </p:txBody>
      </p:sp>
      <p:sp>
        <p:nvSpPr>
          <p:cNvPr id="3" name="Rectangle 2">
            <a:extLst>
              <a:ext uri="{FF2B5EF4-FFF2-40B4-BE49-F238E27FC236}">
                <a16:creationId xmlns:a16="http://schemas.microsoft.com/office/drawing/2014/main" id="{600284F9-E70F-1E68-FFC2-2468B2282427}"/>
              </a:ext>
            </a:extLst>
          </p:cNvPr>
          <p:cNvSpPr/>
          <p:nvPr/>
        </p:nvSpPr>
        <p:spPr>
          <a:xfrm>
            <a:off x="3044757" y="2276272"/>
            <a:ext cx="1060898" cy="73930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401E4BAD-3626-F2E1-1C21-A19DCF3771F1}"/>
              </a:ext>
            </a:extLst>
          </p:cNvPr>
          <p:cNvSpPr/>
          <p:nvPr/>
        </p:nvSpPr>
        <p:spPr>
          <a:xfrm>
            <a:off x="7148894" y="4197570"/>
            <a:ext cx="1060898" cy="32579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Nova"/>
              <a:ea typeface="+mn-ea"/>
              <a:cs typeface="+mn-cs"/>
            </a:endParaRPr>
          </a:p>
        </p:txBody>
      </p:sp>
      <p:sp>
        <p:nvSpPr>
          <p:cNvPr id="6" name="Rectangle 5">
            <a:extLst>
              <a:ext uri="{FF2B5EF4-FFF2-40B4-BE49-F238E27FC236}">
                <a16:creationId xmlns:a16="http://schemas.microsoft.com/office/drawing/2014/main" id="{7F3E9D29-FABE-AB26-030B-1ABA7024F64F}"/>
              </a:ext>
            </a:extLst>
          </p:cNvPr>
          <p:cNvSpPr/>
          <p:nvPr/>
        </p:nvSpPr>
        <p:spPr>
          <a:xfrm>
            <a:off x="11046584" y="3760514"/>
            <a:ext cx="1013987" cy="32579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Nova"/>
              <a:ea typeface="+mn-ea"/>
              <a:cs typeface="+mn-cs"/>
            </a:endParaRPr>
          </a:p>
        </p:txBody>
      </p:sp>
    </p:spTree>
    <p:extLst>
      <p:ext uri="{BB962C8B-B14F-4D97-AF65-F5344CB8AC3E}">
        <p14:creationId xmlns:p14="http://schemas.microsoft.com/office/powerpoint/2010/main" val="2820532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D108B-8996-A4B9-D056-CA955DB2A3A1}"/>
              </a:ext>
            </a:extLst>
          </p:cNvPr>
          <p:cNvSpPr>
            <a:spLocks noGrp="1"/>
          </p:cNvSpPr>
          <p:nvPr>
            <p:ph idx="1"/>
          </p:nvPr>
        </p:nvSpPr>
        <p:spPr/>
        <p:txBody>
          <a:bodyPr/>
          <a:lstStyle/>
          <a:p>
            <a:pPr marL="0" indent="0">
              <a:buNone/>
            </a:pPr>
            <a:endParaRPr lang="en-US" b="1" dirty="0">
              <a:solidFill>
                <a:schemeClr val="tx2"/>
              </a:solidFill>
              <a:latin typeface="Arial Nova" panose="020B0504020202020204" pitchFamily="34" charset="0"/>
            </a:endParaRPr>
          </a:p>
          <a:p>
            <a:pPr marL="0" indent="0">
              <a:buNone/>
            </a:pPr>
            <a:r>
              <a:rPr lang="en-US" b="1" dirty="0">
                <a:solidFill>
                  <a:schemeClr val="tx2"/>
                </a:solidFill>
                <a:latin typeface="Arial Nova" panose="020B0504020202020204" pitchFamily="34" charset="0"/>
              </a:rPr>
              <a:t>Treatment Emergent and Treatment-Related Adverse Events</a:t>
            </a:r>
          </a:p>
          <a:p>
            <a:r>
              <a:rPr lang="en-US" dirty="0"/>
              <a:t>All TEAEs in Dose Levels 1 were CTC Grade 1 and 2</a:t>
            </a:r>
          </a:p>
          <a:p>
            <a:r>
              <a:rPr lang="en-US" dirty="0"/>
              <a:t>Only two AEs (both in the same patient) were considered ‘related’ by the treating physician: Grade 1 </a:t>
            </a:r>
            <a:r>
              <a:rPr lang="en-AU" dirty="0"/>
              <a:t>dysgeusia and Grade 1 pleural effusion</a:t>
            </a:r>
          </a:p>
          <a:p>
            <a:endParaRPr lang="en-AU" dirty="0"/>
          </a:p>
          <a:p>
            <a:pPr marL="0" indent="0">
              <a:buNone/>
            </a:pPr>
            <a:r>
              <a:rPr lang="en-US" b="1" dirty="0">
                <a:solidFill>
                  <a:schemeClr val="tx2"/>
                </a:solidFill>
                <a:latin typeface="Arial Nova" panose="020B0504020202020204" pitchFamily="34" charset="0"/>
              </a:rPr>
              <a:t>Serious Adverse Events</a:t>
            </a:r>
          </a:p>
          <a:p>
            <a:r>
              <a:rPr lang="en-US" dirty="0"/>
              <a:t>There were no SAEs reported in Dose Level 1</a:t>
            </a:r>
          </a:p>
          <a:p>
            <a:endParaRPr lang="en-US" dirty="0"/>
          </a:p>
        </p:txBody>
      </p:sp>
      <p:sp>
        <p:nvSpPr>
          <p:cNvPr id="4" name="Title 2">
            <a:extLst>
              <a:ext uri="{FF2B5EF4-FFF2-40B4-BE49-F238E27FC236}">
                <a16:creationId xmlns:a16="http://schemas.microsoft.com/office/drawing/2014/main" id="{6E4C9D1F-7B74-9640-6547-556773B83AD3}"/>
              </a:ext>
            </a:extLst>
          </p:cNvPr>
          <p:cNvSpPr>
            <a:spLocks noGrp="1"/>
          </p:cNvSpPr>
          <p:nvPr>
            <p:ph type="title"/>
          </p:nvPr>
        </p:nvSpPr>
        <p:spPr/>
        <p:txBody>
          <a:bodyPr/>
          <a:lstStyle/>
          <a:p>
            <a:r>
              <a:rPr lang="en-US" dirty="0"/>
              <a:t>Adverse Events Summary (interim data) </a:t>
            </a:r>
            <a:r>
              <a:rPr lang="en-US" b="0" dirty="0">
                <a:solidFill>
                  <a:schemeClr val="tx2">
                    <a:lumMod val="60000"/>
                    <a:lumOff val="40000"/>
                  </a:schemeClr>
                </a:solidFill>
                <a:latin typeface="Arial Nova Light" panose="020B0304020202020204" pitchFamily="34" charset="0"/>
              </a:rPr>
              <a:t>| Dose Level 1</a:t>
            </a:r>
            <a:endParaRPr lang="en-US" dirty="0"/>
          </a:p>
        </p:txBody>
      </p:sp>
    </p:spTree>
    <p:extLst>
      <p:ext uri="{BB962C8B-B14F-4D97-AF65-F5344CB8AC3E}">
        <p14:creationId xmlns:p14="http://schemas.microsoft.com/office/powerpoint/2010/main" val="2016258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40E6B-117C-306D-0B28-AA69B5C119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8AE62B-28C6-4A56-3503-751E869A883A}"/>
              </a:ext>
            </a:extLst>
          </p:cNvPr>
          <p:cNvSpPr>
            <a:spLocks noGrp="1"/>
          </p:cNvSpPr>
          <p:nvPr>
            <p:ph type="title"/>
          </p:nvPr>
        </p:nvSpPr>
        <p:spPr/>
        <p:txBody>
          <a:bodyPr/>
          <a:lstStyle/>
          <a:p>
            <a:r>
              <a:rPr lang="en-US" sz="2800" dirty="0"/>
              <a:t>RAD 202 utilizes an anti-HER2 Nanobody as a targeting moiety</a:t>
            </a:r>
          </a:p>
        </p:txBody>
      </p:sp>
      <p:sp>
        <p:nvSpPr>
          <p:cNvPr id="13" name="TextBox 12">
            <a:extLst>
              <a:ext uri="{FF2B5EF4-FFF2-40B4-BE49-F238E27FC236}">
                <a16:creationId xmlns:a16="http://schemas.microsoft.com/office/drawing/2014/main" id="{2034BB0C-51ED-D1E5-B60C-BF37134F2DB0}"/>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RV01 THERAPEUTIC</a:t>
            </a:r>
          </a:p>
        </p:txBody>
      </p:sp>
      <p:sp>
        <p:nvSpPr>
          <p:cNvPr id="2" name="Slide Number Placeholder 1">
            <a:extLst>
              <a:ext uri="{FF2B5EF4-FFF2-40B4-BE49-F238E27FC236}">
                <a16:creationId xmlns:a16="http://schemas.microsoft.com/office/drawing/2014/main" id="{BA7359C8-8053-BDFA-B0E0-7D5766582C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6" name="object 3">
            <a:extLst>
              <a:ext uri="{FF2B5EF4-FFF2-40B4-BE49-F238E27FC236}">
                <a16:creationId xmlns:a16="http://schemas.microsoft.com/office/drawing/2014/main" id="{FCA9B6E9-F960-B592-93EC-1011C27C0FE7}"/>
              </a:ext>
            </a:extLst>
          </p:cNvPr>
          <p:cNvPicPr/>
          <p:nvPr/>
        </p:nvPicPr>
        <p:blipFill>
          <a:blip r:embed="rId2" cstate="print"/>
          <a:stretch>
            <a:fillRect/>
          </a:stretch>
        </p:blipFill>
        <p:spPr>
          <a:xfrm>
            <a:off x="759307" y="1276603"/>
            <a:ext cx="4406134" cy="1293495"/>
          </a:xfrm>
          <a:prstGeom prst="rect">
            <a:avLst/>
          </a:prstGeom>
        </p:spPr>
      </p:pic>
      <p:sp>
        <p:nvSpPr>
          <p:cNvPr id="7" name="object 4">
            <a:extLst>
              <a:ext uri="{FF2B5EF4-FFF2-40B4-BE49-F238E27FC236}">
                <a16:creationId xmlns:a16="http://schemas.microsoft.com/office/drawing/2014/main" id="{00287867-D7D5-AE94-C552-C8D6BB4E982C}"/>
              </a:ext>
            </a:extLst>
          </p:cNvPr>
          <p:cNvSpPr txBox="1"/>
          <p:nvPr/>
        </p:nvSpPr>
        <p:spPr>
          <a:xfrm>
            <a:off x="756918" y="3059938"/>
            <a:ext cx="7244081" cy="186461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Molecule: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RV01/BetaBart</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Targeting </a:t>
            </a:r>
            <a:r>
              <a:rPr kumimoji="0" sz="2400" b="0" i="0" u="none" strike="noStrike" kern="0" cap="none" spc="0" normalizeH="0" baseline="0" noProof="0" dirty="0" err="1">
                <a:ln>
                  <a:noFill/>
                </a:ln>
                <a:solidFill>
                  <a:sysClr val="windowText" lastClr="000000"/>
                </a:solidFill>
                <a:effectLst/>
                <a:uLnTx/>
                <a:uFillTx/>
                <a:latin typeface="Arial Nova" panose="020B0504020202020204" pitchFamily="34" charset="0"/>
                <a:cs typeface="Arial" panose="020B0604020202020204" pitchFamily="34" charset="0"/>
              </a:rPr>
              <a:t>MoA</a:t>
            </a: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B7H3</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Therapeutic for</a:t>
            </a:r>
            <a:r>
              <a:rPr kumimoji="0" lang="en-US"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a:t>
            </a: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rPr>
              <a:t>Multiple Tumor Types</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844C0FD-68BB-8CFB-D4CA-880EEB260757}"/>
              </a:ext>
            </a:extLst>
          </p:cNvPr>
          <p:cNvPicPr>
            <a:picLocks noChangeAspect="1"/>
          </p:cNvPicPr>
          <p:nvPr/>
        </p:nvPicPr>
        <p:blipFill>
          <a:blip r:embed="rId3"/>
          <a:stretch>
            <a:fillRect/>
          </a:stretch>
        </p:blipFill>
        <p:spPr>
          <a:xfrm>
            <a:off x="7712136" y="1207799"/>
            <a:ext cx="2959107" cy="1554469"/>
          </a:xfrm>
          <a:prstGeom prst="rect">
            <a:avLst/>
          </a:prstGeom>
        </p:spPr>
      </p:pic>
    </p:spTree>
    <p:extLst>
      <p:ext uri="{BB962C8B-B14F-4D97-AF65-F5344CB8AC3E}">
        <p14:creationId xmlns:p14="http://schemas.microsoft.com/office/powerpoint/2010/main" val="1546317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5500-8C74-C2CB-BA1F-A4A8C1721C31}"/>
            </a:ext>
          </a:extLst>
        </p:cNvPr>
        <p:cNvGrpSpPr/>
        <p:nvPr/>
      </p:nvGrpSpPr>
      <p:grpSpPr>
        <a:xfrm>
          <a:off x="0" y="0"/>
          <a:ext cx="0" cy="0"/>
          <a:chOff x="0" y="0"/>
          <a:chExt cx="0" cy="0"/>
        </a:xfrm>
      </p:grpSpPr>
      <p:sp>
        <p:nvSpPr>
          <p:cNvPr id="8" name="object 13">
            <a:extLst>
              <a:ext uri="{FF2B5EF4-FFF2-40B4-BE49-F238E27FC236}">
                <a16:creationId xmlns:a16="http://schemas.microsoft.com/office/drawing/2014/main" id="{DE2E8B58-EBC1-2E16-5399-B3765013350A}"/>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0F11DE89-6074-A2D6-45AB-9C25C2E9EC03}"/>
              </a:ext>
            </a:extLst>
          </p:cNvPr>
          <p:cNvCxnSpPr>
            <a:cxnSpLocks/>
          </p:cNvCxnSpPr>
          <p:nvPr/>
        </p:nvCxnSpPr>
        <p:spPr>
          <a:xfrm>
            <a:off x="3728698" y="1987175"/>
            <a:ext cx="0" cy="495857"/>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200A80F-5F0E-1D94-060F-79CA253A1662}"/>
              </a:ext>
            </a:extLst>
          </p:cNvPr>
          <p:cNvSpPr>
            <a:spLocks noGrp="1"/>
          </p:cNvSpPr>
          <p:nvPr>
            <p:ph type="title"/>
          </p:nvPr>
        </p:nvSpPr>
        <p:spPr/>
        <p:txBody>
          <a:bodyPr/>
          <a:lstStyle/>
          <a:p>
            <a:r>
              <a:rPr lang="en-US" sz="2800" dirty="0"/>
              <a:t>RAD 204 utilizes an anti-PD-L1 Nanobody as a targeting moiety</a:t>
            </a:r>
          </a:p>
        </p:txBody>
      </p:sp>
      <p:sp>
        <p:nvSpPr>
          <p:cNvPr id="4" name="TextBox 3">
            <a:extLst>
              <a:ext uri="{FF2B5EF4-FFF2-40B4-BE49-F238E27FC236}">
                <a16:creationId xmlns:a16="http://schemas.microsoft.com/office/drawing/2014/main" id="{24E7F89C-0641-FD19-8D76-C72E5C0D02B7}"/>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 01 THERAPEUTIC</a:t>
            </a:r>
          </a:p>
        </p:txBody>
      </p:sp>
      <p:pic>
        <p:nvPicPr>
          <p:cNvPr id="5" name="object 10">
            <a:extLst>
              <a:ext uri="{FF2B5EF4-FFF2-40B4-BE49-F238E27FC236}">
                <a16:creationId xmlns:a16="http://schemas.microsoft.com/office/drawing/2014/main" id="{EDB890B7-C324-01A1-CEC5-69BDC0AF45E8}"/>
              </a:ext>
            </a:extLst>
          </p:cNvPr>
          <p:cNvPicPr/>
          <p:nvPr/>
        </p:nvPicPr>
        <p:blipFill>
          <a:blip r:embed="rId2"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5AEE4C72-E398-C01B-948D-8E15FDF85C96}"/>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F5C451EF-DAAB-C20C-3B8A-77B6B972923C}"/>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4ACC4FBE-AC94-B67A-F872-603091E7E48E}"/>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E6FAEFB5-FE40-74E8-01DE-B0D0EEEA00CF}"/>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8CEDDC9E-6FEB-FA50-684D-9C57148CD326}"/>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E8F93391-210F-9D0F-8756-503D6B543E8B}"/>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79E50CF0-E183-6569-B4B2-BAF670A09582}"/>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D9D8794F-292E-4C8F-0069-21063FE9DB6E}"/>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6B74E7B0-BE56-2197-6747-E59DAF752025}"/>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9B731FB0-7B79-83A7-94BE-1C0E6C479909}"/>
              </a:ext>
            </a:extLst>
          </p:cNvPr>
          <p:cNvSpPr txBox="1"/>
          <p:nvPr/>
        </p:nvSpPr>
        <p:spPr>
          <a:xfrm>
            <a:off x="695258" y="2819229"/>
            <a:ext cx="108234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273C3">
                    <a:lumMod val="50000"/>
                  </a:srgbClr>
                </a:solidFill>
                <a:effectLst/>
                <a:uLnTx/>
                <a:uFillTx/>
                <a:latin typeface="Arial Nova"/>
                <a:ea typeface="+mn-ea"/>
                <a:cs typeface="+mn-cs"/>
              </a:rPr>
              <a:t>B7H3</a:t>
            </a:r>
          </a:p>
        </p:txBody>
      </p:sp>
      <p:sp>
        <p:nvSpPr>
          <p:cNvPr id="25" name="TextBox 24">
            <a:extLst>
              <a:ext uri="{FF2B5EF4-FFF2-40B4-BE49-F238E27FC236}">
                <a16:creationId xmlns:a16="http://schemas.microsoft.com/office/drawing/2014/main" id="{BB214691-AC87-D360-D0C8-D763F9A1F57C}"/>
              </a:ext>
            </a:extLst>
          </p:cNvPr>
          <p:cNvSpPr txBox="1"/>
          <p:nvPr/>
        </p:nvSpPr>
        <p:spPr>
          <a:xfrm>
            <a:off x="2803403"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2273C3">
                    <a:lumMod val="50000"/>
                  </a:srgbClr>
                </a:solidFill>
                <a:effectLst/>
                <a:uLnTx/>
                <a:uFillTx/>
                <a:latin typeface="Arial Nova"/>
                <a:ea typeface="+mn-ea"/>
                <a:cs typeface="+mn-cs"/>
              </a:rPr>
              <a:t>mAb</a:t>
            </a:r>
            <a:endParaRPr kumimoji="0" lang="en-US" sz="1000" b="1" i="0" u="none" strike="noStrike" kern="1200" cap="none" spc="0" normalizeH="0" baseline="0" noProof="0" dirty="0">
              <a:ln>
                <a:noFill/>
              </a:ln>
              <a:solidFill>
                <a:srgbClr val="2273C3">
                  <a:lumMod val="50000"/>
                </a:srgbClr>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E20B6CBE-EE8C-3095-8F4D-9147F815AC11}"/>
              </a:ext>
            </a:extLst>
          </p:cNvPr>
          <p:cNvSpPr txBox="1"/>
          <p:nvPr/>
        </p:nvSpPr>
        <p:spPr>
          <a:xfrm>
            <a:off x="3407730"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D3C7380F-8CE2-F5EA-F049-DB2F076EC59C}"/>
              </a:ext>
            </a:extLst>
          </p:cNvPr>
          <p:cNvSpPr txBox="1"/>
          <p:nvPr/>
        </p:nvSpPr>
        <p:spPr>
          <a:xfrm>
            <a:off x="3792604" y="2818333"/>
            <a:ext cx="1051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177</a:t>
            </a:r>
            <a:r>
              <a:rPr kumimoji="0" lang="en-US" sz="1000" b="1" i="0" u="none" strike="noStrike" kern="1200" cap="none" spc="0" normalizeH="0" baseline="-25000" noProof="0">
                <a:ln>
                  <a:noFill/>
                </a:ln>
                <a:solidFill>
                  <a:srgbClr val="2273C3">
                    <a:lumMod val="50000"/>
                  </a:srgbClr>
                </a:solidFill>
                <a:effectLst/>
                <a:uLnTx/>
                <a:uFillTx/>
                <a:latin typeface="Arial Nova"/>
                <a:ea typeface="+mn-ea"/>
                <a:cs typeface="+mn-cs"/>
              </a:rPr>
              <a:t>Lu</a:t>
            </a:r>
          </a:p>
        </p:txBody>
      </p:sp>
      <p:cxnSp>
        <p:nvCxnSpPr>
          <p:cNvPr id="35" name="Straight Connector 34">
            <a:extLst>
              <a:ext uri="{FF2B5EF4-FFF2-40B4-BE49-F238E27FC236}">
                <a16:creationId xmlns:a16="http://schemas.microsoft.com/office/drawing/2014/main" id="{1D4DC38E-5920-23D4-909B-F6596C993AAE}"/>
              </a:ext>
            </a:extLst>
          </p:cNvPr>
          <p:cNvCxnSpPr>
            <a:cxnSpLocks/>
          </p:cNvCxnSpPr>
          <p:nvPr/>
        </p:nvCxnSpPr>
        <p:spPr>
          <a:xfrm>
            <a:off x="3282131" y="2151979"/>
            <a:ext cx="0" cy="662106"/>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A84A95C-E77D-FB69-D0B6-46E0AEE9449B}"/>
              </a:ext>
            </a:extLst>
          </p:cNvPr>
          <p:cNvCxnSpPr>
            <a:cxnSpLocks/>
          </p:cNvCxnSpPr>
          <p:nvPr/>
        </p:nvCxnSpPr>
        <p:spPr>
          <a:xfrm>
            <a:off x="4366652" y="2353177"/>
            <a:ext cx="0" cy="460908"/>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8998EF32-6E99-347C-B662-CA75CDBA656E}"/>
              </a:ext>
            </a:extLst>
          </p:cNvPr>
          <p:cNvSpPr txBox="1"/>
          <p:nvPr/>
        </p:nvSpPr>
        <p:spPr>
          <a:xfrm>
            <a:off x="401715" y="3996030"/>
            <a:ext cx="4902650" cy="1944122"/>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BENEFITS OF Fc-mutated </a:t>
            </a:r>
            <a:r>
              <a:rPr kumimoji="0" lang="en-US" sz="1800" b="1" i="0" u="none" strike="noStrike" kern="0" cap="none" spc="0" normalizeH="0" baseline="0" noProof="0" dirty="0" err="1">
                <a:ln>
                  <a:noFill/>
                </a:ln>
                <a:solidFill>
                  <a:srgbClr val="242852"/>
                </a:solidFill>
                <a:effectLst/>
                <a:uLnTx/>
                <a:uFillTx/>
                <a:latin typeface="Arial Nova" panose="020B0504020202020204" pitchFamily="34" charset="0"/>
                <a:ea typeface="+mn-ea"/>
                <a:cs typeface="Arial" panose="020B0604020202020204" pitchFamily="34" charset="0"/>
              </a:rPr>
              <a:t>mAb</a:t>
            </a:r>
            <a:endParaRPr kumimoji="0" lang="en-US" sz="18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Reduced affinity for </a:t>
            </a:r>
            <a:r>
              <a:rPr kumimoji="0" lang="en-US" sz="1400" b="0" i="0" u="none" strike="noStrike" kern="0" cap="none" spc="0" normalizeH="0" baseline="0" noProof="0" dirty="0" err="1">
                <a:ln>
                  <a:noFill/>
                </a:ln>
                <a:solidFill>
                  <a:srgbClr val="242852"/>
                </a:solidFill>
                <a:effectLst/>
                <a:uLnTx/>
                <a:uFillTx/>
                <a:latin typeface="Arial Nova" panose="020B0504020202020204" pitchFamily="34" charset="0"/>
                <a:ea typeface="+mn-ea"/>
                <a:cs typeface="Arial" panose="020B0604020202020204" pitchFamily="34" charset="0"/>
              </a:rPr>
              <a:t>FcRn</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4763" marR="5080" lvl="0" indent="0" algn="l" defTabSz="914400" rtl="0" eaLnBrk="1" fontAlgn="auto" latinLnBrk="0" hangingPunct="1">
              <a:lnSpc>
                <a:spcPct val="100000"/>
              </a:lnSpc>
              <a:spcBef>
                <a:spcPts val="900"/>
              </a:spcBef>
              <a:spcAft>
                <a:spcPts val="0"/>
              </a:spcAft>
              <a:buClr>
                <a:srgbClr val="002060"/>
              </a:buClr>
              <a:buSzTx/>
              <a:buFontTx/>
              <a:buNone/>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Faster hepatic excretion (no re-circulation) </a:t>
            </a: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cs typeface="Arial" panose="020B0604020202020204" pitchFamily="34" charset="0"/>
              </a:rPr>
              <a:t>Reduced affinity for </a:t>
            </a:r>
            <a:r>
              <a:rPr kumimoji="0" lang="en-US" sz="1400" b="0" i="0" u="none" strike="noStrike" kern="0" cap="none" spc="0" normalizeH="0" baseline="0" noProof="0" dirty="0" err="1">
                <a:ln>
                  <a:noFill/>
                </a:ln>
                <a:solidFill>
                  <a:srgbClr val="242852"/>
                </a:solidFill>
                <a:effectLst/>
                <a:uLnTx/>
                <a:uFillTx/>
                <a:latin typeface="Arial Nova" panose="020B0504020202020204" pitchFamily="34" charset="0"/>
                <a:cs typeface="Arial" panose="020B0604020202020204" pitchFamily="34" charset="0"/>
              </a:rPr>
              <a:t>FcγR</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cs typeface="Arial" panose="020B0604020202020204" pitchFamily="34" charset="0"/>
            </a:endParaRPr>
          </a:p>
          <a:p>
            <a:pPr marL="4763" marR="5080" lvl="0" indent="0" algn="l" defTabSz="914400" rtl="0" eaLnBrk="1" fontAlgn="auto" latinLnBrk="0" hangingPunct="1">
              <a:lnSpc>
                <a:spcPct val="100000"/>
              </a:lnSpc>
              <a:spcBef>
                <a:spcPts val="900"/>
              </a:spcBef>
              <a:spcAft>
                <a:spcPts val="0"/>
              </a:spcAft>
              <a:buClr>
                <a:srgbClr val="002060"/>
              </a:buClr>
              <a:buSzTx/>
              <a:buFontTx/>
              <a:buNone/>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Reduced bone marrow affinity</a:t>
            </a:r>
          </a:p>
        </p:txBody>
      </p:sp>
      <p:sp>
        <p:nvSpPr>
          <p:cNvPr id="43" name="object 29">
            <a:extLst>
              <a:ext uri="{FF2B5EF4-FFF2-40B4-BE49-F238E27FC236}">
                <a16:creationId xmlns:a16="http://schemas.microsoft.com/office/drawing/2014/main" id="{1FACB6B9-AE1D-7548-C8BA-38164F03B477}"/>
              </a:ext>
            </a:extLst>
          </p:cNvPr>
          <p:cNvSpPr/>
          <p:nvPr/>
        </p:nvSpPr>
        <p:spPr>
          <a:xfrm>
            <a:off x="5486399" y="1154834"/>
            <a:ext cx="6553195"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bg1">
              <a:lumMod val="95000"/>
            </a:schemeClr>
          </a:solidFill>
        </p:spPr>
        <p:txBody>
          <a:bodyPr wrap="square" lIns="2286000" tIns="0" rIns="0" b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0327C"/>
              </a:solidFill>
              <a:effectLst/>
              <a:uLnTx/>
              <a:uFillTx/>
              <a:latin typeface="Arial Nova Light" panose="020B0304020202020204" pitchFamily="34" charset="0"/>
              <a:cs typeface="Calibri"/>
            </a:endParaRPr>
          </a:p>
        </p:txBody>
      </p:sp>
      <p:grpSp>
        <p:nvGrpSpPr>
          <p:cNvPr id="52" name="Group 51">
            <a:extLst>
              <a:ext uri="{FF2B5EF4-FFF2-40B4-BE49-F238E27FC236}">
                <a16:creationId xmlns:a16="http://schemas.microsoft.com/office/drawing/2014/main" id="{31D0905C-5D73-D4F5-EDE3-CE1A98C6518D}"/>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584A0B0C-E6CD-C6D6-6649-6AE64840A1C4}"/>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CB3B1D3-43D0-90EC-F708-41D7DFFA6330}"/>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3" name="object 4">
            <a:extLst>
              <a:ext uri="{FF2B5EF4-FFF2-40B4-BE49-F238E27FC236}">
                <a16:creationId xmlns:a16="http://schemas.microsoft.com/office/drawing/2014/main" id="{DA42A2D1-CD9C-F0AD-232E-70A28563BC68}"/>
              </a:ext>
            </a:extLst>
          </p:cNvPr>
          <p:cNvSpPr txBox="1"/>
          <p:nvPr/>
        </p:nvSpPr>
        <p:spPr>
          <a:xfrm>
            <a:off x="6248400" y="3964581"/>
            <a:ext cx="5554810" cy="2449388"/>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THERAPEUTIC APPLICATION</a:t>
            </a:r>
          </a:p>
          <a:p>
            <a:pPr marL="290513" marR="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290513" marR="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Multi-indication potential in B7H3+ solid tumors</a:t>
            </a:r>
          </a:p>
          <a:p>
            <a:pPr marL="4763" marR="0" lvl="0" indent="0" algn="l" defTabSz="914400" rtl="0" eaLnBrk="1" fontAlgn="auto" latinLnBrk="0" hangingPunct="1">
              <a:lnSpc>
                <a:spcPct val="100000"/>
              </a:lnSpc>
              <a:spcBef>
                <a:spcPts val="900"/>
              </a:spcBef>
              <a:spcAft>
                <a:spcPts val="0"/>
              </a:spcAft>
              <a:buClr>
                <a:srgbClr val="F38524"/>
              </a:buClr>
              <a:buSzTx/>
              <a:buFontTx/>
              <a:buNone/>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prostate, pancreatic, hepatocellular carcinoma, colorectal, 	breast, H&amp;N, lung, ovarian, others</a:t>
            </a:r>
          </a:p>
          <a:p>
            <a:pPr marL="290513" marR="0" lvl="0" indent="-285750" algn="l" defTabSz="914400" rtl="0" eaLnBrk="1" fontAlgn="auto" latinLnBrk="0" hangingPunct="1">
              <a:lnSpc>
                <a:spcPct val="100000"/>
              </a:lnSpc>
              <a:spcBef>
                <a:spcPts val="900"/>
              </a:spcBef>
              <a:spcAft>
                <a:spcPts val="0"/>
              </a:spcAft>
              <a:buClr>
                <a:srgbClr val="ACCBF9">
                  <a:lumMod val="25000"/>
                </a:srgbClr>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First in class Radiopharmaceutical</a:t>
            </a:r>
          </a:p>
          <a:p>
            <a:pPr marL="290513" marR="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B7H3 target validated by ADCs</a:t>
            </a:r>
          </a:p>
          <a:p>
            <a:pPr marL="401638" marR="0" lvl="0" indent="-401638"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0" cap="none" spc="0" normalizeH="0" baseline="0" noProof="0" dirty="0">
              <a:ln>
                <a:noFill/>
              </a:ln>
              <a:solidFill>
                <a:srgbClr val="30327C"/>
              </a:solidFill>
              <a:effectLst/>
              <a:uLnTx/>
              <a:uFillTx/>
              <a:latin typeface="Arial Nova" panose="020B05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61666204-B68F-1026-3E31-12EDA0353C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2" name="Graphic 1">
            <a:extLst>
              <a:ext uri="{FF2B5EF4-FFF2-40B4-BE49-F238E27FC236}">
                <a16:creationId xmlns:a16="http://schemas.microsoft.com/office/drawing/2014/main" id="{660403D4-2F7C-34AF-5D4B-F489CD22DA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6094322"/>
            <a:ext cx="1828800" cy="581378"/>
          </a:xfrm>
          <a:prstGeom prst="rect">
            <a:avLst/>
          </a:prstGeom>
        </p:spPr>
      </p:pic>
      <p:sp>
        <p:nvSpPr>
          <p:cNvPr id="9" name="Title 2">
            <a:extLst>
              <a:ext uri="{FF2B5EF4-FFF2-40B4-BE49-F238E27FC236}">
                <a16:creationId xmlns:a16="http://schemas.microsoft.com/office/drawing/2014/main" id="{0354F157-B6FD-FC33-8A2B-C481D4FC2269}"/>
              </a:ext>
            </a:extLst>
          </p:cNvPr>
          <p:cNvSpPr txBox="1">
            <a:spLocks/>
          </p:cNvSpPr>
          <p:nvPr/>
        </p:nvSpPr>
        <p:spPr>
          <a:xfrm>
            <a:off x="457200" y="381001"/>
            <a:ext cx="11582400" cy="685799"/>
          </a:xfrm>
          <a:prstGeom prst="rect">
            <a:avLst/>
          </a:prstGeom>
        </p:spPr>
        <p:txBody>
          <a:bodyPr vert="horz" lIns="0" tIns="0" rIns="0" bIns="0" rtlCol="0" anchor="ctr">
            <a:noAutofit/>
          </a:bodyPr>
          <a:lst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800" dirty="0">
                <a:solidFill>
                  <a:srgbClr val="30327C"/>
                </a:solidFill>
              </a:rPr>
              <a:t>RV 01 (</a:t>
            </a:r>
            <a:r>
              <a:rPr lang="en-US" sz="2800" dirty="0" err="1">
                <a:solidFill>
                  <a:srgbClr val="30327C"/>
                </a:solidFill>
              </a:rPr>
              <a:t>Betabart</a:t>
            </a:r>
            <a:r>
              <a:rPr lang="en-US" sz="2800" dirty="0">
                <a:solidFill>
                  <a:srgbClr val="30327C"/>
                </a:solidFill>
              </a:rPr>
              <a:t>) first in class selective B7H3 in clinical development</a:t>
            </a:r>
          </a:p>
        </p:txBody>
      </p:sp>
      <p:pic>
        <p:nvPicPr>
          <p:cNvPr id="10" name="Picture 9">
            <a:extLst>
              <a:ext uri="{FF2B5EF4-FFF2-40B4-BE49-F238E27FC236}">
                <a16:creationId xmlns:a16="http://schemas.microsoft.com/office/drawing/2014/main" id="{30E072B6-9AF9-C54D-D38D-C20DDF7BF6D0}"/>
              </a:ext>
            </a:extLst>
          </p:cNvPr>
          <p:cNvPicPr>
            <a:picLocks noChangeAspect="1"/>
          </p:cNvPicPr>
          <p:nvPr/>
        </p:nvPicPr>
        <p:blipFill>
          <a:blip r:embed="rId5"/>
          <a:stretch>
            <a:fillRect/>
          </a:stretch>
        </p:blipFill>
        <p:spPr>
          <a:xfrm>
            <a:off x="5514886" y="1430898"/>
            <a:ext cx="4017612" cy="1987468"/>
          </a:xfrm>
          <a:prstGeom prst="rect">
            <a:avLst/>
          </a:prstGeom>
        </p:spPr>
      </p:pic>
      <p:sp>
        <p:nvSpPr>
          <p:cNvPr id="13" name="TextBox 12">
            <a:extLst>
              <a:ext uri="{FF2B5EF4-FFF2-40B4-BE49-F238E27FC236}">
                <a16:creationId xmlns:a16="http://schemas.microsoft.com/office/drawing/2014/main" id="{1F338D8B-75C9-CB2E-CCB2-DE908DFB339F}"/>
              </a:ext>
            </a:extLst>
          </p:cNvPr>
          <p:cNvSpPr txBox="1"/>
          <p:nvPr/>
        </p:nvSpPr>
        <p:spPr>
          <a:xfrm>
            <a:off x="9231548" y="1533781"/>
            <a:ext cx="2808045" cy="1077218"/>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42852"/>
                </a:solidFill>
                <a:effectLst/>
                <a:uLnTx/>
                <a:uFillTx/>
                <a:latin typeface="Arial Nova Light" panose="020B0304020202020204" pitchFamily="34" charset="0"/>
                <a:ea typeface="+mn-ea"/>
                <a:cs typeface="+mn-cs"/>
              </a:rPr>
              <a:t>Picomolar affinity for 4Ig - B7H3</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2852"/>
              </a:solidFill>
              <a:effectLst/>
              <a:uLnTx/>
              <a:uFillTx/>
              <a:latin typeface="Arial Nova Light" panose="020B0304020202020204" pitchFamily="34" charset="0"/>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42852"/>
                </a:solidFill>
                <a:effectLst/>
                <a:uLnTx/>
                <a:uFillTx/>
                <a:latin typeface="Arial Nova Light" panose="020B0304020202020204" pitchFamily="34" charset="0"/>
                <a:ea typeface="+mn-ea"/>
                <a:cs typeface="+mn-cs"/>
              </a:rPr>
              <a:t>Soluble, blood circulating 2Ig-B7H3 isoform acts as a potential pseudo-target decoy (sink)</a:t>
            </a:r>
          </a:p>
        </p:txBody>
      </p:sp>
    </p:spTree>
    <p:extLst>
      <p:ext uri="{BB962C8B-B14F-4D97-AF65-F5344CB8AC3E}">
        <p14:creationId xmlns:p14="http://schemas.microsoft.com/office/powerpoint/2010/main" val="2750364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1B83-1D4C-CD8E-C707-D90E15EC90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34CA5E-72F8-9DF9-B3BD-EE6EAD6C5235}"/>
              </a:ext>
            </a:extLst>
          </p:cNvPr>
          <p:cNvSpPr>
            <a:spLocks noGrp="1"/>
          </p:cNvSpPr>
          <p:nvPr>
            <p:ph type="title"/>
          </p:nvPr>
        </p:nvSpPr>
        <p:spPr/>
        <p:txBody>
          <a:bodyPr/>
          <a:lstStyle/>
          <a:p>
            <a:r>
              <a:rPr lang="en-US" dirty="0"/>
              <a:t>Clinical data– Current Study status</a:t>
            </a:r>
          </a:p>
        </p:txBody>
      </p:sp>
      <p:sp>
        <p:nvSpPr>
          <p:cNvPr id="11" name="TextBox 10">
            <a:extLst>
              <a:ext uri="{FF2B5EF4-FFF2-40B4-BE49-F238E27FC236}">
                <a16:creationId xmlns:a16="http://schemas.microsoft.com/office/drawing/2014/main" id="{A8495A8A-C68F-6EFC-D834-A0E74C7FFBB5}"/>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 01 THERAPEUTIC</a:t>
            </a:r>
          </a:p>
        </p:txBody>
      </p:sp>
      <p:sp>
        <p:nvSpPr>
          <p:cNvPr id="12" name="Slide Number Placeholder 11">
            <a:extLst>
              <a:ext uri="{FF2B5EF4-FFF2-40B4-BE49-F238E27FC236}">
                <a16:creationId xmlns:a16="http://schemas.microsoft.com/office/drawing/2014/main" id="{998B0983-F276-B313-C98B-DBE814DE2A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sp>
        <p:nvSpPr>
          <p:cNvPr id="6" name="Title 4">
            <a:extLst>
              <a:ext uri="{FF2B5EF4-FFF2-40B4-BE49-F238E27FC236}">
                <a16:creationId xmlns:a16="http://schemas.microsoft.com/office/drawing/2014/main" id="{1EE39739-5EA8-8886-8D38-728DF2BB4AE9}"/>
              </a:ext>
            </a:extLst>
          </p:cNvPr>
          <p:cNvSpPr txBox="1">
            <a:spLocks/>
          </p:cNvSpPr>
          <p:nvPr/>
        </p:nvSpPr>
        <p:spPr>
          <a:xfrm>
            <a:off x="457200" y="381001"/>
            <a:ext cx="11582400" cy="685799"/>
          </a:xfrm>
          <a:prstGeom prst="rect">
            <a:avLst/>
          </a:prstGeom>
        </p:spPr>
        <p:txBody>
          <a:bodyPr vert="horz" wrap="square" lIns="0" tIns="0" rIns="0" bIns="0" rtlCol="0" anchor="ctr">
            <a:noAutofit/>
          </a:bodyPr>
          <a:lstStyle>
            <a:lvl1pPr>
              <a:defRPr sz="2400" b="1" i="0">
                <a:solidFill>
                  <a:schemeClr val="bg1"/>
                </a:solidFill>
                <a:latin typeface="Calibri"/>
                <a:ea typeface="+mj-ea"/>
                <a:cs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1200" dirty="0">
                <a:solidFill>
                  <a:srgbClr val="30327C"/>
                </a:solidFill>
                <a:latin typeface="Arial Nova" panose="020B0504020202020204" pitchFamily="34" charset="0"/>
                <a:cs typeface="+mj-cs"/>
              </a:rPr>
              <a:t>B7H3 - Highly Attractive Pan-Tumor Target</a:t>
            </a:r>
          </a:p>
        </p:txBody>
      </p:sp>
      <p:grpSp>
        <p:nvGrpSpPr>
          <p:cNvPr id="7" name="object 3">
            <a:extLst>
              <a:ext uri="{FF2B5EF4-FFF2-40B4-BE49-F238E27FC236}">
                <a16:creationId xmlns:a16="http://schemas.microsoft.com/office/drawing/2014/main" id="{37B20650-F508-9212-B56B-7F2BEF67A3B8}"/>
              </a:ext>
            </a:extLst>
          </p:cNvPr>
          <p:cNvGrpSpPr/>
          <p:nvPr/>
        </p:nvGrpSpPr>
        <p:grpSpPr>
          <a:xfrm>
            <a:off x="105848" y="1304907"/>
            <a:ext cx="5990151" cy="4114800"/>
            <a:chOff x="74201" y="1424526"/>
            <a:chExt cx="5850890" cy="4114800"/>
          </a:xfrm>
        </p:grpSpPr>
        <p:pic>
          <p:nvPicPr>
            <p:cNvPr id="8" name="object 4">
              <a:extLst>
                <a:ext uri="{FF2B5EF4-FFF2-40B4-BE49-F238E27FC236}">
                  <a16:creationId xmlns:a16="http://schemas.microsoft.com/office/drawing/2014/main" id="{E30E5B85-DC5B-A5EF-3229-4D73D7060ED8}"/>
                </a:ext>
              </a:extLst>
            </p:cNvPr>
            <p:cNvPicPr/>
            <p:nvPr/>
          </p:nvPicPr>
          <p:blipFill>
            <a:blip r:embed="rId2" cstate="print"/>
            <a:stretch>
              <a:fillRect/>
            </a:stretch>
          </p:blipFill>
          <p:spPr>
            <a:xfrm>
              <a:off x="418371" y="1424526"/>
              <a:ext cx="5506144" cy="2056902"/>
            </a:xfrm>
            <a:prstGeom prst="rect">
              <a:avLst/>
            </a:prstGeom>
          </p:spPr>
        </p:pic>
        <p:pic>
          <p:nvPicPr>
            <p:cNvPr id="9" name="object 5">
              <a:extLst>
                <a:ext uri="{FF2B5EF4-FFF2-40B4-BE49-F238E27FC236}">
                  <a16:creationId xmlns:a16="http://schemas.microsoft.com/office/drawing/2014/main" id="{440A23BA-A3B8-6242-99C8-3D62C5EF5139}"/>
                </a:ext>
              </a:extLst>
            </p:cNvPr>
            <p:cNvPicPr/>
            <p:nvPr/>
          </p:nvPicPr>
          <p:blipFill>
            <a:blip r:embed="rId3" cstate="print"/>
            <a:stretch>
              <a:fillRect/>
            </a:stretch>
          </p:blipFill>
          <p:spPr>
            <a:xfrm>
              <a:off x="358432" y="3656329"/>
              <a:ext cx="5547487" cy="1882394"/>
            </a:xfrm>
            <a:prstGeom prst="rect">
              <a:avLst/>
            </a:prstGeom>
          </p:spPr>
        </p:pic>
        <p:sp>
          <p:nvSpPr>
            <p:cNvPr id="13" name="object 6">
              <a:extLst>
                <a:ext uri="{FF2B5EF4-FFF2-40B4-BE49-F238E27FC236}">
                  <a16:creationId xmlns:a16="http://schemas.microsoft.com/office/drawing/2014/main" id="{255B786A-11F6-E125-EC48-575377A051C4}"/>
                </a:ext>
              </a:extLst>
            </p:cNvPr>
            <p:cNvSpPr/>
            <p:nvPr/>
          </p:nvSpPr>
          <p:spPr>
            <a:xfrm>
              <a:off x="74193" y="3409568"/>
              <a:ext cx="490220" cy="471805"/>
            </a:xfrm>
            <a:custGeom>
              <a:avLst/>
              <a:gdLst/>
              <a:ahLst/>
              <a:cxnLst/>
              <a:rect l="l" t="t" r="r" b="b"/>
              <a:pathLst>
                <a:path w="490220" h="471804">
                  <a:moveTo>
                    <a:pt x="490093" y="144538"/>
                  </a:moveTo>
                  <a:lnTo>
                    <a:pt x="384517" y="144538"/>
                  </a:lnTo>
                  <a:lnTo>
                    <a:pt x="384517" y="0"/>
                  </a:lnTo>
                  <a:lnTo>
                    <a:pt x="116230" y="0"/>
                  </a:lnTo>
                  <a:lnTo>
                    <a:pt x="116230" y="144538"/>
                  </a:lnTo>
                  <a:lnTo>
                    <a:pt x="0" y="144538"/>
                  </a:lnTo>
                  <a:lnTo>
                    <a:pt x="0" y="471551"/>
                  </a:lnTo>
                  <a:lnTo>
                    <a:pt x="490093" y="471551"/>
                  </a:lnTo>
                  <a:lnTo>
                    <a:pt x="490093" y="14453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4" name="object 7">
            <a:extLst>
              <a:ext uri="{FF2B5EF4-FFF2-40B4-BE49-F238E27FC236}">
                <a16:creationId xmlns:a16="http://schemas.microsoft.com/office/drawing/2014/main" id="{60164E00-08AA-0E34-0B94-E4D12FFEF480}"/>
              </a:ext>
            </a:extLst>
          </p:cNvPr>
          <p:cNvPicPr/>
          <p:nvPr/>
        </p:nvPicPr>
        <p:blipFill>
          <a:blip r:embed="rId4" cstate="print"/>
          <a:stretch>
            <a:fillRect/>
          </a:stretch>
        </p:blipFill>
        <p:spPr>
          <a:xfrm>
            <a:off x="6248400" y="1516289"/>
            <a:ext cx="5462522" cy="3981069"/>
          </a:xfrm>
          <a:prstGeom prst="rect">
            <a:avLst/>
          </a:prstGeom>
        </p:spPr>
      </p:pic>
    </p:spTree>
    <p:extLst>
      <p:ext uri="{BB962C8B-B14F-4D97-AF65-F5344CB8AC3E}">
        <p14:creationId xmlns:p14="http://schemas.microsoft.com/office/powerpoint/2010/main" val="1817554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F721-1405-B551-6190-65FFD099111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34432EC-B280-7671-4A53-B92FCC9CE46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RV01 THERAPEUTIC</a:t>
            </a:r>
          </a:p>
        </p:txBody>
      </p:sp>
      <p:sp>
        <p:nvSpPr>
          <p:cNvPr id="12" name="Slide Number Placeholder 11">
            <a:extLst>
              <a:ext uri="{FF2B5EF4-FFF2-40B4-BE49-F238E27FC236}">
                <a16:creationId xmlns:a16="http://schemas.microsoft.com/office/drawing/2014/main" id="{5CC842D7-B0D4-55F4-28EC-12ACB30E2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sp>
        <p:nvSpPr>
          <p:cNvPr id="6" name="Title 4">
            <a:extLst>
              <a:ext uri="{FF2B5EF4-FFF2-40B4-BE49-F238E27FC236}">
                <a16:creationId xmlns:a16="http://schemas.microsoft.com/office/drawing/2014/main" id="{66AD0152-585B-7345-6981-CB76E67F1956}"/>
              </a:ext>
            </a:extLst>
          </p:cNvPr>
          <p:cNvSpPr txBox="1">
            <a:spLocks/>
          </p:cNvSpPr>
          <p:nvPr/>
        </p:nvSpPr>
        <p:spPr>
          <a:xfrm>
            <a:off x="457200" y="303177"/>
            <a:ext cx="11582400" cy="646331"/>
          </a:xfrm>
          <a:prstGeom prst="rect">
            <a:avLst/>
          </a:prstGeom>
        </p:spPr>
        <p:txBody>
          <a:bodyPr vert="horz" wrap="square" lIns="0" tIns="0" rIns="0" bIns="0" rtlCol="0" anchor="ctr">
            <a:noAutofit/>
          </a:bodyPr>
          <a:lstStyle>
            <a:lvl1pPr>
              <a:defRPr sz="2400" b="1" i="0">
                <a:solidFill>
                  <a:schemeClr val="bg1"/>
                </a:solidFill>
                <a:latin typeface="Calibri"/>
                <a:ea typeface="+mj-ea"/>
                <a:cs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1200" dirty="0" err="1">
                <a:solidFill>
                  <a:srgbClr val="30327C"/>
                </a:solidFill>
                <a:latin typeface="Arial Nova" panose="020B0504020202020204" pitchFamily="34" charset="0"/>
                <a:cs typeface="+mj-cs"/>
              </a:rPr>
              <a:t>Betabart</a:t>
            </a:r>
            <a:r>
              <a:rPr lang="en-US" sz="2800" kern="1200" dirty="0">
                <a:solidFill>
                  <a:srgbClr val="30327C"/>
                </a:solidFill>
                <a:latin typeface="Arial Nova" panose="020B0504020202020204" pitchFamily="34" charset="0"/>
                <a:cs typeface="+mj-cs"/>
              </a:rPr>
              <a:t>: Fc-mutated </a:t>
            </a:r>
            <a:r>
              <a:rPr lang="en-US" sz="2800" kern="1200" dirty="0" err="1">
                <a:solidFill>
                  <a:srgbClr val="30327C"/>
                </a:solidFill>
                <a:latin typeface="Arial Nova" panose="020B0504020202020204" pitchFamily="34" charset="0"/>
                <a:cs typeface="+mj-cs"/>
              </a:rPr>
              <a:t>mAb</a:t>
            </a:r>
            <a:r>
              <a:rPr lang="en-US" sz="2800" kern="1200" dirty="0">
                <a:solidFill>
                  <a:srgbClr val="30327C"/>
                </a:solidFill>
                <a:latin typeface="Arial Nova" panose="020B0504020202020204" pitchFamily="34" charset="0"/>
                <a:cs typeface="+mj-cs"/>
              </a:rPr>
              <a:t> With Strong Preclinical Efficacy</a:t>
            </a:r>
          </a:p>
        </p:txBody>
      </p:sp>
      <p:sp>
        <p:nvSpPr>
          <p:cNvPr id="65" name="object 6">
            <a:extLst>
              <a:ext uri="{FF2B5EF4-FFF2-40B4-BE49-F238E27FC236}">
                <a16:creationId xmlns:a16="http://schemas.microsoft.com/office/drawing/2014/main" id="{8B454C4B-D872-4E1D-E4B2-5DED09BA4F6E}"/>
              </a:ext>
            </a:extLst>
          </p:cNvPr>
          <p:cNvSpPr txBox="1"/>
          <p:nvPr/>
        </p:nvSpPr>
        <p:spPr>
          <a:xfrm>
            <a:off x="2429229" y="1650298"/>
            <a:ext cx="1498600" cy="29972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0" normalizeH="0" baseline="0" noProof="0" dirty="0">
                <a:ln>
                  <a:noFill/>
                </a:ln>
                <a:solidFill>
                  <a:sysClr val="windowText" lastClr="000000"/>
                </a:solidFill>
                <a:effectLst/>
                <a:uLnTx/>
                <a:uFillTx/>
                <a:latin typeface="Calibri"/>
                <a:cs typeface="Calibri"/>
              </a:rPr>
              <a:t>BETABART</a:t>
            </a:r>
            <a:r>
              <a:rPr kumimoji="0" sz="1800" b="0" i="0" u="none" strike="noStrike" kern="0" cap="none" spc="375" normalizeH="0" baseline="25462" noProof="0" dirty="0">
                <a:ln>
                  <a:noFill/>
                </a:ln>
                <a:solidFill>
                  <a:sysClr val="windowText" lastClr="000000"/>
                </a:solidFill>
                <a:effectLst/>
                <a:uLnTx/>
                <a:uFillTx/>
                <a:latin typeface="Times New Roman"/>
                <a:cs typeface="Times New Roman"/>
              </a:rPr>
              <a:t>®</a:t>
            </a:r>
            <a:endParaRPr kumimoji="0" sz="1800" b="0" i="0" u="none" strike="noStrike" kern="0" cap="none" spc="0" normalizeH="0" baseline="25462" noProof="0" dirty="0">
              <a:ln>
                <a:noFill/>
              </a:ln>
              <a:solidFill>
                <a:sysClr val="windowText" lastClr="000000"/>
              </a:solidFill>
              <a:effectLst/>
              <a:uLnTx/>
              <a:uFillTx/>
              <a:latin typeface="Times New Roman"/>
              <a:cs typeface="Times New Roman"/>
            </a:endParaRPr>
          </a:p>
        </p:txBody>
      </p:sp>
      <p:grpSp>
        <p:nvGrpSpPr>
          <p:cNvPr id="66" name="object 11">
            <a:extLst>
              <a:ext uri="{FF2B5EF4-FFF2-40B4-BE49-F238E27FC236}">
                <a16:creationId xmlns:a16="http://schemas.microsoft.com/office/drawing/2014/main" id="{550C620F-FD87-0DE0-DADE-0A998335946E}"/>
              </a:ext>
            </a:extLst>
          </p:cNvPr>
          <p:cNvGrpSpPr/>
          <p:nvPr/>
        </p:nvGrpSpPr>
        <p:grpSpPr>
          <a:xfrm>
            <a:off x="1257732" y="2000895"/>
            <a:ext cx="3761740" cy="3857625"/>
            <a:chOff x="146862" y="2261831"/>
            <a:chExt cx="3761740" cy="3857625"/>
          </a:xfrm>
        </p:grpSpPr>
        <p:pic>
          <p:nvPicPr>
            <p:cNvPr id="67" name="object 12">
              <a:extLst>
                <a:ext uri="{FF2B5EF4-FFF2-40B4-BE49-F238E27FC236}">
                  <a16:creationId xmlns:a16="http://schemas.microsoft.com/office/drawing/2014/main" id="{3698656A-7EA9-C753-8576-061346EDDEDB}"/>
                </a:ext>
              </a:extLst>
            </p:cNvPr>
            <p:cNvPicPr/>
            <p:nvPr/>
          </p:nvPicPr>
          <p:blipFill>
            <a:blip r:embed="rId2" cstate="print"/>
            <a:stretch>
              <a:fillRect/>
            </a:stretch>
          </p:blipFill>
          <p:spPr>
            <a:xfrm>
              <a:off x="425919" y="2261831"/>
              <a:ext cx="3482594" cy="3523107"/>
            </a:xfrm>
            <a:prstGeom prst="rect">
              <a:avLst/>
            </a:prstGeom>
          </p:spPr>
        </p:pic>
        <p:sp>
          <p:nvSpPr>
            <p:cNvPr id="68" name="object 13">
              <a:extLst>
                <a:ext uri="{FF2B5EF4-FFF2-40B4-BE49-F238E27FC236}">
                  <a16:creationId xmlns:a16="http://schemas.microsoft.com/office/drawing/2014/main" id="{079E75EA-ABA2-FFDD-EEAE-A5BE6BF2E7CD}"/>
                </a:ext>
              </a:extLst>
            </p:cNvPr>
            <p:cNvSpPr/>
            <p:nvPr/>
          </p:nvSpPr>
          <p:spPr>
            <a:xfrm>
              <a:off x="156387" y="2925698"/>
              <a:ext cx="1319530" cy="1100455"/>
            </a:xfrm>
            <a:custGeom>
              <a:avLst/>
              <a:gdLst/>
              <a:ahLst/>
              <a:cxnLst/>
              <a:rect l="l" t="t" r="r" b="b"/>
              <a:pathLst>
                <a:path w="1319530" h="1100454">
                  <a:moveTo>
                    <a:pt x="659523" y="0"/>
                  </a:moveTo>
                  <a:lnTo>
                    <a:pt x="607981" y="1654"/>
                  </a:lnTo>
                  <a:lnTo>
                    <a:pt x="557524" y="6537"/>
                  </a:lnTo>
                  <a:lnTo>
                    <a:pt x="508299" y="14526"/>
                  </a:lnTo>
                  <a:lnTo>
                    <a:pt x="460452" y="25497"/>
                  </a:lnTo>
                  <a:lnTo>
                    <a:pt x="414130" y="39330"/>
                  </a:lnTo>
                  <a:lnTo>
                    <a:pt x="369480" y="55902"/>
                  </a:lnTo>
                  <a:lnTo>
                    <a:pt x="326647" y="75089"/>
                  </a:lnTo>
                  <a:lnTo>
                    <a:pt x="285780" y="96771"/>
                  </a:lnTo>
                  <a:lnTo>
                    <a:pt x="247023" y="120824"/>
                  </a:lnTo>
                  <a:lnTo>
                    <a:pt x="210525" y="147127"/>
                  </a:lnTo>
                  <a:lnTo>
                    <a:pt x="176431" y="175556"/>
                  </a:lnTo>
                  <a:lnTo>
                    <a:pt x="144888" y="205990"/>
                  </a:lnTo>
                  <a:lnTo>
                    <a:pt x="116043" y="238306"/>
                  </a:lnTo>
                  <a:lnTo>
                    <a:pt x="90043" y="272382"/>
                  </a:lnTo>
                  <a:lnTo>
                    <a:pt x="67034" y="308095"/>
                  </a:lnTo>
                  <a:lnTo>
                    <a:pt x="47162" y="345323"/>
                  </a:lnTo>
                  <a:lnTo>
                    <a:pt x="30574" y="383944"/>
                  </a:lnTo>
                  <a:lnTo>
                    <a:pt x="17418" y="423836"/>
                  </a:lnTo>
                  <a:lnTo>
                    <a:pt x="7839" y="464876"/>
                  </a:lnTo>
                  <a:lnTo>
                    <a:pt x="1984" y="506941"/>
                  </a:lnTo>
                  <a:lnTo>
                    <a:pt x="0" y="549910"/>
                  </a:lnTo>
                  <a:lnTo>
                    <a:pt x="1984" y="592895"/>
                  </a:lnTo>
                  <a:lnTo>
                    <a:pt x="7839" y="634976"/>
                  </a:lnTo>
                  <a:lnTo>
                    <a:pt x="17418" y="676030"/>
                  </a:lnTo>
                  <a:lnTo>
                    <a:pt x="30574" y="715934"/>
                  </a:lnTo>
                  <a:lnTo>
                    <a:pt x="47162" y="754567"/>
                  </a:lnTo>
                  <a:lnTo>
                    <a:pt x="67034" y="791805"/>
                  </a:lnTo>
                  <a:lnTo>
                    <a:pt x="90043" y="827527"/>
                  </a:lnTo>
                  <a:lnTo>
                    <a:pt x="116043" y="861610"/>
                  </a:lnTo>
                  <a:lnTo>
                    <a:pt x="144888" y="893933"/>
                  </a:lnTo>
                  <a:lnTo>
                    <a:pt x="176431" y="924372"/>
                  </a:lnTo>
                  <a:lnTo>
                    <a:pt x="210525" y="952806"/>
                  </a:lnTo>
                  <a:lnTo>
                    <a:pt x="247023" y="979112"/>
                  </a:lnTo>
                  <a:lnTo>
                    <a:pt x="285780" y="1003168"/>
                  </a:lnTo>
                  <a:lnTo>
                    <a:pt x="326647" y="1024852"/>
                  </a:lnTo>
                  <a:lnTo>
                    <a:pt x="369480" y="1044041"/>
                  </a:lnTo>
                  <a:lnTo>
                    <a:pt x="414130" y="1060614"/>
                  </a:lnTo>
                  <a:lnTo>
                    <a:pt x="460452" y="1074448"/>
                  </a:lnTo>
                  <a:lnTo>
                    <a:pt x="508299" y="1085420"/>
                  </a:lnTo>
                  <a:lnTo>
                    <a:pt x="557524" y="1093409"/>
                  </a:lnTo>
                  <a:lnTo>
                    <a:pt x="607981" y="1098292"/>
                  </a:lnTo>
                  <a:lnTo>
                    <a:pt x="659523" y="1099946"/>
                  </a:lnTo>
                  <a:lnTo>
                    <a:pt x="711064" y="1098292"/>
                  </a:lnTo>
                  <a:lnTo>
                    <a:pt x="761520" y="1093409"/>
                  </a:lnTo>
                  <a:lnTo>
                    <a:pt x="810746" y="1085420"/>
                  </a:lnTo>
                  <a:lnTo>
                    <a:pt x="858594" y="1074448"/>
                  </a:lnTo>
                  <a:lnTo>
                    <a:pt x="904918" y="1060614"/>
                  </a:lnTo>
                  <a:lnTo>
                    <a:pt x="949571" y="1044041"/>
                  </a:lnTo>
                  <a:lnTo>
                    <a:pt x="992407" y="1024852"/>
                  </a:lnTo>
                  <a:lnTo>
                    <a:pt x="1033278" y="1003168"/>
                  </a:lnTo>
                  <a:lnTo>
                    <a:pt x="1072038" y="979112"/>
                  </a:lnTo>
                  <a:lnTo>
                    <a:pt x="1108540" y="952806"/>
                  </a:lnTo>
                  <a:lnTo>
                    <a:pt x="1142638" y="924372"/>
                  </a:lnTo>
                  <a:lnTo>
                    <a:pt x="1174185" y="893933"/>
                  </a:lnTo>
                  <a:lnTo>
                    <a:pt x="1203034" y="861610"/>
                  </a:lnTo>
                  <a:lnTo>
                    <a:pt x="1229038" y="827527"/>
                  </a:lnTo>
                  <a:lnTo>
                    <a:pt x="1252051" y="791805"/>
                  </a:lnTo>
                  <a:lnTo>
                    <a:pt x="1271926" y="754567"/>
                  </a:lnTo>
                  <a:lnTo>
                    <a:pt x="1288517" y="715934"/>
                  </a:lnTo>
                  <a:lnTo>
                    <a:pt x="1301676" y="676030"/>
                  </a:lnTo>
                  <a:lnTo>
                    <a:pt x="1311257" y="634976"/>
                  </a:lnTo>
                  <a:lnTo>
                    <a:pt x="1317113" y="592895"/>
                  </a:lnTo>
                  <a:lnTo>
                    <a:pt x="1319098" y="549910"/>
                  </a:lnTo>
                  <a:lnTo>
                    <a:pt x="1317113" y="506941"/>
                  </a:lnTo>
                  <a:lnTo>
                    <a:pt x="1311257" y="464876"/>
                  </a:lnTo>
                  <a:lnTo>
                    <a:pt x="1301676" y="423836"/>
                  </a:lnTo>
                  <a:lnTo>
                    <a:pt x="1288517" y="383944"/>
                  </a:lnTo>
                  <a:lnTo>
                    <a:pt x="1271926" y="345323"/>
                  </a:lnTo>
                  <a:lnTo>
                    <a:pt x="1252051" y="308095"/>
                  </a:lnTo>
                  <a:lnTo>
                    <a:pt x="1229038" y="272382"/>
                  </a:lnTo>
                  <a:lnTo>
                    <a:pt x="1203034" y="238306"/>
                  </a:lnTo>
                  <a:lnTo>
                    <a:pt x="1174185" y="205990"/>
                  </a:lnTo>
                  <a:lnTo>
                    <a:pt x="1142638" y="175556"/>
                  </a:lnTo>
                  <a:lnTo>
                    <a:pt x="1108540" y="147127"/>
                  </a:lnTo>
                  <a:lnTo>
                    <a:pt x="1072038" y="120824"/>
                  </a:lnTo>
                  <a:lnTo>
                    <a:pt x="1033278" y="96771"/>
                  </a:lnTo>
                  <a:lnTo>
                    <a:pt x="992407" y="75089"/>
                  </a:lnTo>
                  <a:lnTo>
                    <a:pt x="949571" y="55902"/>
                  </a:lnTo>
                  <a:lnTo>
                    <a:pt x="904918" y="39330"/>
                  </a:lnTo>
                  <a:lnTo>
                    <a:pt x="858594" y="25497"/>
                  </a:lnTo>
                  <a:lnTo>
                    <a:pt x="810746" y="14526"/>
                  </a:lnTo>
                  <a:lnTo>
                    <a:pt x="761520" y="6537"/>
                  </a:lnTo>
                  <a:lnTo>
                    <a:pt x="711064" y="1654"/>
                  </a:lnTo>
                  <a:lnTo>
                    <a:pt x="65952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14">
              <a:extLst>
                <a:ext uri="{FF2B5EF4-FFF2-40B4-BE49-F238E27FC236}">
                  <a16:creationId xmlns:a16="http://schemas.microsoft.com/office/drawing/2014/main" id="{DBC9F1ED-D266-FAA4-4C96-1E7F16FB1716}"/>
                </a:ext>
              </a:extLst>
            </p:cNvPr>
            <p:cNvSpPr/>
            <p:nvPr/>
          </p:nvSpPr>
          <p:spPr>
            <a:xfrm>
              <a:off x="156387" y="2925698"/>
              <a:ext cx="1319530" cy="1100455"/>
            </a:xfrm>
            <a:custGeom>
              <a:avLst/>
              <a:gdLst/>
              <a:ahLst/>
              <a:cxnLst/>
              <a:rect l="l" t="t" r="r" b="b"/>
              <a:pathLst>
                <a:path w="1319530" h="1100454">
                  <a:moveTo>
                    <a:pt x="0" y="549910"/>
                  </a:moveTo>
                  <a:lnTo>
                    <a:pt x="1984" y="506941"/>
                  </a:lnTo>
                  <a:lnTo>
                    <a:pt x="7839" y="464876"/>
                  </a:lnTo>
                  <a:lnTo>
                    <a:pt x="17418" y="423836"/>
                  </a:lnTo>
                  <a:lnTo>
                    <a:pt x="30574" y="383944"/>
                  </a:lnTo>
                  <a:lnTo>
                    <a:pt x="47162" y="345323"/>
                  </a:lnTo>
                  <a:lnTo>
                    <a:pt x="67034" y="308095"/>
                  </a:lnTo>
                  <a:lnTo>
                    <a:pt x="90043" y="272382"/>
                  </a:lnTo>
                  <a:lnTo>
                    <a:pt x="116043" y="238306"/>
                  </a:lnTo>
                  <a:lnTo>
                    <a:pt x="144888" y="205990"/>
                  </a:lnTo>
                  <a:lnTo>
                    <a:pt x="176431" y="175556"/>
                  </a:lnTo>
                  <a:lnTo>
                    <a:pt x="210525" y="147127"/>
                  </a:lnTo>
                  <a:lnTo>
                    <a:pt x="247023" y="120824"/>
                  </a:lnTo>
                  <a:lnTo>
                    <a:pt x="285780" y="96771"/>
                  </a:lnTo>
                  <a:lnTo>
                    <a:pt x="326647" y="75089"/>
                  </a:lnTo>
                  <a:lnTo>
                    <a:pt x="369480" y="55902"/>
                  </a:lnTo>
                  <a:lnTo>
                    <a:pt x="414130" y="39330"/>
                  </a:lnTo>
                  <a:lnTo>
                    <a:pt x="460452" y="25497"/>
                  </a:lnTo>
                  <a:lnTo>
                    <a:pt x="508299" y="14526"/>
                  </a:lnTo>
                  <a:lnTo>
                    <a:pt x="557524" y="6537"/>
                  </a:lnTo>
                  <a:lnTo>
                    <a:pt x="607981" y="1654"/>
                  </a:lnTo>
                  <a:lnTo>
                    <a:pt x="659523" y="0"/>
                  </a:lnTo>
                  <a:lnTo>
                    <a:pt x="711064" y="1654"/>
                  </a:lnTo>
                  <a:lnTo>
                    <a:pt x="761520" y="6537"/>
                  </a:lnTo>
                  <a:lnTo>
                    <a:pt x="810746" y="14526"/>
                  </a:lnTo>
                  <a:lnTo>
                    <a:pt x="858594" y="25497"/>
                  </a:lnTo>
                  <a:lnTo>
                    <a:pt x="904918" y="39330"/>
                  </a:lnTo>
                  <a:lnTo>
                    <a:pt x="949571" y="55902"/>
                  </a:lnTo>
                  <a:lnTo>
                    <a:pt x="992407" y="75089"/>
                  </a:lnTo>
                  <a:lnTo>
                    <a:pt x="1033278" y="96771"/>
                  </a:lnTo>
                  <a:lnTo>
                    <a:pt x="1072038" y="120824"/>
                  </a:lnTo>
                  <a:lnTo>
                    <a:pt x="1108540" y="147127"/>
                  </a:lnTo>
                  <a:lnTo>
                    <a:pt x="1142638" y="175556"/>
                  </a:lnTo>
                  <a:lnTo>
                    <a:pt x="1174185" y="205990"/>
                  </a:lnTo>
                  <a:lnTo>
                    <a:pt x="1203034" y="238306"/>
                  </a:lnTo>
                  <a:lnTo>
                    <a:pt x="1229038" y="272382"/>
                  </a:lnTo>
                  <a:lnTo>
                    <a:pt x="1252051" y="308095"/>
                  </a:lnTo>
                  <a:lnTo>
                    <a:pt x="1271926" y="345323"/>
                  </a:lnTo>
                  <a:lnTo>
                    <a:pt x="1288517" y="383944"/>
                  </a:lnTo>
                  <a:lnTo>
                    <a:pt x="1301676" y="423836"/>
                  </a:lnTo>
                  <a:lnTo>
                    <a:pt x="1311257" y="464876"/>
                  </a:lnTo>
                  <a:lnTo>
                    <a:pt x="1317113" y="506941"/>
                  </a:lnTo>
                  <a:lnTo>
                    <a:pt x="1319098" y="549910"/>
                  </a:lnTo>
                  <a:lnTo>
                    <a:pt x="1317113" y="592895"/>
                  </a:lnTo>
                  <a:lnTo>
                    <a:pt x="1311257" y="634976"/>
                  </a:lnTo>
                  <a:lnTo>
                    <a:pt x="1301676" y="676030"/>
                  </a:lnTo>
                  <a:lnTo>
                    <a:pt x="1288517" y="715934"/>
                  </a:lnTo>
                  <a:lnTo>
                    <a:pt x="1271926" y="754567"/>
                  </a:lnTo>
                  <a:lnTo>
                    <a:pt x="1252051" y="791805"/>
                  </a:lnTo>
                  <a:lnTo>
                    <a:pt x="1229038" y="827527"/>
                  </a:lnTo>
                  <a:lnTo>
                    <a:pt x="1203034" y="861610"/>
                  </a:lnTo>
                  <a:lnTo>
                    <a:pt x="1174185" y="893933"/>
                  </a:lnTo>
                  <a:lnTo>
                    <a:pt x="1142638" y="924372"/>
                  </a:lnTo>
                  <a:lnTo>
                    <a:pt x="1108540" y="952806"/>
                  </a:lnTo>
                  <a:lnTo>
                    <a:pt x="1072038" y="979112"/>
                  </a:lnTo>
                  <a:lnTo>
                    <a:pt x="1033278" y="1003168"/>
                  </a:lnTo>
                  <a:lnTo>
                    <a:pt x="992407" y="1024852"/>
                  </a:lnTo>
                  <a:lnTo>
                    <a:pt x="949571" y="1044041"/>
                  </a:lnTo>
                  <a:lnTo>
                    <a:pt x="904918" y="1060614"/>
                  </a:lnTo>
                  <a:lnTo>
                    <a:pt x="858594" y="1074448"/>
                  </a:lnTo>
                  <a:lnTo>
                    <a:pt x="810746" y="1085420"/>
                  </a:lnTo>
                  <a:lnTo>
                    <a:pt x="761520" y="1093409"/>
                  </a:lnTo>
                  <a:lnTo>
                    <a:pt x="711064" y="1098292"/>
                  </a:lnTo>
                  <a:lnTo>
                    <a:pt x="659523" y="1099946"/>
                  </a:lnTo>
                  <a:lnTo>
                    <a:pt x="607981" y="1098292"/>
                  </a:lnTo>
                  <a:lnTo>
                    <a:pt x="557524" y="1093409"/>
                  </a:lnTo>
                  <a:lnTo>
                    <a:pt x="508299" y="1085420"/>
                  </a:lnTo>
                  <a:lnTo>
                    <a:pt x="460452" y="1074448"/>
                  </a:lnTo>
                  <a:lnTo>
                    <a:pt x="414130" y="1060614"/>
                  </a:lnTo>
                  <a:lnTo>
                    <a:pt x="369480" y="1044041"/>
                  </a:lnTo>
                  <a:lnTo>
                    <a:pt x="326647" y="1024852"/>
                  </a:lnTo>
                  <a:lnTo>
                    <a:pt x="285780" y="1003168"/>
                  </a:lnTo>
                  <a:lnTo>
                    <a:pt x="247023" y="979112"/>
                  </a:lnTo>
                  <a:lnTo>
                    <a:pt x="210525" y="952806"/>
                  </a:lnTo>
                  <a:lnTo>
                    <a:pt x="176431" y="924372"/>
                  </a:lnTo>
                  <a:lnTo>
                    <a:pt x="144888" y="893933"/>
                  </a:lnTo>
                  <a:lnTo>
                    <a:pt x="116043" y="861610"/>
                  </a:lnTo>
                  <a:lnTo>
                    <a:pt x="90043" y="827527"/>
                  </a:lnTo>
                  <a:lnTo>
                    <a:pt x="67034" y="791805"/>
                  </a:lnTo>
                  <a:lnTo>
                    <a:pt x="47162" y="754567"/>
                  </a:lnTo>
                  <a:lnTo>
                    <a:pt x="30574" y="715934"/>
                  </a:lnTo>
                  <a:lnTo>
                    <a:pt x="17418" y="676030"/>
                  </a:lnTo>
                  <a:lnTo>
                    <a:pt x="7839" y="634976"/>
                  </a:lnTo>
                  <a:lnTo>
                    <a:pt x="1984" y="592895"/>
                  </a:lnTo>
                  <a:lnTo>
                    <a:pt x="0" y="54991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15">
              <a:extLst>
                <a:ext uri="{FF2B5EF4-FFF2-40B4-BE49-F238E27FC236}">
                  <a16:creationId xmlns:a16="http://schemas.microsoft.com/office/drawing/2014/main" id="{04C74E91-EDA8-4D4D-7929-ED347590436E}"/>
                </a:ext>
              </a:extLst>
            </p:cNvPr>
            <p:cNvSpPr/>
            <p:nvPr/>
          </p:nvSpPr>
          <p:spPr>
            <a:xfrm>
              <a:off x="312000" y="4092955"/>
              <a:ext cx="1537970" cy="2016760"/>
            </a:xfrm>
            <a:custGeom>
              <a:avLst/>
              <a:gdLst/>
              <a:ahLst/>
              <a:cxnLst/>
              <a:rect l="l" t="t" r="r" b="b"/>
              <a:pathLst>
                <a:path w="1537970" h="2016760">
                  <a:moveTo>
                    <a:pt x="768794" y="0"/>
                  </a:moveTo>
                  <a:lnTo>
                    <a:pt x="726612" y="1492"/>
                  </a:lnTo>
                  <a:lnTo>
                    <a:pt x="685024" y="5917"/>
                  </a:lnTo>
                  <a:lnTo>
                    <a:pt x="644090" y="13198"/>
                  </a:lnTo>
                  <a:lnTo>
                    <a:pt x="603868" y="23258"/>
                  </a:lnTo>
                  <a:lnTo>
                    <a:pt x="564416" y="36021"/>
                  </a:lnTo>
                  <a:lnTo>
                    <a:pt x="525793" y="51409"/>
                  </a:lnTo>
                  <a:lnTo>
                    <a:pt x="488058" y="69346"/>
                  </a:lnTo>
                  <a:lnTo>
                    <a:pt x="451270" y="89754"/>
                  </a:lnTo>
                  <a:lnTo>
                    <a:pt x="415486" y="112556"/>
                  </a:lnTo>
                  <a:lnTo>
                    <a:pt x="380766" y="137677"/>
                  </a:lnTo>
                  <a:lnTo>
                    <a:pt x="347168" y="165038"/>
                  </a:lnTo>
                  <a:lnTo>
                    <a:pt x="314752" y="194564"/>
                  </a:lnTo>
                  <a:lnTo>
                    <a:pt x="283574" y="226176"/>
                  </a:lnTo>
                  <a:lnTo>
                    <a:pt x="253695" y="259798"/>
                  </a:lnTo>
                  <a:lnTo>
                    <a:pt x="225172" y="295354"/>
                  </a:lnTo>
                  <a:lnTo>
                    <a:pt x="198065" y="332766"/>
                  </a:lnTo>
                  <a:lnTo>
                    <a:pt x="172431" y="371957"/>
                  </a:lnTo>
                  <a:lnTo>
                    <a:pt x="148331" y="412851"/>
                  </a:lnTo>
                  <a:lnTo>
                    <a:pt x="125821" y="455371"/>
                  </a:lnTo>
                  <a:lnTo>
                    <a:pt x="104961" y="499439"/>
                  </a:lnTo>
                  <a:lnTo>
                    <a:pt x="85810" y="544979"/>
                  </a:lnTo>
                  <a:lnTo>
                    <a:pt x="68426" y="591914"/>
                  </a:lnTo>
                  <a:lnTo>
                    <a:pt x="52867" y="640166"/>
                  </a:lnTo>
                  <a:lnTo>
                    <a:pt x="39193" y="689660"/>
                  </a:lnTo>
                  <a:lnTo>
                    <a:pt x="27461" y="740318"/>
                  </a:lnTo>
                  <a:lnTo>
                    <a:pt x="17731" y="792064"/>
                  </a:lnTo>
                  <a:lnTo>
                    <a:pt x="10062" y="844819"/>
                  </a:lnTo>
                  <a:lnTo>
                    <a:pt x="4511" y="898509"/>
                  </a:lnTo>
                  <a:lnTo>
                    <a:pt x="1137" y="953054"/>
                  </a:lnTo>
                  <a:lnTo>
                    <a:pt x="0" y="1008380"/>
                  </a:lnTo>
                  <a:lnTo>
                    <a:pt x="1137" y="1063702"/>
                  </a:lnTo>
                  <a:lnTo>
                    <a:pt x="4511" y="1118245"/>
                  </a:lnTo>
                  <a:lnTo>
                    <a:pt x="10062" y="1171932"/>
                  </a:lnTo>
                  <a:lnTo>
                    <a:pt x="17731" y="1224685"/>
                  </a:lnTo>
                  <a:lnTo>
                    <a:pt x="27461" y="1276428"/>
                  </a:lnTo>
                  <a:lnTo>
                    <a:pt x="39193" y="1327084"/>
                  </a:lnTo>
                  <a:lnTo>
                    <a:pt x="52867" y="1376575"/>
                  </a:lnTo>
                  <a:lnTo>
                    <a:pt x="68426" y="1424826"/>
                  </a:lnTo>
                  <a:lnTo>
                    <a:pt x="85810" y="1471758"/>
                  </a:lnTo>
                  <a:lnTo>
                    <a:pt x="104961" y="1517296"/>
                  </a:lnTo>
                  <a:lnTo>
                    <a:pt x="125821" y="1561362"/>
                  </a:lnTo>
                  <a:lnTo>
                    <a:pt x="148331" y="1603879"/>
                  </a:lnTo>
                  <a:lnTo>
                    <a:pt x="172431" y="1644771"/>
                  </a:lnTo>
                  <a:lnTo>
                    <a:pt x="198065" y="1683960"/>
                  </a:lnTo>
                  <a:lnTo>
                    <a:pt x="225172" y="1721370"/>
                  </a:lnTo>
                  <a:lnTo>
                    <a:pt x="253695" y="1756924"/>
                  </a:lnTo>
                  <a:lnTo>
                    <a:pt x="283574" y="1790545"/>
                  </a:lnTo>
                  <a:lnTo>
                    <a:pt x="314752" y="1822155"/>
                  </a:lnTo>
                  <a:lnTo>
                    <a:pt x="347168" y="1851679"/>
                  </a:lnTo>
                  <a:lnTo>
                    <a:pt x="380766" y="1879039"/>
                  </a:lnTo>
                  <a:lnTo>
                    <a:pt x="415486" y="1904158"/>
                  </a:lnTo>
                  <a:lnTo>
                    <a:pt x="451270" y="1926959"/>
                  </a:lnTo>
                  <a:lnTo>
                    <a:pt x="488058" y="1947366"/>
                  </a:lnTo>
                  <a:lnTo>
                    <a:pt x="525793" y="1965302"/>
                  </a:lnTo>
                  <a:lnTo>
                    <a:pt x="564416" y="1980689"/>
                  </a:lnTo>
                  <a:lnTo>
                    <a:pt x="603868" y="1993451"/>
                  </a:lnTo>
                  <a:lnTo>
                    <a:pt x="644090" y="2003511"/>
                  </a:lnTo>
                  <a:lnTo>
                    <a:pt x="685024" y="2010792"/>
                  </a:lnTo>
                  <a:lnTo>
                    <a:pt x="726612" y="2015217"/>
                  </a:lnTo>
                  <a:lnTo>
                    <a:pt x="768794" y="2016709"/>
                  </a:lnTo>
                  <a:lnTo>
                    <a:pt x="810970" y="2015217"/>
                  </a:lnTo>
                  <a:lnTo>
                    <a:pt x="852553" y="2010792"/>
                  </a:lnTo>
                  <a:lnTo>
                    <a:pt x="893483" y="2003511"/>
                  </a:lnTo>
                  <a:lnTo>
                    <a:pt x="933703" y="1993451"/>
                  </a:lnTo>
                  <a:lnTo>
                    <a:pt x="973153" y="1980689"/>
                  </a:lnTo>
                  <a:lnTo>
                    <a:pt x="1011774" y="1965302"/>
                  </a:lnTo>
                  <a:lnTo>
                    <a:pt x="1049509" y="1947366"/>
                  </a:lnTo>
                  <a:lnTo>
                    <a:pt x="1086298" y="1926959"/>
                  </a:lnTo>
                  <a:lnTo>
                    <a:pt x="1122082" y="1904158"/>
                  </a:lnTo>
                  <a:lnTo>
                    <a:pt x="1156803" y="1879039"/>
                  </a:lnTo>
                  <a:lnTo>
                    <a:pt x="1190403" y="1851679"/>
                  </a:lnTo>
                  <a:lnTo>
                    <a:pt x="1222822" y="1822155"/>
                  </a:lnTo>
                  <a:lnTo>
                    <a:pt x="1254003" y="1790545"/>
                  </a:lnTo>
                  <a:lnTo>
                    <a:pt x="1283885" y="1756924"/>
                  </a:lnTo>
                  <a:lnTo>
                    <a:pt x="1312411" y="1721370"/>
                  </a:lnTo>
                  <a:lnTo>
                    <a:pt x="1339522" y="1683960"/>
                  </a:lnTo>
                  <a:lnTo>
                    <a:pt x="1365159" y="1644771"/>
                  </a:lnTo>
                  <a:lnTo>
                    <a:pt x="1389264" y="1603879"/>
                  </a:lnTo>
                  <a:lnTo>
                    <a:pt x="1411777" y="1561362"/>
                  </a:lnTo>
                  <a:lnTo>
                    <a:pt x="1432641" y="1517296"/>
                  </a:lnTo>
                  <a:lnTo>
                    <a:pt x="1451796" y="1471758"/>
                  </a:lnTo>
                  <a:lnTo>
                    <a:pt x="1469184" y="1424826"/>
                  </a:lnTo>
                  <a:lnTo>
                    <a:pt x="1484746" y="1376575"/>
                  </a:lnTo>
                  <a:lnTo>
                    <a:pt x="1498423" y="1327084"/>
                  </a:lnTo>
                  <a:lnTo>
                    <a:pt x="1510158" y="1276428"/>
                  </a:lnTo>
                  <a:lnTo>
                    <a:pt x="1519890" y="1224685"/>
                  </a:lnTo>
                  <a:lnTo>
                    <a:pt x="1527562" y="1171932"/>
                  </a:lnTo>
                  <a:lnTo>
                    <a:pt x="1533114" y="1118245"/>
                  </a:lnTo>
                  <a:lnTo>
                    <a:pt x="1536489" y="1063702"/>
                  </a:lnTo>
                  <a:lnTo>
                    <a:pt x="1537627" y="1008380"/>
                  </a:lnTo>
                  <a:lnTo>
                    <a:pt x="1536489" y="953054"/>
                  </a:lnTo>
                  <a:lnTo>
                    <a:pt x="1533114" y="898509"/>
                  </a:lnTo>
                  <a:lnTo>
                    <a:pt x="1527562" y="844819"/>
                  </a:lnTo>
                  <a:lnTo>
                    <a:pt x="1519890" y="792064"/>
                  </a:lnTo>
                  <a:lnTo>
                    <a:pt x="1510158" y="740318"/>
                  </a:lnTo>
                  <a:lnTo>
                    <a:pt x="1498423" y="689660"/>
                  </a:lnTo>
                  <a:lnTo>
                    <a:pt x="1484746" y="640166"/>
                  </a:lnTo>
                  <a:lnTo>
                    <a:pt x="1469184" y="591914"/>
                  </a:lnTo>
                  <a:lnTo>
                    <a:pt x="1451796" y="544979"/>
                  </a:lnTo>
                  <a:lnTo>
                    <a:pt x="1432641" y="499439"/>
                  </a:lnTo>
                  <a:lnTo>
                    <a:pt x="1411777" y="455371"/>
                  </a:lnTo>
                  <a:lnTo>
                    <a:pt x="1389264" y="412851"/>
                  </a:lnTo>
                  <a:lnTo>
                    <a:pt x="1365159" y="371957"/>
                  </a:lnTo>
                  <a:lnTo>
                    <a:pt x="1339522" y="332766"/>
                  </a:lnTo>
                  <a:lnTo>
                    <a:pt x="1312411" y="295354"/>
                  </a:lnTo>
                  <a:lnTo>
                    <a:pt x="1283885" y="259798"/>
                  </a:lnTo>
                  <a:lnTo>
                    <a:pt x="1254003" y="226176"/>
                  </a:lnTo>
                  <a:lnTo>
                    <a:pt x="1222822" y="194564"/>
                  </a:lnTo>
                  <a:lnTo>
                    <a:pt x="1190403" y="165038"/>
                  </a:lnTo>
                  <a:lnTo>
                    <a:pt x="1156803" y="137677"/>
                  </a:lnTo>
                  <a:lnTo>
                    <a:pt x="1122082" y="112556"/>
                  </a:lnTo>
                  <a:lnTo>
                    <a:pt x="1086298" y="89754"/>
                  </a:lnTo>
                  <a:lnTo>
                    <a:pt x="1049509" y="69346"/>
                  </a:lnTo>
                  <a:lnTo>
                    <a:pt x="1011774" y="51409"/>
                  </a:lnTo>
                  <a:lnTo>
                    <a:pt x="973153" y="36021"/>
                  </a:lnTo>
                  <a:lnTo>
                    <a:pt x="933703" y="23258"/>
                  </a:lnTo>
                  <a:lnTo>
                    <a:pt x="893483" y="13198"/>
                  </a:lnTo>
                  <a:lnTo>
                    <a:pt x="852553" y="5917"/>
                  </a:lnTo>
                  <a:lnTo>
                    <a:pt x="810970" y="1492"/>
                  </a:lnTo>
                  <a:lnTo>
                    <a:pt x="76879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16">
              <a:extLst>
                <a:ext uri="{FF2B5EF4-FFF2-40B4-BE49-F238E27FC236}">
                  <a16:creationId xmlns:a16="http://schemas.microsoft.com/office/drawing/2014/main" id="{FEC5DB27-FDC6-583A-0556-DFE5DA5C10E5}"/>
                </a:ext>
              </a:extLst>
            </p:cNvPr>
            <p:cNvSpPr/>
            <p:nvPr/>
          </p:nvSpPr>
          <p:spPr>
            <a:xfrm>
              <a:off x="312000" y="4092955"/>
              <a:ext cx="1537970" cy="2016760"/>
            </a:xfrm>
            <a:custGeom>
              <a:avLst/>
              <a:gdLst/>
              <a:ahLst/>
              <a:cxnLst/>
              <a:rect l="l" t="t" r="r" b="b"/>
              <a:pathLst>
                <a:path w="1537970" h="2016760">
                  <a:moveTo>
                    <a:pt x="0" y="1008380"/>
                  </a:moveTo>
                  <a:lnTo>
                    <a:pt x="1137" y="953054"/>
                  </a:lnTo>
                  <a:lnTo>
                    <a:pt x="4511" y="898509"/>
                  </a:lnTo>
                  <a:lnTo>
                    <a:pt x="10062" y="844819"/>
                  </a:lnTo>
                  <a:lnTo>
                    <a:pt x="17731" y="792064"/>
                  </a:lnTo>
                  <a:lnTo>
                    <a:pt x="27461" y="740318"/>
                  </a:lnTo>
                  <a:lnTo>
                    <a:pt x="39193" y="689660"/>
                  </a:lnTo>
                  <a:lnTo>
                    <a:pt x="52867" y="640166"/>
                  </a:lnTo>
                  <a:lnTo>
                    <a:pt x="68426" y="591914"/>
                  </a:lnTo>
                  <a:lnTo>
                    <a:pt x="85810" y="544979"/>
                  </a:lnTo>
                  <a:lnTo>
                    <a:pt x="104961" y="499439"/>
                  </a:lnTo>
                  <a:lnTo>
                    <a:pt x="125821" y="455371"/>
                  </a:lnTo>
                  <a:lnTo>
                    <a:pt x="148331" y="412851"/>
                  </a:lnTo>
                  <a:lnTo>
                    <a:pt x="172431" y="371957"/>
                  </a:lnTo>
                  <a:lnTo>
                    <a:pt x="198065" y="332766"/>
                  </a:lnTo>
                  <a:lnTo>
                    <a:pt x="225172" y="295354"/>
                  </a:lnTo>
                  <a:lnTo>
                    <a:pt x="253695" y="259798"/>
                  </a:lnTo>
                  <a:lnTo>
                    <a:pt x="283574" y="226176"/>
                  </a:lnTo>
                  <a:lnTo>
                    <a:pt x="314752" y="194564"/>
                  </a:lnTo>
                  <a:lnTo>
                    <a:pt x="347168" y="165038"/>
                  </a:lnTo>
                  <a:lnTo>
                    <a:pt x="380766" y="137677"/>
                  </a:lnTo>
                  <a:lnTo>
                    <a:pt x="415486" y="112556"/>
                  </a:lnTo>
                  <a:lnTo>
                    <a:pt x="451270" y="89754"/>
                  </a:lnTo>
                  <a:lnTo>
                    <a:pt x="488058" y="69346"/>
                  </a:lnTo>
                  <a:lnTo>
                    <a:pt x="525793" y="51409"/>
                  </a:lnTo>
                  <a:lnTo>
                    <a:pt x="564416" y="36021"/>
                  </a:lnTo>
                  <a:lnTo>
                    <a:pt x="603868" y="23258"/>
                  </a:lnTo>
                  <a:lnTo>
                    <a:pt x="644090" y="13198"/>
                  </a:lnTo>
                  <a:lnTo>
                    <a:pt x="685024" y="5917"/>
                  </a:lnTo>
                  <a:lnTo>
                    <a:pt x="726612" y="1492"/>
                  </a:lnTo>
                  <a:lnTo>
                    <a:pt x="768794" y="0"/>
                  </a:lnTo>
                  <a:lnTo>
                    <a:pt x="810970" y="1492"/>
                  </a:lnTo>
                  <a:lnTo>
                    <a:pt x="852553" y="5917"/>
                  </a:lnTo>
                  <a:lnTo>
                    <a:pt x="893483" y="13198"/>
                  </a:lnTo>
                  <a:lnTo>
                    <a:pt x="933703" y="23258"/>
                  </a:lnTo>
                  <a:lnTo>
                    <a:pt x="973153" y="36021"/>
                  </a:lnTo>
                  <a:lnTo>
                    <a:pt x="1011774" y="51409"/>
                  </a:lnTo>
                  <a:lnTo>
                    <a:pt x="1049509" y="69346"/>
                  </a:lnTo>
                  <a:lnTo>
                    <a:pt x="1086298" y="89754"/>
                  </a:lnTo>
                  <a:lnTo>
                    <a:pt x="1122082" y="112556"/>
                  </a:lnTo>
                  <a:lnTo>
                    <a:pt x="1156803" y="137677"/>
                  </a:lnTo>
                  <a:lnTo>
                    <a:pt x="1190403" y="165038"/>
                  </a:lnTo>
                  <a:lnTo>
                    <a:pt x="1222822" y="194564"/>
                  </a:lnTo>
                  <a:lnTo>
                    <a:pt x="1254003" y="226176"/>
                  </a:lnTo>
                  <a:lnTo>
                    <a:pt x="1283885" y="259798"/>
                  </a:lnTo>
                  <a:lnTo>
                    <a:pt x="1312411" y="295354"/>
                  </a:lnTo>
                  <a:lnTo>
                    <a:pt x="1339522" y="332766"/>
                  </a:lnTo>
                  <a:lnTo>
                    <a:pt x="1365159" y="371957"/>
                  </a:lnTo>
                  <a:lnTo>
                    <a:pt x="1389264" y="412851"/>
                  </a:lnTo>
                  <a:lnTo>
                    <a:pt x="1411777" y="455371"/>
                  </a:lnTo>
                  <a:lnTo>
                    <a:pt x="1432641" y="499439"/>
                  </a:lnTo>
                  <a:lnTo>
                    <a:pt x="1451796" y="544979"/>
                  </a:lnTo>
                  <a:lnTo>
                    <a:pt x="1469184" y="591914"/>
                  </a:lnTo>
                  <a:lnTo>
                    <a:pt x="1484746" y="640166"/>
                  </a:lnTo>
                  <a:lnTo>
                    <a:pt x="1498423" y="689660"/>
                  </a:lnTo>
                  <a:lnTo>
                    <a:pt x="1510158" y="740318"/>
                  </a:lnTo>
                  <a:lnTo>
                    <a:pt x="1519890" y="792064"/>
                  </a:lnTo>
                  <a:lnTo>
                    <a:pt x="1527562" y="844819"/>
                  </a:lnTo>
                  <a:lnTo>
                    <a:pt x="1533114" y="898509"/>
                  </a:lnTo>
                  <a:lnTo>
                    <a:pt x="1536489" y="953054"/>
                  </a:lnTo>
                  <a:lnTo>
                    <a:pt x="1537627" y="1008380"/>
                  </a:lnTo>
                  <a:lnTo>
                    <a:pt x="1536489" y="1063702"/>
                  </a:lnTo>
                  <a:lnTo>
                    <a:pt x="1533114" y="1118245"/>
                  </a:lnTo>
                  <a:lnTo>
                    <a:pt x="1527562" y="1171932"/>
                  </a:lnTo>
                  <a:lnTo>
                    <a:pt x="1519890" y="1224685"/>
                  </a:lnTo>
                  <a:lnTo>
                    <a:pt x="1510158" y="1276428"/>
                  </a:lnTo>
                  <a:lnTo>
                    <a:pt x="1498423" y="1327084"/>
                  </a:lnTo>
                  <a:lnTo>
                    <a:pt x="1484746" y="1376575"/>
                  </a:lnTo>
                  <a:lnTo>
                    <a:pt x="1469184" y="1424826"/>
                  </a:lnTo>
                  <a:lnTo>
                    <a:pt x="1451796" y="1471758"/>
                  </a:lnTo>
                  <a:lnTo>
                    <a:pt x="1432641" y="1517296"/>
                  </a:lnTo>
                  <a:lnTo>
                    <a:pt x="1411777" y="1561362"/>
                  </a:lnTo>
                  <a:lnTo>
                    <a:pt x="1389264" y="1603879"/>
                  </a:lnTo>
                  <a:lnTo>
                    <a:pt x="1365159" y="1644771"/>
                  </a:lnTo>
                  <a:lnTo>
                    <a:pt x="1339522" y="1683960"/>
                  </a:lnTo>
                  <a:lnTo>
                    <a:pt x="1312411" y="1721370"/>
                  </a:lnTo>
                  <a:lnTo>
                    <a:pt x="1283885" y="1756924"/>
                  </a:lnTo>
                  <a:lnTo>
                    <a:pt x="1254003" y="1790545"/>
                  </a:lnTo>
                  <a:lnTo>
                    <a:pt x="1222822" y="1822155"/>
                  </a:lnTo>
                  <a:lnTo>
                    <a:pt x="1190403" y="1851679"/>
                  </a:lnTo>
                  <a:lnTo>
                    <a:pt x="1156803" y="1879039"/>
                  </a:lnTo>
                  <a:lnTo>
                    <a:pt x="1122082" y="1904158"/>
                  </a:lnTo>
                  <a:lnTo>
                    <a:pt x="1086298" y="1926959"/>
                  </a:lnTo>
                  <a:lnTo>
                    <a:pt x="1049509" y="1947366"/>
                  </a:lnTo>
                  <a:lnTo>
                    <a:pt x="1011774" y="1965302"/>
                  </a:lnTo>
                  <a:lnTo>
                    <a:pt x="973153" y="1980689"/>
                  </a:lnTo>
                  <a:lnTo>
                    <a:pt x="933703" y="1993451"/>
                  </a:lnTo>
                  <a:lnTo>
                    <a:pt x="893483" y="2003511"/>
                  </a:lnTo>
                  <a:lnTo>
                    <a:pt x="852553" y="2010792"/>
                  </a:lnTo>
                  <a:lnTo>
                    <a:pt x="810970" y="2015217"/>
                  </a:lnTo>
                  <a:lnTo>
                    <a:pt x="768794" y="2016709"/>
                  </a:lnTo>
                  <a:lnTo>
                    <a:pt x="726612" y="2015217"/>
                  </a:lnTo>
                  <a:lnTo>
                    <a:pt x="685024" y="2010792"/>
                  </a:lnTo>
                  <a:lnTo>
                    <a:pt x="644090" y="2003511"/>
                  </a:lnTo>
                  <a:lnTo>
                    <a:pt x="603868" y="1993451"/>
                  </a:lnTo>
                  <a:lnTo>
                    <a:pt x="564416" y="1980689"/>
                  </a:lnTo>
                  <a:lnTo>
                    <a:pt x="525793" y="1965302"/>
                  </a:lnTo>
                  <a:lnTo>
                    <a:pt x="488058" y="1947366"/>
                  </a:lnTo>
                  <a:lnTo>
                    <a:pt x="451270" y="1926959"/>
                  </a:lnTo>
                  <a:lnTo>
                    <a:pt x="415486" y="1904158"/>
                  </a:lnTo>
                  <a:lnTo>
                    <a:pt x="380766" y="1879039"/>
                  </a:lnTo>
                  <a:lnTo>
                    <a:pt x="347168" y="1851679"/>
                  </a:lnTo>
                  <a:lnTo>
                    <a:pt x="314752" y="1822155"/>
                  </a:lnTo>
                  <a:lnTo>
                    <a:pt x="283574" y="1790545"/>
                  </a:lnTo>
                  <a:lnTo>
                    <a:pt x="253695" y="1756924"/>
                  </a:lnTo>
                  <a:lnTo>
                    <a:pt x="225172" y="1721370"/>
                  </a:lnTo>
                  <a:lnTo>
                    <a:pt x="198065" y="1683960"/>
                  </a:lnTo>
                  <a:lnTo>
                    <a:pt x="172431" y="1644771"/>
                  </a:lnTo>
                  <a:lnTo>
                    <a:pt x="148331" y="1603879"/>
                  </a:lnTo>
                  <a:lnTo>
                    <a:pt x="125821" y="1561362"/>
                  </a:lnTo>
                  <a:lnTo>
                    <a:pt x="104961" y="1517296"/>
                  </a:lnTo>
                  <a:lnTo>
                    <a:pt x="85810" y="1471758"/>
                  </a:lnTo>
                  <a:lnTo>
                    <a:pt x="68426" y="1424826"/>
                  </a:lnTo>
                  <a:lnTo>
                    <a:pt x="52867" y="1376575"/>
                  </a:lnTo>
                  <a:lnTo>
                    <a:pt x="39193" y="1327084"/>
                  </a:lnTo>
                  <a:lnTo>
                    <a:pt x="27461" y="1276428"/>
                  </a:lnTo>
                  <a:lnTo>
                    <a:pt x="17731" y="1224685"/>
                  </a:lnTo>
                  <a:lnTo>
                    <a:pt x="10062" y="1171932"/>
                  </a:lnTo>
                  <a:lnTo>
                    <a:pt x="4511" y="1118245"/>
                  </a:lnTo>
                  <a:lnTo>
                    <a:pt x="1137" y="1063702"/>
                  </a:lnTo>
                  <a:lnTo>
                    <a:pt x="0" y="100838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72" name="object 17">
            <a:extLst>
              <a:ext uri="{FF2B5EF4-FFF2-40B4-BE49-F238E27FC236}">
                <a16:creationId xmlns:a16="http://schemas.microsoft.com/office/drawing/2014/main" id="{76AC4400-F60E-0075-CB59-61881A6529B5}"/>
              </a:ext>
            </a:extLst>
          </p:cNvPr>
          <p:cNvSpPr txBox="1"/>
          <p:nvPr/>
        </p:nvSpPr>
        <p:spPr>
          <a:xfrm>
            <a:off x="3753145" y="2570143"/>
            <a:ext cx="1830070" cy="259045"/>
          </a:xfrm>
          <a:prstGeom prst="rect">
            <a:avLst/>
          </a:prstGeom>
        </p:spPr>
        <p:txBody>
          <a:bodyPr vert="horz" wrap="square" lIns="0" tIns="12700" rIns="0" bIns="0" rtlCol="0">
            <a:spAutoFit/>
          </a:bodyPr>
          <a:lstStyle/>
          <a:p>
            <a:pPr marL="12700" marR="5080" lvl="0" indent="1905" algn="ctr" defTabSz="914400" eaLnBrk="1" fontAlgn="auto" latinLnBrk="0" hangingPunct="1">
              <a:lnSpc>
                <a:spcPct val="100000"/>
              </a:lnSpc>
              <a:spcBef>
                <a:spcPts val="100"/>
              </a:spcBef>
              <a:spcAft>
                <a:spcPts val="0"/>
              </a:spcAft>
              <a:buClrTx/>
              <a:buSzTx/>
              <a:buFontTx/>
              <a:buNone/>
              <a:tabLst/>
              <a:defRPr/>
            </a:pPr>
            <a:r>
              <a:rPr kumimoji="0" sz="800" b="0" i="1" u="none" strike="noStrike" kern="0" cap="none" spc="0" normalizeH="0" baseline="0" noProof="0" dirty="0">
                <a:ln>
                  <a:noFill/>
                </a:ln>
                <a:solidFill>
                  <a:srgbClr val="212121"/>
                </a:solidFill>
                <a:effectLst/>
                <a:uLnTx/>
                <a:uFillTx/>
                <a:latin typeface="Arial"/>
                <a:cs typeface="Arial"/>
              </a:rPr>
              <a:t>Scheme</a:t>
            </a:r>
            <a:r>
              <a:rPr kumimoji="0" sz="800" b="0" i="1" u="none" strike="noStrike" kern="0" cap="none" spc="-50" normalizeH="0" baseline="0" noProof="0" dirty="0">
                <a:ln>
                  <a:noFill/>
                </a:ln>
                <a:solidFill>
                  <a:srgbClr val="212121"/>
                </a:solidFill>
                <a:effectLst/>
                <a:uLnTx/>
                <a:uFillTx/>
                <a:latin typeface="Arial"/>
                <a:cs typeface="Arial"/>
              </a:rPr>
              <a:t> </a:t>
            </a:r>
            <a:r>
              <a:rPr kumimoji="0" sz="800" b="0" i="1" u="none" strike="noStrike" kern="0" cap="none" spc="0" normalizeH="0" baseline="0" noProof="0" dirty="0">
                <a:ln>
                  <a:noFill/>
                </a:ln>
                <a:solidFill>
                  <a:srgbClr val="212121"/>
                </a:solidFill>
                <a:effectLst/>
                <a:uLnTx/>
                <a:uFillTx/>
                <a:latin typeface="Arial"/>
                <a:cs typeface="Arial"/>
              </a:rPr>
              <a:t>Reproduced</a:t>
            </a:r>
            <a:r>
              <a:rPr kumimoji="0" sz="800" b="0" i="1" u="none" strike="noStrike" kern="0" cap="none" spc="-45" normalizeH="0" baseline="0" noProof="0" dirty="0">
                <a:ln>
                  <a:noFill/>
                </a:ln>
                <a:solidFill>
                  <a:srgbClr val="212121"/>
                </a:solidFill>
                <a:effectLst/>
                <a:uLnTx/>
                <a:uFillTx/>
                <a:latin typeface="Arial"/>
                <a:cs typeface="Arial"/>
              </a:rPr>
              <a:t> </a:t>
            </a:r>
            <a:r>
              <a:rPr kumimoji="0" sz="800" b="0" i="1" u="none" strike="noStrike" kern="0" cap="none" spc="-20" normalizeH="0" baseline="0" noProof="0" dirty="0">
                <a:ln>
                  <a:noFill/>
                </a:ln>
                <a:solidFill>
                  <a:srgbClr val="212121"/>
                </a:solidFill>
                <a:effectLst/>
                <a:uLnTx/>
                <a:uFillTx/>
                <a:latin typeface="Arial"/>
                <a:cs typeface="Arial"/>
              </a:rPr>
              <a:t>from </a:t>
            </a:r>
            <a:r>
              <a:rPr kumimoji="0" sz="800" b="0" i="0" u="none" strike="noStrike" kern="0" cap="none" spc="-10" normalizeH="0" baseline="0" noProof="0" dirty="0">
                <a:ln>
                  <a:noFill/>
                </a:ln>
                <a:solidFill>
                  <a:srgbClr val="212121"/>
                </a:solidFill>
                <a:effectLst/>
                <a:uLnTx/>
                <a:uFillTx/>
                <a:latin typeface="Arial"/>
                <a:cs typeface="Arial"/>
              </a:rPr>
              <a:t>Bioconjugation</a:t>
            </a:r>
            <a:r>
              <a:rPr kumimoji="0" sz="800" b="0" i="0" u="none" strike="noStrike" kern="0" cap="none" spc="20" normalizeH="0" baseline="0" noProof="0" dirty="0">
                <a:ln>
                  <a:noFill/>
                </a:ln>
                <a:solidFill>
                  <a:srgbClr val="212121"/>
                </a:solidFill>
                <a:effectLst/>
                <a:uLnTx/>
                <a:uFillTx/>
                <a:latin typeface="Arial"/>
                <a:cs typeface="Arial"/>
              </a:rPr>
              <a:t> </a:t>
            </a:r>
            <a:r>
              <a:rPr kumimoji="0" sz="800" b="0" i="0" u="none" strike="noStrike" kern="0" cap="none" spc="-10" normalizeH="0" baseline="0" noProof="0" dirty="0">
                <a:ln>
                  <a:noFill/>
                </a:ln>
                <a:solidFill>
                  <a:srgbClr val="212121"/>
                </a:solidFill>
                <a:effectLst/>
                <a:uLnTx/>
                <a:uFillTx/>
                <a:latin typeface="Arial"/>
                <a:cs typeface="Arial"/>
              </a:rPr>
              <a:t>Techniques (2013)</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
        <p:nvSpPr>
          <p:cNvPr id="74" name="object 3">
            <a:extLst>
              <a:ext uri="{FF2B5EF4-FFF2-40B4-BE49-F238E27FC236}">
                <a16:creationId xmlns:a16="http://schemas.microsoft.com/office/drawing/2014/main" id="{15773D77-AAF0-0C17-D407-5D49BA826364}"/>
              </a:ext>
            </a:extLst>
          </p:cNvPr>
          <p:cNvSpPr txBox="1"/>
          <p:nvPr/>
        </p:nvSpPr>
        <p:spPr>
          <a:xfrm>
            <a:off x="5902499" y="1943901"/>
            <a:ext cx="6219574"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chemeClr val="bg2">
                    <a:lumMod val="25000"/>
                  </a:schemeClr>
                </a:solidFill>
                <a:effectLst/>
                <a:uLnTx/>
                <a:uFillTx/>
                <a:latin typeface="Arial Nova" panose="020B0504020202020204" pitchFamily="34" charset="0"/>
                <a:cs typeface="Arial" panose="020B0604020202020204" pitchFamily="34" charset="0"/>
              </a:rPr>
              <a:t>56% SURVIVAL WITH SINGLE INJECTION AFTER 100 DAYS</a:t>
            </a:r>
            <a:endParaRPr kumimoji="0" sz="1600" b="0" i="0" u="none" strike="noStrike" kern="0" cap="none" normalizeH="0" baseline="0" noProof="0" dirty="0">
              <a:ln>
                <a:noFill/>
              </a:ln>
              <a:solidFill>
                <a:schemeClr val="bg2">
                  <a:lumMod val="25000"/>
                </a:schemeClr>
              </a:solidFill>
              <a:effectLst/>
              <a:uLnTx/>
              <a:uFillTx/>
              <a:latin typeface="Arial Nova" panose="020B0504020202020204" pitchFamily="34" charset="0"/>
              <a:cs typeface="Arial" panose="020B0604020202020204" pitchFamily="34" charset="0"/>
            </a:endParaRPr>
          </a:p>
        </p:txBody>
      </p:sp>
      <p:pic>
        <p:nvPicPr>
          <p:cNvPr id="75" name="Picture 74">
            <a:extLst>
              <a:ext uri="{FF2B5EF4-FFF2-40B4-BE49-F238E27FC236}">
                <a16:creationId xmlns:a16="http://schemas.microsoft.com/office/drawing/2014/main" id="{5B17AA8D-C46F-7F3F-7A4E-16E19C93AABD}"/>
              </a:ext>
            </a:extLst>
          </p:cNvPr>
          <p:cNvPicPr>
            <a:picLocks noChangeAspect="1"/>
          </p:cNvPicPr>
          <p:nvPr/>
        </p:nvPicPr>
        <p:blipFill>
          <a:blip r:embed="rId3"/>
          <a:stretch>
            <a:fillRect/>
          </a:stretch>
        </p:blipFill>
        <p:spPr>
          <a:xfrm>
            <a:off x="5379395" y="2521294"/>
            <a:ext cx="6742677" cy="3556138"/>
          </a:xfrm>
          <a:prstGeom prst="rect">
            <a:avLst/>
          </a:prstGeom>
        </p:spPr>
      </p:pic>
      <p:sp>
        <p:nvSpPr>
          <p:cNvPr id="3" name="TextBox 2">
            <a:extLst>
              <a:ext uri="{FF2B5EF4-FFF2-40B4-BE49-F238E27FC236}">
                <a16:creationId xmlns:a16="http://schemas.microsoft.com/office/drawing/2014/main" id="{F50B7F8E-79FD-601E-7E4A-B9B4050D7EF6}"/>
              </a:ext>
            </a:extLst>
          </p:cNvPr>
          <p:cNvSpPr txBox="1"/>
          <p:nvPr/>
        </p:nvSpPr>
        <p:spPr>
          <a:xfrm>
            <a:off x="69928" y="4291451"/>
            <a:ext cx="4751962" cy="1300356"/>
          </a:xfrm>
          <a:prstGeom prst="rect">
            <a:avLst/>
          </a:prstGeom>
          <a:noFill/>
        </p:spPr>
        <p:txBody>
          <a:bodyPr wrap="square">
            <a:spAutoFit/>
          </a:bodyPr>
          <a:lstStyle/>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Reduced affinity for </a:t>
            </a:r>
            <a:r>
              <a:rPr kumimoji="0" lang="en-US" sz="1400" b="0" i="0" u="none" strike="noStrike" kern="0" cap="none" spc="0" normalizeH="0" baseline="0" noProof="0" dirty="0" err="1">
                <a:ln>
                  <a:noFill/>
                </a:ln>
                <a:solidFill>
                  <a:srgbClr val="242852"/>
                </a:solidFill>
                <a:effectLst/>
                <a:uLnTx/>
                <a:uFillTx/>
                <a:latin typeface="Arial Nova" panose="020B0504020202020204" pitchFamily="34" charset="0"/>
                <a:ea typeface="+mn-ea"/>
                <a:cs typeface="Arial" panose="020B0604020202020204" pitchFamily="34" charset="0"/>
              </a:rPr>
              <a:t>FcRn</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4763" marR="5080" lvl="0" indent="0" algn="l" defTabSz="914400" rtl="0" eaLnBrk="1" fontAlgn="auto" latinLnBrk="0" hangingPunct="1">
              <a:lnSpc>
                <a:spcPct val="100000"/>
              </a:lnSpc>
              <a:spcBef>
                <a:spcPts val="900"/>
              </a:spcBef>
              <a:spcAft>
                <a:spcPts val="0"/>
              </a:spcAft>
              <a:buClr>
                <a:srgbClr val="002060"/>
              </a:buClr>
              <a:buSzTx/>
              <a:buFontTx/>
              <a:buNone/>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Faster hepatic excretion (no re-circulation) </a:t>
            </a: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cs typeface="Arial" panose="020B0604020202020204" pitchFamily="34" charset="0"/>
              </a:rPr>
              <a:t>Reduced affinity for </a:t>
            </a:r>
            <a:r>
              <a:rPr kumimoji="0" lang="en-US" sz="1400" b="0" i="0" u="none" strike="noStrike" kern="0" cap="none" spc="0" normalizeH="0" baseline="0" noProof="0" dirty="0" err="1">
                <a:ln>
                  <a:noFill/>
                </a:ln>
                <a:solidFill>
                  <a:srgbClr val="242852"/>
                </a:solidFill>
                <a:effectLst/>
                <a:uLnTx/>
                <a:uFillTx/>
                <a:latin typeface="Arial Nova" panose="020B0504020202020204" pitchFamily="34" charset="0"/>
                <a:cs typeface="Arial" panose="020B0604020202020204" pitchFamily="34" charset="0"/>
              </a:rPr>
              <a:t>FcγR</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cs typeface="Arial" panose="020B0604020202020204" pitchFamily="34" charset="0"/>
            </a:endParaRPr>
          </a:p>
          <a:p>
            <a:pPr marL="4763" marR="5080" lvl="0" indent="0" algn="l" defTabSz="914400" rtl="0" eaLnBrk="1" fontAlgn="auto" latinLnBrk="0" hangingPunct="1">
              <a:lnSpc>
                <a:spcPct val="100000"/>
              </a:lnSpc>
              <a:spcBef>
                <a:spcPts val="900"/>
              </a:spcBef>
              <a:spcAft>
                <a:spcPts val="0"/>
              </a:spcAft>
              <a:buClr>
                <a:srgbClr val="002060"/>
              </a:buClr>
              <a:buSzTx/>
              <a:buFontTx/>
              <a:buNone/>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Reduced bone marrow affinity</a:t>
            </a:r>
          </a:p>
        </p:txBody>
      </p:sp>
    </p:spTree>
    <p:extLst>
      <p:ext uri="{BB962C8B-B14F-4D97-AF65-F5344CB8AC3E}">
        <p14:creationId xmlns:p14="http://schemas.microsoft.com/office/powerpoint/2010/main" val="1883847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2A06A-1010-BE5D-5961-AC2CB17AAAD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C58C5BF-DB38-0825-9F46-C760C49F766D}"/>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RV01 THERAPEUTIC</a:t>
            </a:r>
          </a:p>
        </p:txBody>
      </p:sp>
      <p:sp>
        <p:nvSpPr>
          <p:cNvPr id="12" name="Slide Number Placeholder 11">
            <a:extLst>
              <a:ext uri="{FF2B5EF4-FFF2-40B4-BE49-F238E27FC236}">
                <a16:creationId xmlns:a16="http://schemas.microsoft.com/office/drawing/2014/main" id="{5FF8EFBC-4D7B-84B9-5A66-8CCDA0CEF7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sp>
        <p:nvSpPr>
          <p:cNvPr id="6" name="Title 4">
            <a:extLst>
              <a:ext uri="{FF2B5EF4-FFF2-40B4-BE49-F238E27FC236}">
                <a16:creationId xmlns:a16="http://schemas.microsoft.com/office/drawing/2014/main" id="{6009C15F-1BE1-51FD-74B6-1857D84C479C}"/>
              </a:ext>
            </a:extLst>
          </p:cNvPr>
          <p:cNvSpPr txBox="1">
            <a:spLocks/>
          </p:cNvSpPr>
          <p:nvPr/>
        </p:nvSpPr>
        <p:spPr>
          <a:xfrm>
            <a:off x="457200" y="303177"/>
            <a:ext cx="11582400" cy="646331"/>
          </a:xfrm>
          <a:prstGeom prst="rect">
            <a:avLst/>
          </a:prstGeom>
        </p:spPr>
        <p:txBody>
          <a:bodyPr vert="horz" wrap="square" lIns="0" tIns="0" rIns="0" bIns="0" rtlCol="0" anchor="ctr">
            <a:noAutofit/>
          </a:bodyPr>
          <a:lstStyle>
            <a:lvl1pPr>
              <a:defRPr sz="2400" b="1" i="0">
                <a:solidFill>
                  <a:schemeClr val="bg1"/>
                </a:solidFill>
                <a:latin typeface="Calibri"/>
                <a:ea typeface="+mj-ea"/>
                <a:cs typeface="Calibri"/>
              </a:defRPr>
            </a:lvl1pPr>
          </a:lstStyle>
          <a:p>
            <a:pPr>
              <a:defRPr/>
            </a:pPr>
            <a:r>
              <a:rPr lang="en-US" sz="2800" kern="1200" dirty="0">
                <a:solidFill>
                  <a:srgbClr val="30327C"/>
                </a:solidFill>
                <a:latin typeface="Arial Nova" panose="020B0504020202020204" pitchFamily="34" charset="0"/>
                <a:cs typeface="+mj-cs"/>
              </a:rPr>
              <a:t>Preclinical Efficacy – Immunological Memory</a:t>
            </a:r>
          </a:p>
        </p:txBody>
      </p:sp>
      <p:pic>
        <p:nvPicPr>
          <p:cNvPr id="30" name="object 5">
            <a:extLst>
              <a:ext uri="{FF2B5EF4-FFF2-40B4-BE49-F238E27FC236}">
                <a16:creationId xmlns:a16="http://schemas.microsoft.com/office/drawing/2014/main" id="{876425E7-38A2-D1D7-BD08-5B9A8FE41ACB}"/>
              </a:ext>
            </a:extLst>
          </p:cNvPr>
          <p:cNvPicPr/>
          <p:nvPr/>
        </p:nvPicPr>
        <p:blipFill>
          <a:blip r:embed="rId2" cstate="print"/>
          <a:stretch>
            <a:fillRect/>
          </a:stretch>
        </p:blipFill>
        <p:spPr>
          <a:xfrm>
            <a:off x="322154" y="3210052"/>
            <a:ext cx="5392669" cy="1827462"/>
          </a:xfrm>
          <a:prstGeom prst="rect">
            <a:avLst/>
          </a:prstGeom>
        </p:spPr>
      </p:pic>
      <p:sp>
        <p:nvSpPr>
          <p:cNvPr id="31" name="object 6">
            <a:extLst>
              <a:ext uri="{FF2B5EF4-FFF2-40B4-BE49-F238E27FC236}">
                <a16:creationId xmlns:a16="http://schemas.microsoft.com/office/drawing/2014/main" id="{64C85FC5-5EC7-11C8-D9C5-73A7AC49B8E9}"/>
              </a:ext>
            </a:extLst>
          </p:cNvPr>
          <p:cNvSpPr txBox="1"/>
          <p:nvPr/>
        </p:nvSpPr>
        <p:spPr>
          <a:xfrm>
            <a:off x="152400" y="1909003"/>
            <a:ext cx="6255478" cy="615810"/>
          </a:xfrm>
          <a:prstGeom prst="rect">
            <a:avLst/>
          </a:prstGeom>
        </p:spPr>
        <p:txBody>
          <a:bodyPr vert="horz" wrap="square" lIns="0" tIns="67310" rIns="0" bIns="0" rtlCol="0">
            <a:spAutoFit/>
          </a:bodyPr>
          <a:lstStyle/>
          <a:p>
            <a:pPr marL="742315" marR="666115" lvl="0" indent="-67945" algn="ctr" defTabSz="914400" eaLnBrk="1" fontAlgn="auto" latinLnBrk="0" hangingPunct="1">
              <a:lnSpc>
                <a:spcPct val="80000"/>
              </a:lnSpc>
              <a:spcBef>
                <a:spcPts val="600"/>
              </a:spcBef>
              <a:spcAft>
                <a:spcPts val="600"/>
              </a:spcAft>
              <a:buClrTx/>
              <a:buSzTx/>
              <a:buFontTx/>
              <a:buNone/>
              <a:tabLst/>
              <a:defRPr/>
            </a:pPr>
            <a:r>
              <a:rPr lang="en-US" sz="1600" b="1" dirty="0">
                <a:solidFill>
                  <a:schemeClr val="bg2">
                    <a:lumMod val="25000"/>
                  </a:schemeClr>
                </a:solidFill>
                <a:latin typeface="Arial Nova" panose="020B0504020202020204" pitchFamily="34" charset="0"/>
                <a:cs typeface="Arial" panose="020B0604020202020204" pitchFamily="34" charset="0"/>
              </a:rPr>
              <a:t>LONG-TERM SURVIVORS WITH 90Y-DOTA-MIL33B  </a:t>
            </a:r>
          </a:p>
          <a:p>
            <a:pPr marL="742315" marR="666115" lvl="0" indent="-67945" algn="ctr" defTabSz="914400" eaLnBrk="1" fontAlgn="auto" latinLnBrk="0" hangingPunct="1">
              <a:lnSpc>
                <a:spcPct val="80000"/>
              </a:lnSpc>
              <a:spcBef>
                <a:spcPts val="600"/>
              </a:spcBef>
              <a:spcAft>
                <a:spcPts val="600"/>
              </a:spcAft>
              <a:buClrTx/>
              <a:buSzTx/>
              <a:buFontTx/>
              <a:buNone/>
              <a:tabLst/>
              <a:defRPr/>
            </a:pPr>
            <a:r>
              <a:rPr lang="en-US" sz="1600" b="1" dirty="0">
                <a:solidFill>
                  <a:schemeClr val="bg2">
                    <a:lumMod val="25000"/>
                  </a:schemeClr>
                </a:solidFill>
                <a:latin typeface="Arial Nova" panose="020B0504020202020204" pitchFamily="34" charset="0"/>
                <a:cs typeface="Arial" panose="020B0604020202020204" pitchFamily="34" charset="0"/>
              </a:rPr>
              <a:t>RECHALLENGED WITH CT26 TUMOR CELLS</a:t>
            </a:r>
          </a:p>
        </p:txBody>
      </p:sp>
      <p:sp>
        <p:nvSpPr>
          <p:cNvPr id="32" name="object 7">
            <a:extLst>
              <a:ext uri="{FF2B5EF4-FFF2-40B4-BE49-F238E27FC236}">
                <a16:creationId xmlns:a16="http://schemas.microsoft.com/office/drawing/2014/main" id="{BE11DAE7-30F8-0BCD-5CC7-A427C746177E}"/>
              </a:ext>
            </a:extLst>
          </p:cNvPr>
          <p:cNvSpPr txBox="1"/>
          <p:nvPr/>
        </p:nvSpPr>
        <p:spPr>
          <a:xfrm>
            <a:off x="9311667" y="5094019"/>
            <a:ext cx="272415" cy="2019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100</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grpSp>
        <p:nvGrpSpPr>
          <p:cNvPr id="33" name="object 8">
            <a:extLst>
              <a:ext uri="{FF2B5EF4-FFF2-40B4-BE49-F238E27FC236}">
                <a16:creationId xmlns:a16="http://schemas.microsoft.com/office/drawing/2014/main" id="{92E517B7-C87C-4156-F2F3-7E317CF44800}"/>
              </a:ext>
            </a:extLst>
          </p:cNvPr>
          <p:cNvGrpSpPr/>
          <p:nvPr/>
        </p:nvGrpSpPr>
        <p:grpSpPr>
          <a:xfrm>
            <a:off x="6454158" y="3048236"/>
            <a:ext cx="3012440" cy="2052320"/>
            <a:chOff x="6454158" y="3048236"/>
            <a:chExt cx="3012440" cy="2052320"/>
          </a:xfrm>
        </p:grpSpPr>
        <p:sp>
          <p:nvSpPr>
            <p:cNvPr id="34" name="object 9">
              <a:extLst>
                <a:ext uri="{FF2B5EF4-FFF2-40B4-BE49-F238E27FC236}">
                  <a16:creationId xmlns:a16="http://schemas.microsoft.com/office/drawing/2014/main" id="{7B1F6F22-8FB3-1C17-75C0-BD23C9D2684A}"/>
                </a:ext>
              </a:extLst>
            </p:cNvPr>
            <p:cNvSpPr/>
            <p:nvPr/>
          </p:nvSpPr>
          <p:spPr>
            <a:xfrm>
              <a:off x="6464000" y="3058078"/>
              <a:ext cx="2992755" cy="2032635"/>
            </a:xfrm>
            <a:custGeom>
              <a:avLst/>
              <a:gdLst/>
              <a:ahLst/>
              <a:cxnLst/>
              <a:rect l="l" t="t" r="r" b="b"/>
              <a:pathLst>
                <a:path w="2992754" h="2032635">
                  <a:moveTo>
                    <a:pt x="72505" y="1950066"/>
                  </a:moveTo>
                  <a:lnTo>
                    <a:pt x="2992486" y="1950066"/>
                  </a:lnTo>
                </a:path>
                <a:path w="2992754" h="2032635">
                  <a:moveTo>
                    <a:pt x="82172" y="1950066"/>
                  </a:moveTo>
                  <a:lnTo>
                    <a:pt x="82172" y="2032480"/>
                  </a:lnTo>
                </a:path>
                <a:path w="2992754" h="2032635">
                  <a:moveTo>
                    <a:pt x="662492" y="1950066"/>
                  </a:moveTo>
                  <a:lnTo>
                    <a:pt x="662492" y="2032480"/>
                  </a:lnTo>
                </a:path>
                <a:path w="2992754" h="2032635">
                  <a:moveTo>
                    <a:pt x="1242436" y="1950066"/>
                  </a:moveTo>
                  <a:lnTo>
                    <a:pt x="1242436" y="2032480"/>
                  </a:lnTo>
                </a:path>
                <a:path w="2992754" h="2032635">
                  <a:moveTo>
                    <a:pt x="1822474" y="1950066"/>
                  </a:moveTo>
                  <a:lnTo>
                    <a:pt x="1822474" y="2032480"/>
                  </a:lnTo>
                </a:path>
                <a:path w="2992754" h="2032635">
                  <a:moveTo>
                    <a:pt x="2402780" y="1950066"/>
                  </a:moveTo>
                  <a:lnTo>
                    <a:pt x="2402780" y="2032480"/>
                  </a:lnTo>
                </a:path>
                <a:path w="2992754" h="2032635">
                  <a:moveTo>
                    <a:pt x="2982818" y="1950066"/>
                  </a:moveTo>
                  <a:lnTo>
                    <a:pt x="2982818" y="2032480"/>
                  </a:lnTo>
                </a:path>
                <a:path w="2992754" h="2032635">
                  <a:moveTo>
                    <a:pt x="82172" y="1959762"/>
                  </a:moveTo>
                  <a:lnTo>
                    <a:pt x="82172" y="0"/>
                  </a:lnTo>
                </a:path>
                <a:path w="2992754" h="2032635">
                  <a:moveTo>
                    <a:pt x="82172" y="1950066"/>
                  </a:moveTo>
                  <a:lnTo>
                    <a:pt x="0" y="1950066"/>
                  </a:lnTo>
                </a:path>
                <a:path w="2992754" h="2032635">
                  <a:moveTo>
                    <a:pt x="82172" y="1561925"/>
                  </a:moveTo>
                  <a:lnTo>
                    <a:pt x="0" y="1561925"/>
                  </a:lnTo>
                </a:path>
                <a:path w="2992754" h="2032635">
                  <a:moveTo>
                    <a:pt x="82172" y="1173729"/>
                  </a:moveTo>
                  <a:lnTo>
                    <a:pt x="0" y="1173729"/>
                  </a:lnTo>
                </a:path>
                <a:path w="2992754" h="2032635">
                  <a:moveTo>
                    <a:pt x="82172" y="786032"/>
                  </a:moveTo>
                  <a:lnTo>
                    <a:pt x="0" y="786032"/>
                  </a:lnTo>
                </a:path>
                <a:path w="2992754" h="2032635">
                  <a:moveTo>
                    <a:pt x="82172" y="397796"/>
                  </a:moveTo>
                  <a:lnTo>
                    <a:pt x="0" y="397796"/>
                  </a:lnTo>
                </a:path>
                <a:path w="2992754" h="2032635">
                  <a:moveTo>
                    <a:pt x="82172" y="9695"/>
                  </a:moveTo>
                  <a:lnTo>
                    <a:pt x="0" y="9695"/>
                  </a:lnTo>
                </a:path>
              </a:pathLst>
            </a:custGeom>
            <a:ln w="19361">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10">
              <a:extLst>
                <a:ext uri="{FF2B5EF4-FFF2-40B4-BE49-F238E27FC236}">
                  <a16:creationId xmlns:a16="http://schemas.microsoft.com/office/drawing/2014/main" id="{E58427CA-A89B-0ED6-2769-AF8AC82546BE}"/>
                </a:ext>
              </a:extLst>
            </p:cNvPr>
            <p:cNvSpPr/>
            <p:nvPr/>
          </p:nvSpPr>
          <p:spPr>
            <a:xfrm>
              <a:off x="6546172" y="3067774"/>
              <a:ext cx="1305560" cy="1940560"/>
            </a:xfrm>
            <a:custGeom>
              <a:avLst/>
              <a:gdLst/>
              <a:ahLst/>
              <a:cxnLst/>
              <a:rect l="l" t="t" r="r" b="b"/>
              <a:pathLst>
                <a:path w="1305559" h="1940560">
                  <a:moveTo>
                    <a:pt x="0" y="0"/>
                  </a:moveTo>
                  <a:lnTo>
                    <a:pt x="725369" y="0"/>
                  </a:lnTo>
                  <a:lnTo>
                    <a:pt x="725369" y="323462"/>
                  </a:lnTo>
                  <a:lnTo>
                    <a:pt x="870379" y="323462"/>
                  </a:lnTo>
                  <a:lnTo>
                    <a:pt x="870379" y="970118"/>
                  </a:lnTo>
                  <a:lnTo>
                    <a:pt x="1073258" y="970118"/>
                  </a:lnTo>
                  <a:lnTo>
                    <a:pt x="1073258" y="1293688"/>
                  </a:lnTo>
                  <a:lnTo>
                    <a:pt x="1247269" y="1293688"/>
                  </a:lnTo>
                  <a:lnTo>
                    <a:pt x="1247269" y="1616867"/>
                  </a:lnTo>
                  <a:lnTo>
                    <a:pt x="1305273" y="1616867"/>
                  </a:lnTo>
                  <a:lnTo>
                    <a:pt x="1305273" y="1940370"/>
                  </a:lnTo>
                </a:path>
              </a:pathLst>
            </a:custGeom>
            <a:ln w="19351">
              <a:solidFill>
                <a:srgbClr val="FF006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11">
              <a:extLst>
                <a:ext uri="{FF2B5EF4-FFF2-40B4-BE49-F238E27FC236}">
                  <a16:creationId xmlns:a16="http://schemas.microsoft.com/office/drawing/2014/main" id="{0EECA4DA-2E5B-8985-DD5E-956D5376B1C8}"/>
                </a:ext>
              </a:extLst>
            </p:cNvPr>
            <p:cNvSpPr/>
            <p:nvPr/>
          </p:nvSpPr>
          <p:spPr>
            <a:xfrm>
              <a:off x="7271542" y="3352453"/>
              <a:ext cx="580390" cy="1656080"/>
            </a:xfrm>
            <a:custGeom>
              <a:avLst/>
              <a:gdLst/>
              <a:ahLst/>
              <a:cxnLst/>
              <a:rect l="l" t="t" r="r" b="b"/>
              <a:pathLst>
                <a:path w="580390" h="1656079">
                  <a:moveTo>
                    <a:pt x="0" y="0"/>
                  </a:moveTo>
                  <a:lnTo>
                    <a:pt x="0" y="38783"/>
                  </a:lnTo>
                </a:path>
                <a:path w="580390" h="1656079">
                  <a:moveTo>
                    <a:pt x="145009" y="646655"/>
                  </a:moveTo>
                  <a:lnTo>
                    <a:pt x="145009" y="685438"/>
                  </a:lnTo>
                </a:path>
                <a:path w="580390" h="1656079">
                  <a:moveTo>
                    <a:pt x="347888" y="970225"/>
                  </a:moveTo>
                  <a:lnTo>
                    <a:pt x="347888" y="1009008"/>
                  </a:lnTo>
                </a:path>
                <a:path w="580390" h="1656079">
                  <a:moveTo>
                    <a:pt x="521900" y="1293405"/>
                  </a:moveTo>
                  <a:lnTo>
                    <a:pt x="521900" y="1332188"/>
                  </a:lnTo>
                </a:path>
                <a:path w="580390" h="1656079">
                  <a:moveTo>
                    <a:pt x="579904" y="1616908"/>
                  </a:moveTo>
                  <a:lnTo>
                    <a:pt x="579904" y="1655691"/>
                  </a:lnTo>
                </a:path>
              </a:pathLst>
            </a:custGeom>
            <a:ln w="19361">
              <a:solidFill>
                <a:srgbClr val="FF006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12">
              <a:extLst>
                <a:ext uri="{FF2B5EF4-FFF2-40B4-BE49-F238E27FC236}">
                  <a16:creationId xmlns:a16="http://schemas.microsoft.com/office/drawing/2014/main" id="{71E96348-7300-E42E-8F9E-4EF9885581EE}"/>
                </a:ext>
              </a:extLst>
            </p:cNvPr>
            <p:cNvSpPr/>
            <p:nvPr/>
          </p:nvSpPr>
          <p:spPr>
            <a:xfrm>
              <a:off x="6546172" y="3067774"/>
              <a:ext cx="2900680" cy="485140"/>
            </a:xfrm>
            <a:custGeom>
              <a:avLst/>
              <a:gdLst/>
              <a:ahLst/>
              <a:cxnLst/>
              <a:rect l="l" t="t" r="r" b="b"/>
              <a:pathLst>
                <a:path w="2900679" h="485139">
                  <a:moveTo>
                    <a:pt x="0" y="0"/>
                  </a:moveTo>
                  <a:lnTo>
                    <a:pt x="1943315" y="0"/>
                  </a:lnTo>
                  <a:lnTo>
                    <a:pt x="1943315" y="485059"/>
                  </a:lnTo>
                  <a:lnTo>
                    <a:pt x="2900646" y="485059"/>
                  </a:lnTo>
                </a:path>
              </a:pathLst>
            </a:custGeom>
            <a:ln w="19388">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13">
              <a:extLst>
                <a:ext uri="{FF2B5EF4-FFF2-40B4-BE49-F238E27FC236}">
                  <a16:creationId xmlns:a16="http://schemas.microsoft.com/office/drawing/2014/main" id="{86B6272A-BE65-0239-59AD-7A04BF73E5FA}"/>
                </a:ext>
              </a:extLst>
            </p:cNvPr>
            <p:cNvSpPr/>
            <p:nvPr/>
          </p:nvSpPr>
          <p:spPr>
            <a:xfrm>
              <a:off x="8489488" y="3514050"/>
              <a:ext cx="957580" cy="39370"/>
            </a:xfrm>
            <a:custGeom>
              <a:avLst/>
              <a:gdLst/>
              <a:ahLst/>
              <a:cxnLst/>
              <a:rect l="l" t="t" r="r" b="b"/>
              <a:pathLst>
                <a:path w="957579" h="39370">
                  <a:moveTo>
                    <a:pt x="0" y="0"/>
                  </a:moveTo>
                  <a:lnTo>
                    <a:pt x="0" y="38783"/>
                  </a:lnTo>
                </a:path>
                <a:path w="957579" h="39370">
                  <a:moveTo>
                    <a:pt x="957331" y="0"/>
                  </a:moveTo>
                  <a:lnTo>
                    <a:pt x="957331" y="38783"/>
                  </a:lnTo>
                </a:path>
              </a:pathLst>
            </a:custGeom>
            <a:ln w="19361">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 name="object 14">
            <a:extLst>
              <a:ext uri="{FF2B5EF4-FFF2-40B4-BE49-F238E27FC236}">
                <a16:creationId xmlns:a16="http://schemas.microsoft.com/office/drawing/2014/main" id="{17D6D598-60AA-E0CE-A81D-1EE9BB96B47C}"/>
              </a:ext>
            </a:extLst>
          </p:cNvPr>
          <p:cNvSpPr txBox="1"/>
          <p:nvPr/>
        </p:nvSpPr>
        <p:spPr>
          <a:xfrm>
            <a:off x="7031621" y="5059369"/>
            <a:ext cx="1933575" cy="469265"/>
          </a:xfrm>
          <a:prstGeom prst="rect">
            <a:avLst/>
          </a:prstGeom>
        </p:spPr>
        <p:txBody>
          <a:bodyPr vert="horz" wrap="square" lIns="0" tIns="48260" rIns="0" bIns="0" rtlCol="0">
            <a:spAutoFit/>
          </a:bodyPr>
          <a:lstStyle/>
          <a:p>
            <a:pPr marL="0" marR="5080" lvl="0" indent="0" algn="r" defTabSz="914400" eaLnBrk="1" fontAlgn="auto" latinLnBrk="0" hangingPunct="1">
              <a:lnSpc>
                <a:spcPct val="100000"/>
              </a:lnSpc>
              <a:spcBef>
                <a:spcPts val="380"/>
              </a:spcBef>
              <a:spcAft>
                <a:spcPts val="0"/>
              </a:spcAft>
              <a:buClrTx/>
              <a:buSzTx/>
              <a:buFontTx/>
              <a:buNone/>
              <a:tabLst>
                <a:tab pos="579755" algn="l"/>
                <a:tab pos="1159510" algn="l"/>
                <a:tab pos="1739900" algn="l"/>
              </a:tabLst>
              <a:defRPr/>
            </a:pPr>
            <a:r>
              <a:rPr kumimoji="0" sz="1150" b="1" i="0" u="none" strike="noStrike" kern="0" cap="none" spc="-25" normalizeH="0" baseline="0" noProof="0">
                <a:ln>
                  <a:noFill/>
                </a:ln>
                <a:solidFill>
                  <a:sysClr val="windowText" lastClr="000000"/>
                </a:solidFill>
                <a:effectLst/>
                <a:uLnTx/>
                <a:uFillTx/>
                <a:latin typeface="Arial"/>
                <a:cs typeface="Arial"/>
              </a:rPr>
              <a:t>20</a:t>
            </a:r>
            <a:r>
              <a:rPr kumimoji="0" sz="1150" b="1" i="0" u="none" strike="noStrike" kern="0" cap="none" spc="0" normalizeH="0" baseline="0" noProof="0">
                <a:ln>
                  <a:noFill/>
                </a:ln>
                <a:solidFill>
                  <a:sysClr val="windowText" lastClr="000000"/>
                </a:solidFill>
                <a:effectLst/>
                <a:uLnTx/>
                <a:uFillTx/>
                <a:latin typeface="Arial"/>
                <a:cs typeface="Arial"/>
              </a:rPr>
              <a:t>	</a:t>
            </a:r>
            <a:r>
              <a:rPr kumimoji="0" sz="1150" b="1" i="0" u="none" strike="noStrike" kern="0" cap="none" spc="-25" normalizeH="0" baseline="0" noProof="0">
                <a:ln>
                  <a:noFill/>
                </a:ln>
                <a:solidFill>
                  <a:sysClr val="windowText" lastClr="000000"/>
                </a:solidFill>
                <a:effectLst/>
                <a:uLnTx/>
                <a:uFillTx/>
                <a:latin typeface="Arial"/>
                <a:cs typeface="Arial"/>
              </a:rPr>
              <a:t>40</a:t>
            </a:r>
            <a:r>
              <a:rPr kumimoji="0" sz="1150" b="1" i="0" u="none" strike="noStrike" kern="0" cap="none" spc="0" normalizeH="0" baseline="0" noProof="0">
                <a:ln>
                  <a:noFill/>
                </a:ln>
                <a:solidFill>
                  <a:sysClr val="windowText" lastClr="000000"/>
                </a:solidFill>
                <a:effectLst/>
                <a:uLnTx/>
                <a:uFillTx/>
                <a:latin typeface="Arial"/>
                <a:cs typeface="Arial"/>
              </a:rPr>
              <a:t>	</a:t>
            </a:r>
            <a:r>
              <a:rPr kumimoji="0" sz="1150" b="1" i="0" u="none" strike="noStrike" kern="0" cap="none" spc="-25" normalizeH="0" baseline="0" noProof="0">
                <a:ln>
                  <a:noFill/>
                </a:ln>
                <a:solidFill>
                  <a:sysClr val="windowText" lastClr="000000"/>
                </a:solidFill>
                <a:effectLst/>
                <a:uLnTx/>
                <a:uFillTx/>
                <a:latin typeface="Arial"/>
                <a:cs typeface="Arial"/>
              </a:rPr>
              <a:t>60</a:t>
            </a:r>
            <a:r>
              <a:rPr kumimoji="0" sz="1150" b="1" i="0" u="none" strike="noStrike" kern="0" cap="none" spc="0" normalizeH="0" baseline="0" noProof="0">
                <a:ln>
                  <a:noFill/>
                </a:ln>
                <a:solidFill>
                  <a:sysClr val="windowText" lastClr="000000"/>
                </a:solidFill>
                <a:effectLst/>
                <a:uLnTx/>
                <a:uFillTx/>
                <a:latin typeface="Arial"/>
                <a:cs typeface="Arial"/>
              </a:rPr>
              <a:t>	</a:t>
            </a:r>
            <a:r>
              <a:rPr kumimoji="0" sz="1150" b="1" i="0" u="none" strike="noStrike" kern="0" cap="none" spc="-25" normalizeH="0" baseline="0" noProof="0">
                <a:ln>
                  <a:noFill/>
                </a:ln>
                <a:solidFill>
                  <a:sysClr val="windowText" lastClr="000000"/>
                </a:solidFill>
                <a:effectLst/>
                <a:uLnTx/>
                <a:uFillTx/>
                <a:latin typeface="Arial"/>
                <a:cs typeface="Arial"/>
              </a:rPr>
              <a:t>80</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57150" lvl="0" indent="0" algn="r" defTabSz="914400" eaLnBrk="1" fontAlgn="auto" latinLnBrk="0" hangingPunct="1">
              <a:lnSpc>
                <a:spcPct val="100000"/>
              </a:lnSpc>
              <a:spcBef>
                <a:spcPts val="325"/>
              </a:spcBef>
              <a:spcAft>
                <a:spcPts val="0"/>
              </a:spcAft>
              <a:buClrTx/>
              <a:buSzTx/>
              <a:buFontTx/>
              <a:buNone/>
              <a:tabLst/>
              <a:defRPr/>
            </a:pPr>
            <a:r>
              <a:rPr kumimoji="0" sz="1250" b="1" i="0" u="none" strike="noStrike" kern="0" cap="none" spc="0" normalizeH="0" baseline="0" noProof="0">
                <a:ln>
                  <a:noFill/>
                </a:ln>
                <a:solidFill>
                  <a:sysClr val="windowText" lastClr="000000"/>
                </a:solidFill>
                <a:effectLst/>
                <a:uLnTx/>
                <a:uFillTx/>
                <a:latin typeface="Arial"/>
                <a:cs typeface="Arial"/>
              </a:rPr>
              <a:t>Days Post </a:t>
            </a:r>
            <a:r>
              <a:rPr kumimoji="0" sz="1250" b="1" i="0" u="none" strike="noStrike" kern="0" cap="none" spc="-10" normalizeH="0" baseline="0" noProof="0">
                <a:ln>
                  <a:noFill/>
                </a:ln>
                <a:solidFill>
                  <a:sysClr val="windowText" lastClr="000000"/>
                </a:solidFill>
                <a:effectLst/>
                <a:uLnTx/>
                <a:uFillTx/>
                <a:latin typeface="Arial"/>
                <a:cs typeface="Arial"/>
              </a:rPr>
              <a:t>Rechallenge</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15">
            <a:extLst>
              <a:ext uri="{FF2B5EF4-FFF2-40B4-BE49-F238E27FC236}">
                <a16:creationId xmlns:a16="http://schemas.microsoft.com/office/drawing/2014/main" id="{B13788F4-4E43-FAB8-6A80-EC427CFD5DA1}"/>
              </a:ext>
            </a:extLst>
          </p:cNvPr>
          <p:cNvSpPr txBox="1"/>
          <p:nvPr/>
        </p:nvSpPr>
        <p:spPr>
          <a:xfrm>
            <a:off x="6269247" y="4513591"/>
            <a:ext cx="193040" cy="5905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20</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5"/>
              </a:spcBef>
              <a:spcAft>
                <a:spcPts val="0"/>
              </a:spcAft>
              <a:buClrTx/>
              <a:buSzTx/>
              <a:buFontTx/>
              <a:buNone/>
              <a:tabLst/>
              <a:defRPr/>
            </a:pPr>
            <a:endParaRPr kumimoji="0" sz="1150" b="0" i="0" u="none" strike="noStrike" kern="0" cap="none" spc="0" normalizeH="0" baseline="0" noProof="0">
              <a:ln>
                <a:noFill/>
              </a:ln>
              <a:solidFill>
                <a:sysClr val="windowText" lastClr="000000"/>
              </a:solidFill>
              <a:effectLst/>
              <a:uLnTx/>
              <a:uFillTx/>
              <a:latin typeface="Arial"/>
              <a:cs typeface="Arial"/>
            </a:endParaRPr>
          </a:p>
          <a:p>
            <a:pPr marL="92710" marR="0" lvl="0" indent="0" defTabSz="914400" eaLnBrk="1" fontAlgn="auto" latinLnBrk="0" hangingPunct="1">
              <a:lnSpc>
                <a:spcPct val="100000"/>
              </a:lnSpc>
              <a:spcBef>
                <a:spcPts val="0"/>
              </a:spcBef>
              <a:spcAft>
                <a:spcPts val="0"/>
              </a:spcAft>
              <a:buClrTx/>
              <a:buSzTx/>
              <a:buFontTx/>
              <a:buNone/>
              <a:tabLst/>
              <a:defRPr/>
            </a:pPr>
            <a:r>
              <a:rPr kumimoji="0" sz="1150" b="1" i="0" u="none" strike="noStrike" kern="0" cap="none" spc="-50" normalizeH="0" baseline="0" noProof="0">
                <a:ln>
                  <a:noFill/>
                </a:ln>
                <a:solidFill>
                  <a:sysClr val="windowText" lastClr="000000"/>
                </a:solidFill>
                <a:effectLst/>
                <a:uLnTx/>
                <a:uFillTx/>
                <a:latin typeface="Arial"/>
                <a:cs typeface="Arial"/>
              </a:rPr>
              <a:t>0</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16">
            <a:extLst>
              <a:ext uri="{FF2B5EF4-FFF2-40B4-BE49-F238E27FC236}">
                <a16:creationId xmlns:a16="http://schemas.microsoft.com/office/drawing/2014/main" id="{66B1070A-B554-3E84-A8F6-F2E65815B054}"/>
              </a:ext>
            </a:extLst>
          </p:cNvPr>
          <p:cNvSpPr txBox="1"/>
          <p:nvPr/>
        </p:nvSpPr>
        <p:spPr>
          <a:xfrm>
            <a:off x="5888863" y="5094019"/>
            <a:ext cx="945515" cy="869950"/>
          </a:xfrm>
          <a:prstGeom prst="rect">
            <a:avLst/>
          </a:prstGeom>
        </p:spPr>
        <p:txBody>
          <a:bodyPr vert="horz" wrap="square" lIns="0" tIns="13335" rIns="0" bIns="0" rtlCol="0">
            <a:spAutoFit/>
          </a:bodyPr>
          <a:lstStyle/>
          <a:p>
            <a:pPr marL="616585"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50" normalizeH="0" baseline="0" noProof="0">
                <a:ln>
                  <a:noFill/>
                </a:ln>
                <a:solidFill>
                  <a:sysClr val="windowText" lastClr="000000"/>
                </a:solidFill>
                <a:effectLst/>
                <a:uLnTx/>
                <a:uFillTx/>
                <a:latin typeface="Arial"/>
                <a:cs typeface="Arial"/>
              </a:rPr>
              <a:t>0</a:t>
            </a:r>
            <a:endParaRPr kumimoji="0" sz="1150" b="0" i="0" u="none" strike="noStrike" kern="0" cap="none" spc="0" normalizeH="0" baseline="0" noProof="0">
              <a:ln>
                <a:noFill/>
              </a:ln>
              <a:solidFill>
                <a:sysClr val="windowText" lastClr="000000"/>
              </a:solidFill>
              <a:effectLst/>
              <a:uLnTx/>
              <a:uFillTx/>
              <a:latin typeface="Arial"/>
              <a:cs typeface="Arial"/>
            </a:endParaRPr>
          </a:p>
          <a:p>
            <a:pPr marL="12065" marR="5080" lvl="0" indent="0" algn="ctr" defTabSz="914400" eaLnBrk="1" fontAlgn="auto" latinLnBrk="0" hangingPunct="1">
              <a:lnSpc>
                <a:spcPct val="100000"/>
              </a:lnSpc>
              <a:spcBef>
                <a:spcPts val="940"/>
              </a:spcBef>
              <a:spcAft>
                <a:spcPts val="0"/>
              </a:spcAft>
              <a:buClrTx/>
              <a:buSzTx/>
              <a:buFontTx/>
              <a:buNone/>
              <a:tabLst/>
              <a:defRPr/>
            </a:pPr>
            <a:r>
              <a:rPr kumimoji="0" sz="1200" b="0" i="0" u="none" strike="noStrike" kern="0" cap="none" spc="-10" normalizeH="0" baseline="0" noProof="0">
                <a:ln>
                  <a:noFill/>
                </a:ln>
                <a:solidFill>
                  <a:sysClr val="windowText" lastClr="000000"/>
                </a:solidFill>
                <a:effectLst/>
                <a:uLnTx/>
                <a:uFillTx/>
                <a:latin typeface="Arial"/>
                <a:cs typeface="Arial"/>
              </a:rPr>
              <a:t>100-</a:t>
            </a:r>
            <a:r>
              <a:rPr kumimoji="0" sz="1200" b="0" i="0" u="none" strike="noStrike" kern="0" cap="none" spc="0" normalizeH="0" baseline="0" noProof="0">
                <a:ln>
                  <a:noFill/>
                </a:ln>
                <a:solidFill>
                  <a:sysClr val="windowText" lastClr="000000"/>
                </a:solidFill>
                <a:effectLst/>
                <a:uLnTx/>
                <a:uFillTx/>
                <a:latin typeface="Arial"/>
                <a:cs typeface="Arial"/>
              </a:rPr>
              <a:t>120</a:t>
            </a:r>
            <a:r>
              <a:rPr kumimoji="0" sz="1200" b="0" i="0" u="none" strike="noStrike" kern="0" cap="none" spc="-10" normalizeH="0" baseline="0" noProof="0">
                <a:ln>
                  <a:noFill/>
                </a:ln>
                <a:solidFill>
                  <a:sysClr val="windowText" lastClr="000000"/>
                </a:solidFill>
                <a:effectLst/>
                <a:uLnTx/>
                <a:uFillTx/>
                <a:latin typeface="Arial"/>
                <a:cs typeface="Arial"/>
              </a:rPr>
              <a:t> </a:t>
            </a:r>
            <a:r>
              <a:rPr kumimoji="0" sz="1200" b="0" i="0" u="none" strike="noStrike" kern="0" cap="none" spc="-20" normalizeH="0" baseline="0" noProof="0">
                <a:ln>
                  <a:noFill/>
                </a:ln>
                <a:solidFill>
                  <a:sysClr val="windowText" lastClr="000000"/>
                </a:solidFill>
                <a:effectLst/>
                <a:uLnTx/>
                <a:uFillTx/>
                <a:latin typeface="Arial"/>
                <a:cs typeface="Arial"/>
              </a:rPr>
              <a:t>days </a:t>
            </a:r>
            <a:r>
              <a:rPr kumimoji="0" sz="1200" b="0" i="0" u="none" strike="noStrike" kern="0" cap="none" spc="0" normalizeH="0" baseline="0" noProof="0">
                <a:ln>
                  <a:noFill/>
                </a:ln>
                <a:solidFill>
                  <a:sysClr val="windowText" lastClr="000000"/>
                </a:solidFill>
                <a:effectLst/>
                <a:uLnTx/>
                <a:uFillTx/>
                <a:latin typeface="Arial"/>
                <a:cs typeface="Arial"/>
              </a:rPr>
              <a:t>post</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initial treatment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17">
            <a:extLst>
              <a:ext uri="{FF2B5EF4-FFF2-40B4-BE49-F238E27FC236}">
                <a16:creationId xmlns:a16="http://schemas.microsoft.com/office/drawing/2014/main" id="{5354455C-CF8C-6139-78D6-266BFAEE45A7}"/>
              </a:ext>
            </a:extLst>
          </p:cNvPr>
          <p:cNvSpPr txBox="1"/>
          <p:nvPr/>
        </p:nvSpPr>
        <p:spPr>
          <a:xfrm>
            <a:off x="6269246" y="4125395"/>
            <a:ext cx="193040" cy="2019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40</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18">
            <a:extLst>
              <a:ext uri="{FF2B5EF4-FFF2-40B4-BE49-F238E27FC236}">
                <a16:creationId xmlns:a16="http://schemas.microsoft.com/office/drawing/2014/main" id="{C55E208A-F445-270F-3E43-E7D788099F3C}"/>
              </a:ext>
            </a:extLst>
          </p:cNvPr>
          <p:cNvSpPr txBox="1"/>
          <p:nvPr/>
        </p:nvSpPr>
        <p:spPr>
          <a:xfrm>
            <a:off x="6269246" y="3349462"/>
            <a:ext cx="193040" cy="5905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80</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5"/>
              </a:spcBef>
              <a:spcAft>
                <a:spcPts val="0"/>
              </a:spcAft>
              <a:buClrTx/>
              <a:buSzTx/>
              <a:buFontTx/>
              <a:buNone/>
              <a:tabLst/>
              <a:defRPr/>
            </a:pPr>
            <a:endParaRPr kumimoji="0" sz="11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60</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19">
            <a:extLst>
              <a:ext uri="{FF2B5EF4-FFF2-40B4-BE49-F238E27FC236}">
                <a16:creationId xmlns:a16="http://schemas.microsoft.com/office/drawing/2014/main" id="{F1EFCDA5-4F0A-EC9D-8D5B-764620C52F55}"/>
              </a:ext>
            </a:extLst>
          </p:cNvPr>
          <p:cNvSpPr txBox="1"/>
          <p:nvPr/>
        </p:nvSpPr>
        <p:spPr>
          <a:xfrm>
            <a:off x="6187088" y="2961631"/>
            <a:ext cx="272415" cy="2019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50" b="1" i="0" u="none" strike="noStrike" kern="0" cap="none" spc="-25" normalizeH="0" baseline="0" noProof="0">
                <a:ln>
                  <a:noFill/>
                </a:ln>
                <a:solidFill>
                  <a:sysClr val="windowText" lastClr="000000"/>
                </a:solidFill>
                <a:effectLst/>
                <a:uLnTx/>
                <a:uFillTx/>
                <a:latin typeface="Arial"/>
                <a:cs typeface="Arial"/>
              </a:rPr>
              <a:t>100</a:t>
            </a:r>
            <a:endParaRPr kumimoji="0" sz="115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20">
            <a:extLst>
              <a:ext uri="{FF2B5EF4-FFF2-40B4-BE49-F238E27FC236}">
                <a16:creationId xmlns:a16="http://schemas.microsoft.com/office/drawing/2014/main" id="{16155A6E-237A-9AAE-68FD-E0004925B614}"/>
              </a:ext>
            </a:extLst>
          </p:cNvPr>
          <p:cNvSpPr txBox="1"/>
          <p:nvPr/>
        </p:nvSpPr>
        <p:spPr>
          <a:xfrm>
            <a:off x="5947498" y="3387980"/>
            <a:ext cx="206375" cy="1278890"/>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250" b="1" i="0" u="none" strike="noStrike" kern="0" cap="none" spc="0" normalizeH="0" baseline="0" noProof="0">
                <a:ln>
                  <a:noFill/>
                </a:ln>
                <a:solidFill>
                  <a:sysClr val="windowText" lastClr="000000"/>
                </a:solidFill>
                <a:effectLst/>
                <a:uLnTx/>
                <a:uFillTx/>
                <a:latin typeface="Arial"/>
                <a:cs typeface="Arial"/>
              </a:rPr>
              <a:t>Percent</a:t>
            </a:r>
            <a:r>
              <a:rPr kumimoji="0" sz="1250" b="1" i="0" u="none" strike="noStrike" kern="0" cap="none" spc="40" normalizeH="0" baseline="0" noProof="0">
                <a:ln>
                  <a:noFill/>
                </a:ln>
                <a:solidFill>
                  <a:sysClr val="windowText" lastClr="000000"/>
                </a:solidFill>
                <a:effectLst/>
                <a:uLnTx/>
                <a:uFillTx/>
                <a:latin typeface="Arial"/>
                <a:cs typeface="Arial"/>
              </a:rPr>
              <a:t> </a:t>
            </a:r>
            <a:r>
              <a:rPr kumimoji="0" sz="1250" b="1" i="0" u="none" strike="noStrike" kern="0" cap="none" spc="-10" normalizeH="0" baseline="0" noProof="0">
                <a:ln>
                  <a:noFill/>
                </a:ln>
                <a:solidFill>
                  <a:sysClr val="windowText" lastClr="000000"/>
                </a:solidFill>
                <a:effectLst/>
                <a:uLnTx/>
                <a:uFillTx/>
                <a:latin typeface="Arial"/>
                <a:cs typeface="Arial"/>
              </a:rPr>
              <a:t>survival</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21">
            <a:extLst>
              <a:ext uri="{FF2B5EF4-FFF2-40B4-BE49-F238E27FC236}">
                <a16:creationId xmlns:a16="http://schemas.microsoft.com/office/drawing/2014/main" id="{41C654CE-584B-DADA-61A2-55E7EAB4C35E}"/>
              </a:ext>
            </a:extLst>
          </p:cNvPr>
          <p:cNvSpPr txBox="1"/>
          <p:nvPr/>
        </p:nvSpPr>
        <p:spPr>
          <a:xfrm>
            <a:off x="9891514" y="3052367"/>
            <a:ext cx="215265" cy="443230"/>
          </a:xfrm>
          <a:prstGeom prst="rect">
            <a:avLst/>
          </a:prstGeom>
        </p:spPr>
        <p:txBody>
          <a:bodyPr vert="horz" wrap="square" lIns="0" tIns="0" rIns="0" bIns="0" rtlCol="0">
            <a:spAutoFit/>
          </a:bodyPr>
          <a:lstStyle/>
          <a:p>
            <a:pPr marL="0" marR="0" lvl="0" indent="0" defTabSz="914400" eaLnBrk="1" fontAlgn="auto" latinLnBrk="0" hangingPunct="1">
              <a:lnSpc>
                <a:spcPts val="1405"/>
              </a:lnSpc>
              <a:spcBef>
                <a:spcPts val="0"/>
              </a:spcBef>
              <a:spcAft>
                <a:spcPts val="0"/>
              </a:spcAft>
              <a:buClrTx/>
              <a:buSzTx/>
              <a:buFontTx/>
              <a:buNone/>
              <a:tabLst/>
              <a:defRPr/>
            </a:pPr>
            <a:r>
              <a:rPr kumimoji="0" sz="1250" b="0" i="0" u="none" strike="noStrike" kern="0" cap="none" spc="-25" normalizeH="0" baseline="0" noProof="0">
                <a:ln>
                  <a:noFill/>
                </a:ln>
                <a:solidFill>
                  <a:sysClr val="windowText" lastClr="000000"/>
                </a:solidFill>
                <a:effectLst/>
                <a:uLnTx/>
                <a:uFillTx/>
                <a:latin typeface="Arial"/>
                <a:cs typeface="Arial"/>
              </a:rPr>
              <a:t>CT</a:t>
            </a:r>
            <a:endParaRPr kumimoji="0" sz="12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60"/>
              </a:spcBef>
              <a:spcAft>
                <a:spcPts val="0"/>
              </a:spcAft>
              <a:buClrTx/>
              <a:buSzTx/>
              <a:buFontTx/>
              <a:buNone/>
              <a:tabLst/>
              <a:defRPr/>
            </a:pPr>
            <a:r>
              <a:rPr kumimoji="0" sz="1250" b="0" i="0" u="none" strike="noStrike" kern="0" cap="none" spc="-25" normalizeH="0" baseline="0" noProof="0">
                <a:ln>
                  <a:noFill/>
                </a:ln>
                <a:solidFill>
                  <a:srgbClr val="F71380"/>
                </a:solidFill>
                <a:effectLst/>
                <a:uLnTx/>
                <a:uFillTx/>
                <a:latin typeface="Arial"/>
                <a:cs typeface="Arial"/>
              </a:rPr>
              <a:t>CT</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22">
            <a:extLst>
              <a:ext uri="{FF2B5EF4-FFF2-40B4-BE49-F238E27FC236}">
                <a16:creationId xmlns:a16="http://schemas.microsoft.com/office/drawing/2014/main" id="{3F62B4C6-45B6-25B9-5B2F-C8BB63BE7CBD}"/>
              </a:ext>
            </a:extLst>
          </p:cNvPr>
          <p:cNvSpPr txBox="1"/>
          <p:nvPr/>
        </p:nvSpPr>
        <p:spPr>
          <a:xfrm>
            <a:off x="9140877" y="3906917"/>
            <a:ext cx="96520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a:ln>
                  <a:noFill/>
                </a:ln>
                <a:solidFill>
                  <a:sysClr val="windowText" lastClr="000000"/>
                </a:solidFill>
                <a:effectLst/>
                <a:uLnTx/>
                <a:uFillTx/>
                <a:latin typeface="Arial"/>
                <a:cs typeface="Arial"/>
              </a:rPr>
              <a:t>**</a:t>
            </a:r>
            <a:r>
              <a:rPr kumimoji="0" sz="1250" b="0" i="0" u="none" strike="noStrike" kern="0" cap="none" spc="10" normalizeH="0" baseline="0" noProof="0">
                <a:ln>
                  <a:noFill/>
                </a:ln>
                <a:solidFill>
                  <a:sysClr val="windowText" lastClr="000000"/>
                </a:solidFill>
                <a:effectLst/>
                <a:uLnTx/>
                <a:uFillTx/>
                <a:latin typeface="Arial"/>
                <a:cs typeface="Arial"/>
              </a:rPr>
              <a:t> </a:t>
            </a:r>
            <a:r>
              <a:rPr kumimoji="0" sz="1250" b="0" i="0" u="none" strike="noStrike" kern="0" cap="none" spc="0" normalizeH="0" baseline="0" noProof="0">
                <a:ln>
                  <a:noFill/>
                </a:ln>
                <a:solidFill>
                  <a:sysClr val="windowText" lastClr="000000"/>
                </a:solidFill>
                <a:effectLst/>
                <a:uLnTx/>
                <a:uFillTx/>
                <a:latin typeface="Arial"/>
                <a:cs typeface="Arial"/>
              </a:rPr>
              <a:t>p</a:t>
            </a:r>
            <a:r>
              <a:rPr kumimoji="0" sz="1250" b="0" i="0" u="none" strike="noStrike" kern="0" cap="none" spc="20" normalizeH="0" baseline="0" noProof="0">
                <a:ln>
                  <a:noFill/>
                </a:ln>
                <a:solidFill>
                  <a:sysClr val="windowText" lastClr="000000"/>
                </a:solidFill>
                <a:effectLst/>
                <a:uLnTx/>
                <a:uFillTx/>
                <a:latin typeface="Arial"/>
                <a:cs typeface="Arial"/>
              </a:rPr>
              <a:t> </a:t>
            </a:r>
            <a:r>
              <a:rPr kumimoji="0" sz="1250" b="0" i="0" u="none" strike="noStrike" kern="0" cap="none" spc="0" normalizeH="0" baseline="0" noProof="0">
                <a:ln>
                  <a:noFill/>
                </a:ln>
                <a:solidFill>
                  <a:sysClr val="windowText" lastClr="000000"/>
                </a:solidFill>
                <a:effectLst/>
                <a:uLnTx/>
                <a:uFillTx/>
                <a:latin typeface="Arial"/>
                <a:cs typeface="Arial"/>
              </a:rPr>
              <a:t>=</a:t>
            </a:r>
            <a:r>
              <a:rPr kumimoji="0" sz="1250" b="0" i="0" u="none" strike="noStrike" kern="0" cap="none" spc="5" normalizeH="0" baseline="0" noProof="0">
                <a:ln>
                  <a:noFill/>
                </a:ln>
                <a:solidFill>
                  <a:sysClr val="windowText" lastClr="000000"/>
                </a:solidFill>
                <a:effectLst/>
                <a:uLnTx/>
                <a:uFillTx/>
                <a:latin typeface="Arial"/>
                <a:cs typeface="Arial"/>
              </a:rPr>
              <a:t> </a:t>
            </a:r>
            <a:r>
              <a:rPr kumimoji="0" sz="1250" b="0" i="0" u="none" strike="noStrike" kern="0" cap="none" spc="-10" normalizeH="0" baseline="0" noProof="0">
                <a:ln>
                  <a:noFill/>
                </a:ln>
                <a:solidFill>
                  <a:sysClr val="windowText" lastClr="000000"/>
                </a:solidFill>
                <a:effectLst/>
                <a:uLnTx/>
                <a:uFillTx/>
                <a:latin typeface="Arial"/>
                <a:cs typeface="Arial"/>
              </a:rPr>
              <a:t>0.0035</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23">
            <a:extLst>
              <a:ext uri="{FF2B5EF4-FFF2-40B4-BE49-F238E27FC236}">
                <a16:creationId xmlns:a16="http://schemas.microsoft.com/office/drawing/2014/main" id="{F36E60A5-DDB2-8852-5695-8F14BB768FA9}"/>
              </a:ext>
            </a:extLst>
          </p:cNvPr>
          <p:cNvSpPr txBox="1"/>
          <p:nvPr/>
        </p:nvSpPr>
        <p:spPr>
          <a:xfrm>
            <a:off x="9140877" y="4091137"/>
            <a:ext cx="913130"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10" normalizeH="0" baseline="0" noProof="0">
                <a:ln>
                  <a:noFill/>
                </a:ln>
                <a:solidFill>
                  <a:sysClr val="windowText" lastClr="000000"/>
                </a:solidFill>
                <a:effectLst/>
                <a:uLnTx/>
                <a:uFillTx/>
                <a:latin typeface="Arial"/>
                <a:cs typeface="Arial"/>
              </a:rPr>
              <a:t>log-</a:t>
            </a:r>
            <a:r>
              <a:rPr kumimoji="0" sz="1250" b="0" i="0" u="none" strike="noStrike" kern="0" cap="none" spc="0" normalizeH="0" baseline="0" noProof="0">
                <a:ln>
                  <a:noFill/>
                </a:ln>
                <a:solidFill>
                  <a:sysClr val="windowText" lastClr="000000"/>
                </a:solidFill>
                <a:effectLst/>
                <a:uLnTx/>
                <a:uFillTx/>
                <a:latin typeface="Arial"/>
                <a:cs typeface="Arial"/>
              </a:rPr>
              <a:t>rank</a:t>
            </a:r>
            <a:r>
              <a:rPr kumimoji="0" sz="1250" b="0" i="0" u="none" strike="noStrike" kern="0" cap="none" spc="40" normalizeH="0" baseline="0" noProof="0">
                <a:ln>
                  <a:noFill/>
                </a:ln>
                <a:solidFill>
                  <a:sysClr val="windowText" lastClr="000000"/>
                </a:solidFill>
                <a:effectLst/>
                <a:uLnTx/>
                <a:uFillTx/>
                <a:latin typeface="Arial"/>
                <a:cs typeface="Arial"/>
              </a:rPr>
              <a:t> </a:t>
            </a:r>
            <a:r>
              <a:rPr kumimoji="0" sz="1250" b="0" i="0" u="none" strike="noStrike" kern="0" cap="none" spc="-20" normalizeH="0" baseline="0" noProof="0">
                <a:ln>
                  <a:noFill/>
                </a:ln>
                <a:solidFill>
                  <a:sysClr val="windowText" lastClr="000000"/>
                </a:solidFill>
                <a:effectLst/>
                <a:uLnTx/>
                <a:uFillTx/>
                <a:latin typeface="Arial"/>
                <a:cs typeface="Arial"/>
              </a:rPr>
              <a:t>test</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pic>
        <p:nvPicPr>
          <p:cNvPr id="49" name="object 24">
            <a:extLst>
              <a:ext uri="{FF2B5EF4-FFF2-40B4-BE49-F238E27FC236}">
                <a16:creationId xmlns:a16="http://schemas.microsoft.com/office/drawing/2014/main" id="{3E9368CA-B792-CBFC-E35F-FBB22A48F0CA}"/>
              </a:ext>
            </a:extLst>
          </p:cNvPr>
          <p:cNvPicPr/>
          <p:nvPr/>
        </p:nvPicPr>
        <p:blipFill>
          <a:blip r:embed="rId3" cstate="print"/>
          <a:stretch>
            <a:fillRect/>
          </a:stretch>
        </p:blipFill>
        <p:spPr>
          <a:xfrm>
            <a:off x="6270371" y="5243067"/>
            <a:ext cx="199136" cy="122428"/>
          </a:xfrm>
          <a:prstGeom prst="rect">
            <a:avLst/>
          </a:prstGeom>
        </p:spPr>
      </p:pic>
      <p:sp>
        <p:nvSpPr>
          <p:cNvPr id="50" name="object 25">
            <a:extLst>
              <a:ext uri="{FF2B5EF4-FFF2-40B4-BE49-F238E27FC236}">
                <a16:creationId xmlns:a16="http://schemas.microsoft.com/office/drawing/2014/main" id="{AC88C358-36E8-4641-5160-468FAED20382}"/>
              </a:ext>
            </a:extLst>
          </p:cNvPr>
          <p:cNvSpPr/>
          <p:nvPr/>
        </p:nvSpPr>
        <p:spPr>
          <a:xfrm>
            <a:off x="9476105" y="3060700"/>
            <a:ext cx="771525" cy="445770"/>
          </a:xfrm>
          <a:custGeom>
            <a:avLst/>
            <a:gdLst/>
            <a:ahLst/>
            <a:cxnLst/>
            <a:rect l="l" t="t" r="r" b="b"/>
            <a:pathLst>
              <a:path w="771525" h="445770">
                <a:moveTo>
                  <a:pt x="771525" y="0"/>
                </a:moveTo>
                <a:lnTo>
                  <a:pt x="0" y="0"/>
                </a:lnTo>
                <a:lnTo>
                  <a:pt x="0" y="445770"/>
                </a:lnTo>
                <a:lnTo>
                  <a:pt x="771525" y="445770"/>
                </a:lnTo>
                <a:lnTo>
                  <a:pt x="77152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26">
            <a:extLst>
              <a:ext uri="{FF2B5EF4-FFF2-40B4-BE49-F238E27FC236}">
                <a16:creationId xmlns:a16="http://schemas.microsoft.com/office/drawing/2014/main" id="{A47DD586-565A-BBD4-EB4A-F26DC66F6AEC}"/>
              </a:ext>
            </a:extLst>
          </p:cNvPr>
          <p:cNvSpPr txBox="1"/>
          <p:nvPr/>
        </p:nvSpPr>
        <p:spPr>
          <a:xfrm>
            <a:off x="8935178" y="2865768"/>
            <a:ext cx="2906395" cy="219710"/>
          </a:xfrm>
          <a:prstGeom prst="rect">
            <a:avLst/>
          </a:prstGeom>
        </p:spPr>
        <p:txBody>
          <a:bodyPr vert="horz" wrap="square" lIns="0" tIns="15875" rIns="0" bIns="0" rtlCol="0">
            <a:spAutoFit/>
          </a:bodyPr>
          <a:lstStyle/>
          <a:p>
            <a:pPr marL="381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a:ln>
                  <a:noFill/>
                </a:ln>
                <a:solidFill>
                  <a:sysClr val="windowText" lastClr="000000"/>
                </a:solidFill>
                <a:effectLst/>
                <a:uLnTx/>
                <a:uFillTx/>
                <a:latin typeface="Arial"/>
                <a:cs typeface="Arial"/>
              </a:rPr>
              <a:t>CT26</a:t>
            </a:r>
            <a:r>
              <a:rPr kumimoji="0" sz="1250" b="0" i="0" u="none" strike="noStrike" kern="0" cap="none" spc="35" normalizeH="0" baseline="0" noProof="0">
                <a:ln>
                  <a:noFill/>
                </a:ln>
                <a:solidFill>
                  <a:sysClr val="windowText" lastClr="000000"/>
                </a:solidFill>
                <a:effectLst/>
                <a:uLnTx/>
                <a:uFillTx/>
                <a:latin typeface="Arial"/>
                <a:cs typeface="Arial"/>
              </a:rPr>
              <a:t> </a:t>
            </a:r>
            <a:r>
              <a:rPr kumimoji="0" sz="1250" b="0" i="0" u="none" strike="noStrike" kern="0" cap="none" spc="0" normalizeH="0" baseline="0" noProof="0">
                <a:ln>
                  <a:noFill/>
                </a:ln>
                <a:solidFill>
                  <a:sysClr val="windowText" lastClr="000000"/>
                </a:solidFill>
                <a:effectLst/>
                <a:uLnTx/>
                <a:uFillTx/>
                <a:latin typeface="Arial"/>
                <a:cs typeface="Arial"/>
              </a:rPr>
              <a:t>hB7-H3</a:t>
            </a:r>
            <a:r>
              <a:rPr kumimoji="0" sz="1250" b="0" i="0" u="none" strike="noStrike" kern="0" cap="none" spc="-200" normalizeH="0" baseline="0" noProof="0">
                <a:ln>
                  <a:noFill/>
                </a:ln>
                <a:solidFill>
                  <a:sysClr val="windowText" lastClr="000000"/>
                </a:solidFill>
                <a:effectLst/>
                <a:uLnTx/>
                <a:uFillTx/>
                <a:latin typeface="Arial"/>
                <a:cs typeface="Arial"/>
              </a:rPr>
              <a:t> </a:t>
            </a:r>
            <a:r>
              <a:rPr kumimoji="0" sz="1425" b="0" i="0" u="none" strike="noStrike" kern="0" cap="none" spc="0" normalizeH="0" baseline="35087" noProof="0">
                <a:ln>
                  <a:noFill/>
                </a:ln>
                <a:solidFill>
                  <a:sysClr val="windowText" lastClr="000000"/>
                </a:solidFill>
                <a:effectLst/>
                <a:uLnTx/>
                <a:uFillTx/>
                <a:latin typeface="Arial"/>
                <a:cs typeface="Arial"/>
              </a:rPr>
              <a:t>90</a:t>
            </a:r>
            <a:r>
              <a:rPr kumimoji="0" sz="1250" b="0" i="0" u="none" strike="noStrike" kern="0" cap="none" spc="0" normalizeH="0" baseline="0" noProof="0">
                <a:ln>
                  <a:noFill/>
                </a:ln>
                <a:solidFill>
                  <a:sysClr val="windowText" lastClr="000000"/>
                </a:solidFill>
                <a:effectLst/>
                <a:uLnTx/>
                <a:uFillTx/>
                <a:latin typeface="Arial"/>
                <a:cs typeface="Arial"/>
              </a:rPr>
              <a:t>Y-DOTA-MIL33B(n</a:t>
            </a:r>
            <a:r>
              <a:rPr kumimoji="0" sz="1250" b="0" i="0" u="none" strike="noStrike" kern="0" cap="none" spc="30" normalizeH="0" baseline="0" noProof="0">
                <a:ln>
                  <a:noFill/>
                </a:ln>
                <a:solidFill>
                  <a:sysClr val="windowText" lastClr="000000"/>
                </a:solidFill>
                <a:effectLst/>
                <a:uLnTx/>
                <a:uFillTx/>
                <a:latin typeface="Arial"/>
                <a:cs typeface="Arial"/>
              </a:rPr>
              <a:t> </a:t>
            </a:r>
            <a:r>
              <a:rPr kumimoji="0" sz="1250" b="0" i="0" u="none" strike="noStrike" kern="0" cap="none" spc="0" normalizeH="0" baseline="0" noProof="0">
                <a:ln>
                  <a:noFill/>
                </a:ln>
                <a:solidFill>
                  <a:sysClr val="windowText" lastClr="000000"/>
                </a:solidFill>
                <a:effectLst/>
                <a:uLnTx/>
                <a:uFillTx/>
                <a:latin typeface="Arial"/>
                <a:cs typeface="Arial"/>
              </a:rPr>
              <a:t>=</a:t>
            </a:r>
            <a:r>
              <a:rPr kumimoji="0" sz="1250" b="0" i="0" u="none" strike="noStrike" kern="0" cap="none" spc="25" normalizeH="0" baseline="0" noProof="0">
                <a:ln>
                  <a:noFill/>
                </a:ln>
                <a:solidFill>
                  <a:sysClr val="windowText" lastClr="000000"/>
                </a:solidFill>
                <a:effectLst/>
                <a:uLnTx/>
                <a:uFillTx/>
                <a:latin typeface="Arial"/>
                <a:cs typeface="Arial"/>
              </a:rPr>
              <a:t> </a:t>
            </a:r>
            <a:r>
              <a:rPr kumimoji="0" sz="1250" b="0" i="0" u="none" strike="noStrike" kern="0" cap="none" spc="-25" normalizeH="0" baseline="0" noProof="0">
                <a:ln>
                  <a:noFill/>
                </a:ln>
                <a:solidFill>
                  <a:sysClr val="windowText" lastClr="000000"/>
                </a:solidFill>
                <a:effectLst/>
                <a:uLnTx/>
                <a:uFillTx/>
                <a:latin typeface="Arial"/>
                <a:cs typeface="Arial"/>
              </a:rPr>
              <a:t>4)</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27">
            <a:extLst>
              <a:ext uri="{FF2B5EF4-FFF2-40B4-BE49-F238E27FC236}">
                <a16:creationId xmlns:a16="http://schemas.microsoft.com/office/drawing/2014/main" id="{B5DDD933-E44A-AB77-C187-9BEDBBB51C76}"/>
              </a:ext>
            </a:extLst>
          </p:cNvPr>
          <p:cNvSpPr/>
          <p:nvPr/>
        </p:nvSpPr>
        <p:spPr>
          <a:xfrm>
            <a:off x="8651041" y="2918854"/>
            <a:ext cx="206375" cy="39370"/>
          </a:xfrm>
          <a:custGeom>
            <a:avLst/>
            <a:gdLst/>
            <a:ahLst/>
            <a:cxnLst/>
            <a:rect l="l" t="t" r="r" b="b"/>
            <a:pathLst>
              <a:path w="206375" h="39369">
                <a:moveTo>
                  <a:pt x="0" y="39106"/>
                </a:moveTo>
                <a:lnTo>
                  <a:pt x="206224" y="39106"/>
                </a:lnTo>
              </a:path>
              <a:path w="206375" h="39369">
                <a:moveTo>
                  <a:pt x="103116" y="0"/>
                </a:moveTo>
                <a:lnTo>
                  <a:pt x="103116" y="39106"/>
                </a:lnTo>
              </a:path>
            </a:pathLst>
          </a:custGeom>
          <a:ln w="1936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28">
            <a:extLst>
              <a:ext uri="{FF2B5EF4-FFF2-40B4-BE49-F238E27FC236}">
                <a16:creationId xmlns:a16="http://schemas.microsoft.com/office/drawing/2014/main" id="{E7812861-E433-CBA5-BFE2-00FDF8A9911B}"/>
              </a:ext>
            </a:extLst>
          </p:cNvPr>
          <p:cNvSpPr txBox="1"/>
          <p:nvPr/>
        </p:nvSpPr>
        <p:spPr>
          <a:xfrm>
            <a:off x="8960578" y="3127542"/>
            <a:ext cx="1870075" cy="21971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250" b="0" i="0" u="none" strike="noStrike" kern="0" cap="none" spc="0" normalizeH="0" baseline="0" noProof="0">
                <a:ln>
                  <a:noFill/>
                </a:ln>
                <a:solidFill>
                  <a:srgbClr val="F71380"/>
                </a:solidFill>
                <a:effectLst/>
                <a:uLnTx/>
                <a:uFillTx/>
                <a:latin typeface="Arial"/>
                <a:cs typeface="Arial"/>
              </a:rPr>
              <a:t>CT26</a:t>
            </a:r>
            <a:r>
              <a:rPr kumimoji="0" sz="1250" b="0" i="0" u="none" strike="noStrike" kern="0" cap="none" spc="15" normalizeH="0" baseline="0" noProof="0">
                <a:ln>
                  <a:noFill/>
                </a:ln>
                <a:solidFill>
                  <a:srgbClr val="F71380"/>
                </a:solidFill>
                <a:effectLst/>
                <a:uLnTx/>
                <a:uFillTx/>
                <a:latin typeface="Arial"/>
                <a:cs typeface="Arial"/>
              </a:rPr>
              <a:t> </a:t>
            </a:r>
            <a:r>
              <a:rPr kumimoji="0" sz="1250" b="0" i="0" u="none" strike="noStrike" kern="0" cap="none" spc="0" normalizeH="0" baseline="0" noProof="0">
                <a:ln>
                  <a:noFill/>
                </a:ln>
                <a:solidFill>
                  <a:srgbClr val="F71380"/>
                </a:solidFill>
                <a:effectLst/>
                <a:uLnTx/>
                <a:uFillTx/>
                <a:latin typeface="Arial"/>
                <a:cs typeface="Arial"/>
              </a:rPr>
              <a:t>hB7-H3</a:t>
            </a:r>
            <a:r>
              <a:rPr kumimoji="0" sz="1250" b="0" i="0" u="none" strike="noStrike" kern="0" cap="none" spc="15" normalizeH="0" baseline="0" noProof="0">
                <a:ln>
                  <a:noFill/>
                </a:ln>
                <a:solidFill>
                  <a:srgbClr val="F71380"/>
                </a:solidFill>
                <a:effectLst/>
                <a:uLnTx/>
                <a:uFillTx/>
                <a:latin typeface="Arial"/>
                <a:cs typeface="Arial"/>
              </a:rPr>
              <a:t> </a:t>
            </a:r>
            <a:r>
              <a:rPr kumimoji="0" sz="1250" b="0" i="0" u="none" strike="noStrike" kern="0" cap="none" spc="0" normalizeH="0" baseline="0" noProof="0">
                <a:ln>
                  <a:noFill/>
                </a:ln>
                <a:solidFill>
                  <a:srgbClr val="F71380"/>
                </a:solidFill>
                <a:effectLst/>
                <a:uLnTx/>
                <a:uFillTx/>
                <a:latin typeface="Arial"/>
                <a:cs typeface="Arial"/>
              </a:rPr>
              <a:t>naive</a:t>
            </a:r>
            <a:r>
              <a:rPr kumimoji="0" sz="1250" b="0" i="0" u="none" strike="noStrike" kern="0" cap="none" spc="15" normalizeH="0" baseline="0" noProof="0">
                <a:ln>
                  <a:noFill/>
                </a:ln>
                <a:solidFill>
                  <a:srgbClr val="F71380"/>
                </a:solidFill>
                <a:effectLst/>
                <a:uLnTx/>
                <a:uFillTx/>
                <a:latin typeface="Arial"/>
                <a:cs typeface="Arial"/>
              </a:rPr>
              <a:t> </a:t>
            </a:r>
            <a:r>
              <a:rPr kumimoji="0" sz="1250" b="0" i="0" u="none" strike="noStrike" kern="0" cap="none" spc="-20" normalizeH="0" baseline="0" noProof="0">
                <a:ln>
                  <a:noFill/>
                </a:ln>
                <a:solidFill>
                  <a:srgbClr val="F71380"/>
                </a:solidFill>
                <a:effectLst/>
                <a:uLnTx/>
                <a:uFillTx/>
                <a:latin typeface="Arial"/>
                <a:cs typeface="Arial"/>
              </a:rPr>
              <a:t>(n=6)</a:t>
            </a:r>
            <a:endParaRPr kumimoji="0" sz="125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29">
            <a:extLst>
              <a:ext uri="{FF2B5EF4-FFF2-40B4-BE49-F238E27FC236}">
                <a16:creationId xmlns:a16="http://schemas.microsoft.com/office/drawing/2014/main" id="{58FC40AB-74E2-4859-7B95-08F7469DC894}"/>
              </a:ext>
            </a:extLst>
          </p:cNvPr>
          <p:cNvSpPr/>
          <p:nvPr/>
        </p:nvSpPr>
        <p:spPr>
          <a:xfrm>
            <a:off x="8651041" y="3210052"/>
            <a:ext cx="206375" cy="39370"/>
          </a:xfrm>
          <a:custGeom>
            <a:avLst/>
            <a:gdLst/>
            <a:ahLst/>
            <a:cxnLst/>
            <a:rect l="l" t="t" r="r" b="b"/>
            <a:pathLst>
              <a:path w="206375" h="39369">
                <a:moveTo>
                  <a:pt x="0" y="38783"/>
                </a:moveTo>
                <a:lnTo>
                  <a:pt x="206224" y="38783"/>
                </a:lnTo>
              </a:path>
              <a:path w="206375" h="39369">
                <a:moveTo>
                  <a:pt x="103116" y="0"/>
                </a:moveTo>
                <a:lnTo>
                  <a:pt x="103116" y="38783"/>
                </a:lnTo>
              </a:path>
            </a:pathLst>
          </a:custGeom>
          <a:ln w="19362">
            <a:solidFill>
              <a:srgbClr val="FF006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30">
            <a:extLst>
              <a:ext uri="{FF2B5EF4-FFF2-40B4-BE49-F238E27FC236}">
                <a16:creationId xmlns:a16="http://schemas.microsoft.com/office/drawing/2014/main" id="{B5D957AB-3E37-70E8-DBF6-C2D3C1A7CECA}"/>
              </a:ext>
            </a:extLst>
          </p:cNvPr>
          <p:cNvSpPr txBox="1"/>
          <p:nvPr/>
        </p:nvSpPr>
        <p:spPr>
          <a:xfrm>
            <a:off x="6369939" y="1909003"/>
            <a:ext cx="5105399" cy="615810"/>
          </a:xfrm>
          <a:prstGeom prst="rect">
            <a:avLst/>
          </a:prstGeom>
        </p:spPr>
        <p:txBody>
          <a:bodyPr vert="horz" wrap="square" lIns="0" tIns="67310" rIns="0" bIns="0" rtlCol="0">
            <a:spAutoFit/>
          </a:bodyPr>
          <a:lstStyle/>
          <a:p>
            <a:pPr marL="12700" marR="5080" lvl="0" indent="0" algn="ctr" defTabSz="914400" eaLnBrk="1" fontAlgn="auto" latinLnBrk="0" hangingPunct="1">
              <a:lnSpc>
                <a:spcPct val="80100"/>
              </a:lnSpc>
              <a:spcBef>
                <a:spcPts val="600"/>
              </a:spcBef>
              <a:spcAft>
                <a:spcPts val="600"/>
              </a:spcAft>
              <a:buClrTx/>
              <a:buSzTx/>
              <a:buFontTx/>
              <a:buNone/>
              <a:tabLst/>
              <a:defRPr/>
            </a:pPr>
            <a:r>
              <a:rPr sz="1600" b="1" dirty="0">
                <a:solidFill>
                  <a:schemeClr val="bg2">
                    <a:lumMod val="25000"/>
                  </a:schemeClr>
                </a:solidFill>
                <a:latin typeface="Arial Nova" panose="020B0504020202020204" pitchFamily="34" charset="0"/>
                <a:cs typeface="Arial" panose="020B0604020202020204" pitchFamily="34" charset="0"/>
              </a:rPr>
              <a:t>RECHALLENGE SURVIVAL: PRE-TREATED </a:t>
            </a:r>
            <a:endParaRPr lang="en-US" sz="1600" b="1" dirty="0">
              <a:solidFill>
                <a:schemeClr val="bg2">
                  <a:lumMod val="25000"/>
                </a:schemeClr>
              </a:solidFill>
              <a:latin typeface="Arial Nova" panose="020B0504020202020204" pitchFamily="34" charset="0"/>
              <a:cs typeface="Arial" panose="020B0604020202020204" pitchFamily="34" charset="0"/>
            </a:endParaRPr>
          </a:p>
          <a:p>
            <a:pPr marL="12700" marR="5080" lvl="0" indent="0" algn="ctr" defTabSz="914400" eaLnBrk="1" fontAlgn="auto" latinLnBrk="0" hangingPunct="1">
              <a:lnSpc>
                <a:spcPct val="80100"/>
              </a:lnSpc>
              <a:spcBef>
                <a:spcPts val="600"/>
              </a:spcBef>
              <a:spcAft>
                <a:spcPts val="600"/>
              </a:spcAft>
              <a:buClrTx/>
              <a:buSzTx/>
              <a:buFontTx/>
              <a:buNone/>
              <a:tabLst/>
              <a:defRPr/>
            </a:pPr>
            <a:r>
              <a:rPr sz="1600" b="1" dirty="0">
                <a:solidFill>
                  <a:schemeClr val="bg2">
                    <a:lumMod val="25000"/>
                  </a:schemeClr>
                </a:solidFill>
                <a:latin typeface="Arial Nova" panose="020B0504020202020204" pitchFamily="34" charset="0"/>
                <a:cs typeface="Arial" panose="020B0604020202020204" pitchFamily="34" charset="0"/>
              </a:rPr>
              <a:t>SURVIVORS VERSUS TREATMENT-NAIVE MICE</a:t>
            </a:r>
          </a:p>
        </p:txBody>
      </p:sp>
    </p:spTree>
    <p:extLst>
      <p:ext uri="{BB962C8B-B14F-4D97-AF65-F5344CB8AC3E}">
        <p14:creationId xmlns:p14="http://schemas.microsoft.com/office/powerpoint/2010/main" val="2314503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7370A-A226-707F-168F-1839DEFF75A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A35AAF1-A47F-E4F7-D2ED-5FF8E3D9D38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RV01 THERAPEUTIC</a:t>
            </a:r>
          </a:p>
        </p:txBody>
      </p:sp>
      <p:sp>
        <p:nvSpPr>
          <p:cNvPr id="12" name="Slide Number Placeholder 11">
            <a:extLst>
              <a:ext uri="{FF2B5EF4-FFF2-40B4-BE49-F238E27FC236}">
                <a16:creationId xmlns:a16="http://schemas.microsoft.com/office/drawing/2014/main" id="{13732FC7-D83F-02AD-4201-0B6576E779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sp>
        <p:nvSpPr>
          <p:cNvPr id="6" name="Title 4">
            <a:extLst>
              <a:ext uri="{FF2B5EF4-FFF2-40B4-BE49-F238E27FC236}">
                <a16:creationId xmlns:a16="http://schemas.microsoft.com/office/drawing/2014/main" id="{7102F14C-BEC7-7979-8C94-E25FEA5C72B3}"/>
              </a:ext>
            </a:extLst>
          </p:cNvPr>
          <p:cNvSpPr txBox="1">
            <a:spLocks/>
          </p:cNvSpPr>
          <p:nvPr/>
        </p:nvSpPr>
        <p:spPr>
          <a:xfrm>
            <a:off x="457200" y="303177"/>
            <a:ext cx="11582400" cy="646331"/>
          </a:xfrm>
          <a:prstGeom prst="rect">
            <a:avLst/>
          </a:prstGeom>
        </p:spPr>
        <p:txBody>
          <a:bodyPr vert="horz" wrap="square" lIns="0" tIns="0" rIns="0" bIns="0" rtlCol="0" anchor="ctr">
            <a:noAutofit/>
          </a:bodyPr>
          <a:lstStyle>
            <a:lvl1pPr>
              <a:defRPr sz="2400" b="1" i="0">
                <a:solidFill>
                  <a:schemeClr val="bg1"/>
                </a:solidFill>
                <a:latin typeface="Calibri"/>
                <a:ea typeface="+mj-ea"/>
                <a:cs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1200" dirty="0">
                <a:solidFill>
                  <a:srgbClr val="30327C"/>
                </a:solidFill>
                <a:latin typeface="Arial Nova" panose="020B0504020202020204" pitchFamily="34" charset="0"/>
                <a:cs typeface="+mj-cs"/>
              </a:rPr>
              <a:t>In-Vivo Biodistribution of 177Lu-BetaBart</a:t>
            </a:r>
          </a:p>
        </p:txBody>
      </p:sp>
      <p:sp>
        <p:nvSpPr>
          <p:cNvPr id="2" name="TextBox 1">
            <a:extLst>
              <a:ext uri="{FF2B5EF4-FFF2-40B4-BE49-F238E27FC236}">
                <a16:creationId xmlns:a16="http://schemas.microsoft.com/office/drawing/2014/main" id="{D5AA7EF7-9DF7-BDD2-B5C1-130572F73323}"/>
              </a:ext>
            </a:extLst>
          </p:cNvPr>
          <p:cNvSpPr txBox="1"/>
          <p:nvPr/>
        </p:nvSpPr>
        <p:spPr>
          <a:xfrm>
            <a:off x="-77880" y="962883"/>
            <a:ext cx="5004410" cy="307777"/>
          </a:xfrm>
          <a:prstGeom prst="rect">
            <a:avLst/>
          </a:prstGeom>
          <a:no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14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Specific Tumor Targeting</a:t>
            </a:r>
          </a:p>
        </p:txBody>
      </p:sp>
      <p:grpSp>
        <p:nvGrpSpPr>
          <p:cNvPr id="3" name="Group 2">
            <a:extLst>
              <a:ext uri="{FF2B5EF4-FFF2-40B4-BE49-F238E27FC236}">
                <a16:creationId xmlns:a16="http://schemas.microsoft.com/office/drawing/2014/main" id="{A096A7D4-0761-3AC5-FC59-34214983DFF5}"/>
              </a:ext>
            </a:extLst>
          </p:cNvPr>
          <p:cNvGrpSpPr/>
          <p:nvPr/>
        </p:nvGrpSpPr>
        <p:grpSpPr>
          <a:xfrm>
            <a:off x="304800" y="1295400"/>
            <a:ext cx="4648200" cy="4740190"/>
            <a:chOff x="304800" y="1143000"/>
            <a:chExt cx="4648200" cy="4740190"/>
          </a:xfrm>
        </p:grpSpPr>
        <p:sp>
          <p:nvSpPr>
            <p:cNvPr id="4" name="TextBox 3">
              <a:extLst>
                <a:ext uri="{FF2B5EF4-FFF2-40B4-BE49-F238E27FC236}">
                  <a16:creationId xmlns:a16="http://schemas.microsoft.com/office/drawing/2014/main" id="{3764898A-70A2-1FE6-21EB-8EB14FCFDA87}"/>
                </a:ext>
              </a:extLst>
            </p:cNvPr>
            <p:cNvSpPr txBox="1"/>
            <p:nvPr/>
          </p:nvSpPr>
          <p:spPr>
            <a:xfrm>
              <a:off x="533400" y="1143000"/>
              <a:ext cx="4419600" cy="276999"/>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tab pos="508000" algn="l"/>
                  <a:tab pos="1425575" algn="l"/>
                </a:tabLst>
                <a:defRPr/>
              </a:pPr>
              <a:r>
                <a:rPr kumimoji="0" lang="en-US" sz="1200" b="1"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WT 		KO 		Block</a:t>
              </a:r>
            </a:p>
          </p:txBody>
        </p:sp>
        <p:pic>
          <p:nvPicPr>
            <p:cNvPr id="5" name="Picture 4" descr="A collage of images of a skeleton&#10;&#10;AI-generated content may be incorrect.">
              <a:extLst>
                <a:ext uri="{FF2B5EF4-FFF2-40B4-BE49-F238E27FC236}">
                  <a16:creationId xmlns:a16="http://schemas.microsoft.com/office/drawing/2014/main" id="{521F23A7-40DC-8701-13D0-3931AD2F91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286"/>
            <a:stretch>
              <a:fillRect/>
            </a:stretch>
          </p:blipFill>
          <p:spPr bwMode="auto">
            <a:xfrm>
              <a:off x="304800" y="1464510"/>
              <a:ext cx="4184561" cy="4418680"/>
            </a:xfrm>
            <a:prstGeom prst="rect">
              <a:avLst/>
            </a:prstGeom>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CF7F1CCD-A702-D9E8-55B1-CBC69798CC6B}"/>
                </a:ext>
              </a:extLst>
            </p:cNvPr>
            <p:cNvSpPr/>
            <p:nvPr/>
          </p:nvSpPr>
          <p:spPr>
            <a:xfrm>
              <a:off x="381000" y="3801055"/>
              <a:ext cx="381000" cy="7212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5DF59398-2F42-5E9A-6FD9-4435A4212F29}"/>
                </a:ext>
              </a:extLst>
            </p:cNvPr>
            <p:cNvSpPr/>
            <p:nvPr/>
          </p:nvSpPr>
          <p:spPr>
            <a:xfrm>
              <a:off x="3048000" y="3962400"/>
              <a:ext cx="381000"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9" name="Left Arrow 21">
            <a:extLst>
              <a:ext uri="{FF2B5EF4-FFF2-40B4-BE49-F238E27FC236}">
                <a16:creationId xmlns:a16="http://schemas.microsoft.com/office/drawing/2014/main" id="{9267930C-A694-19E4-1186-E620466DE11D}"/>
              </a:ext>
            </a:extLst>
          </p:cNvPr>
          <p:cNvSpPr/>
          <p:nvPr/>
        </p:nvSpPr>
        <p:spPr>
          <a:xfrm>
            <a:off x="3972156" y="2981472"/>
            <a:ext cx="1021551" cy="614933"/>
          </a:xfrm>
          <a:prstGeom prst="lef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alibri"/>
                <a:ea typeface="+mn-ea"/>
                <a:cs typeface="+mn-cs"/>
              </a:rPr>
              <a:t>Heart (Blood)</a:t>
            </a:r>
          </a:p>
        </p:txBody>
      </p:sp>
      <p:sp>
        <p:nvSpPr>
          <p:cNvPr id="10" name="TextBox 9">
            <a:extLst>
              <a:ext uri="{FF2B5EF4-FFF2-40B4-BE49-F238E27FC236}">
                <a16:creationId xmlns:a16="http://schemas.microsoft.com/office/drawing/2014/main" id="{9C2367D2-7C98-7C4F-5A33-0427D473EEE7}"/>
              </a:ext>
            </a:extLst>
          </p:cNvPr>
          <p:cNvSpPr txBox="1"/>
          <p:nvPr/>
        </p:nvSpPr>
        <p:spPr>
          <a:xfrm>
            <a:off x="4442224" y="4538990"/>
            <a:ext cx="63115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rPr>
              <a:t>Tumor</a:t>
            </a:r>
          </a:p>
        </p:txBody>
      </p:sp>
      <p:sp>
        <p:nvSpPr>
          <p:cNvPr id="13" name="Oval 12">
            <a:extLst>
              <a:ext uri="{FF2B5EF4-FFF2-40B4-BE49-F238E27FC236}">
                <a16:creationId xmlns:a16="http://schemas.microsoft.com/office/drawing/2014/main" id="{B4C15B5E-2388-EDDA-896A-6DD277EA9541}"/>
              </a:ext>
            </a:extLst>
          </p:cNvPr>
          <p:cNvSpPr/>
          <p:nvPr/>
        </p:nvSpPr>
        <p:spPr>
          <a:xfrm>
            <a:off x="4545530" y="4109068"/>
            <a:ext cx="381000" cy="3869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6B363E9-5B8B-044A-ACB4-06AAF60AADA4}"/>
              </a:ext>
            </a:extLst>
          </p:cNvPr>
          <p:cNvSpPr txBox="1"/>
          <p:nvPr/>
        </p:nvSpPr>
        <p:spPr>
          <a:xfrm>
            <a:off x="1524000" y="5310505"/>
            <a:ext cx="1319134" cy="6565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100" cap="none" spc="0" normalizeH="0" baseline="30000" noProof="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rPr>
              <a:t>SPECT-CTs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100" cap="none" spc="0" normalizeH="0" baseline="30000" noProof="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rPr>
              <a:t> @24h</a:t>
            </a:r>
            <a:endParaRPr kumimoji="0" lang="en-US" sz="2200" b="0" i="0" u="none" strike="noStrike" kern="0" cap="none" spc="0" normalizeH="0" baseline="0" noProof="0">
              <a:ln>
                <a:noFill/>
              </a:ln>
              <a:solidFill>
                <a:prstClr val="white"/>
              </a:solidFill>
              <a:effectLst/>
              <a:uLnTx/>
              <a:uFillTx/>
            </a:endParaRPr>
          </a:p>
        </p:txBody>
      </p:sp>
      <p:grpSp>
        <p:nvGrpSpPr>
          <p:cNvPr id="25" name="Group 24">
            <a:extLst>
              <a:ext uri="{FF2B5EF4-FFF2-40B4-BE49-F238E27FC236}">
                <a16:creationId xmlns:a16="http://schemas.microsoft.com/office/drawing/2014/main" id="{BA42B476-88BA-1C8D-1673-F439B318C36B}"/>
              </a:ext>
            </a:extLst>
          </p:cNvPr>
          <p:cNvGrpSpPr/>
          <p:nvPr/>
        </p:nvGrpSpPr>
        <p:grpSpPr>
          <a:xfrm>
            <a:off x="5577075" y="1993318"/>
            <a:ext cx="6060380" cy="3682762"/>
            <a:chOff x="6934201" y="1859026"/>
            <a:chExt cx="5212786" cy="3243735"/>
          </a:xfrm>
        </p:grpSpPr>
        <p:pic>
          <p:nvPicPr>
            <p:cNvPr id="26" name="Picture 25" descr="A diagram of different types of body organs&#10;&#10;AI-generated content may be incorrect.">
              <a:extLst>
                <a:ext uri="{FF2B5EF4-FFF2-40B4-BE49-F238E27FC236}">
                  <a16:creationId xmlns:a16="http://schemas.microsoft.com/office/drawing/2014/main" id="{4E7F09E9-0983-5729-2A57-13C5496F78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346"/>
            <a:stretch>
              <a:fillRect/>
            </a:stretch>
          </p:blipFill>
          <p:spPr bwMode="auto">
            <a:xfrm>
              <a:off x="6934201" y="1859026"/>
              <a:ext cx="5212786" cy="3243735"/>
            </a:xfrm>
            <a:prstGeom prst="rect">
              <a:avLst/>
            </a:prstGeom>
            <a:ln>
              <a:noFill/>
            </a:ln>
            <a:extLst>
              <a:ext uri="{53640926-AAD7-44D8-BBD7-CCE9431645EC}">
                <a14:shadowObscured xmlns:a14="http://schemas.microsoft.com/office/drawing/2010/main"/>
              </a:ext>
            </a:extLst>
          </p:spPr>
        </p:pic>
        <p:sp>
          <p:nvSpPr>
            <p:cNvPr id="27" name="Freeform 29">
              <a:extLst>
                <a:ext uri="{FF2B5EF4-FFF2-40B4-BE49-F238E27FC236}">
                  <a16:creationId xmlns:a16="http://schemas.microsoft.com/office/drawing/2014/main" id="{38F3ADA7-0409-502B-670B-35107D551697}"/>
                </a:ext>
              </a:extLst>
            </p:cNvPr>
            <p:cNvSpPr/>
            <p:nvPr/>
          </p:nvSpPr>
          <p:spPr>
            <a:xfrm>
              <a:off x="7487587" y="1948721"/>
              <a:ext cx="3013023" cy="592112"/>
            </a:xfrm>
            <a:custGeom>
              <a:avLst/>
              <a:gdLst>
                <a:gd name="connsiteX0" fmla="*/ 0 w 3013023"/>
                <a:gd name="connsiteY0" fmla="*/ 22486 h 592112"/>
                <a:gd name="connsiteX1" fmla="*/ 0 w 3013023"/>
                <a:gd name="connsiteY1" fmla="*/ 22486 h 592112"/>
                <a:gd name="connsiteX2" fmla="*/ 14990 w 3013023"/>
                <a:gd name="connsiteY2" fmla="*/ 89941 h 592112"/>
                <a:gd name="connsiteX3" fmla="*/ 22485 w 3013023"/>
                <a:gd name="connsiteY3" fmla="*/ 112427 h 592112"/>
                <a:gd name="connsiteX4" fmla="*/ 37475 w 3013023"/>
                <a:gd name="connsiteY4" fmla="*/ 134912 h 592112"/>
                <a:gd name="connsiteX5" fmla="*/ 52465 w 3013023"/>
                <a:gd name="connsiteY5" fmla="*/ 179882 h 592112"/>
                <a:gd name="connsiteX6" fmla="*/ 59961 w 3013023"/>
                <a:gd name="connsiteY6" fmla="*/ 202368 h 592112"/>
                <a:gd name="connsiteX7" fmla="*/ 74951 w 3013023"/>
                <a:gd name="connsiteY7" fmla="*/ 254833 h 592112"/>
                <a:gd name="connsiteX8" fmla="*/ 82446 w 3013023"/>
                <a:gd name="connsiteY8" fmla="*/ 277318 h 592112"/>
                <a:gd name="connsiteX9" fmla="*/ 97436 w 3013023"/>
                <a:gd name="connsiteY9" fmla="*/ 292309 h 592112"/>
                <a:gd name="connsiteX10" fmla="*/ 119921 w 3013023"/>
                <a:gd name="connsiteY10" fmla="*/ 337279 h 592112"/>
                <a:gd name="connsiteX11" fmla="*/ 142406 w 3013023"/>
                <a:gd name="connsiteY11" fmla="*/ 382249 h 592112"/>
                <a:gd name="connsiteX12" fmla="*/ 179882 w 3013023"/>
                <a:gd name="connsiteY12" fmla="*/ 389745 h 592112"/>
                <a:gd name="connsiteX13" fmla="*/ 202367 w 3013023"/>
                <a:gd name="connsiteY13" fmla="*/ 397240 h 592112"/>
                <a:gd name="connsiteX14" fmla="*/ 322288 w 3013023"/>
                <a:gd name="connsiteY14" fmla="*/ 404735 h 592112"/>
                <a:gd name="connsiteX15" fmla="*/ 449705 w 3013023"/>
                <a:gd name="connsiteY15" fmla="*/ 397240 h 592112"/>
                <a:gd name="connsiteX16" fmla="*/ 509665 w 3013023"/>
                <a:gd name="connsiteY16" fmla="*/ 404735 h 592112"/>
                <a:gd name="connsiteX17" fmla="*/ 577121 w 3013023"/>
                <a:gd name="connsiteY17" fmla="*/ 412230 h 592112"/>
                <a:gd name="connsiteX18" fmla="*/ 599606 w 3013023"/>
                <a:gd name="connsiteY18" fmla="*/ 419725 h 592112"/>
                <a:gd name="connsiteX19" fmla="*/ 644577 w 3013023"/>
                <a:gd name="connsiteY19" fmla="*/ 479686 h 592112"/>
                <a:gd name="connsiteX20" fmla="*/ 667062 w 3013023"/>
                <a:gd name="connsiteY20" fmla="*/ 524656 h 592112"/>
                <a:gd name="connsiteX21" fmla="*/ 689547 w 3013023"/>
                <a:gd name="connsiteY21" fmla="*/ 539646 h 592112"/>
                <a:gd name="connsiteX22" fmla="*/ 914400 w 3013023"/>
                <a:gd name="connsiteY22" fmla="*/ 532151 h 592112"/>
                <a:gd name="connsiteX23" fmla="*/ 959370 w 3013023"/>
                <a:gd name="connsiteY23" fmla="*/ 539646 h 592112"/>
                <a:gd name="connsiteX24" fmla="*/ 1139252 w 3013023"/>
                <a:gd name="connsiteY24" fmla="*/ 554636 h 592112"/>
                <a:gd name="connsiteX25" fmla="*/ 1176728 w 3013023"/>
                <a:gd name="connsiteY25" fmla="*/ 562131 h 592112"/>
                <a:gd name="connsiteX26" fmla="*/ 1199213 w 3013023"/>
                <a:gd name="connsiteY26" fmla="*/ 569627 h 592112"/>
                <a:gd name="connsiteX27" fmla="*/ 1274164 w 3013023"/>
                <a:gd name="connsiteY27" fmla="*/ 577122 h 592112"/>
                <a:gd name="connsiteX28" fmla="*/ 1454046 w 3013023"/>
                <a:gd name="connsiteY28" fmla="*/ 592112 h 592112"/>
                <a:gd name="connsiteX29" fmla="*/ 2271010 w 3013023"/>
                <a:gd name="connsiteY29" fmla="*/ 584617 h 592112"/>
                <a:gd name="connsiteX30" fmla="*/ 2435902 w 3013023"/>
                <a:gd name="connsiteY30" fmla="*/ 569627 h 592112"/>
                <a:gd name="connsiteX31" fmla="*/ 2503357 w 3013023"/>
                <a:gd name="connsiteY31" fmla="*/ 554636 h 592112"/>
                <a:gd name="connsiteX32" fmla="*/ 2593298 w 3013023"/>
                <a:gd name="connsiteY32" fmla="*/ 547141 h 592112"/>
                <a:gd name="connsiteX33" fmla="*/ 2615783 w 3013023"/>
                <a:gd name="connsiteY33" fmla="*/ 539646 h 592112"/>
                <a:gd name="connsiteX34" fmla="*/ 2630774 w 3013023"/>
                <a:gd name="connsiteY34" fmla="*/ 524656 h 592112"/>
                <a:gd name="connsiteX35" fmla="*/ 2713220 w 3013023"/>
                <a:gd name="connsiteY35" fmla="*/ 502171 h 592112"/>
                <a:gd name="connsiteX36" fmla="*/ 2758190 w 3013023"/>
                <a:gd name="connsiteY36" fmla="*/ 487181 h 592112"/>
                <a:gd name="connsiteX37" fmla="*/ 2780675 w 3013023"/>
                <a:gd name="connsiteY37" fmla="*/ 479686 h 592112"/>
                <a:gd name="connsiteX38" fmla="*/ 2803161 w 3013023"/>
                <a:gd name="connsiteY38" fmla="*/ 472190 h 592112"/>
                <a:gd name="connsiteX39" fmla="*/ 2848131 w 3013023"/>
                <a:gd name="connsiteY39" fmla="*/ 449705 h 592112"/>
                <a:gd name="connsiteX40" fmla="*/ 2885606 w 3013023"/>
                <a:gd name="connsiteY40" fmla="*/ 404735 h 592112"/>
                <a:gd name="connsiteX41" fmla="*/ 2893102 w 3013023"/>
                <a:gd name="connsiteY41" fmla="*/ 382249 h 592112"/>
                <a:gd name="connsiteX42" fmla="*/ 2938072 w 3013023"/>
                <a:gd name="connsiteY42" fmla="*/ 352269 h 592112"/>
                <a:gd name="connsiteX43" fmla="*/ 2960557 w 3013023"/>
                <a:gd name="connsiteY43" fmla="*/ 337279 h 592112"/>
                <a:gd name="connsiteX44" fmla="*/ 2975547 w 3013023"/>
                <a:gd name="connsiteY44" fmla="*/ 314794 h 592112"/>
                <a:gd name="connsiteX45" fmla="*/ 3005528 w 3013023"/>
                <a:gd name="connsiteY45" fmla="*/ 284813 h 592112"/>
                <a:gd name="connsiteX46" fmla="*/ 3013023 w 3013023"/>
                <a:gd name="connsiteY46" fmla="*/ 262328 h 592112"/>
                <a:gd name="connsiteX47" fmla="*/ 2998033 w 3013023"/>
                <a:gd name="connsiteY47" fmla="*/ 149902 h 592112"/>
                <a:gd name="connsiteX48" fmla="*/ 2983043 w 3013023"/>
                <a:gd name="connsiteY48" fmla="*/ 127417 h 592112"/>
                <a:gd name="connsiteX49" fmla="*/ 2915587 w 3013023"/>
                <a:gd name="connsiteY49" fmla="*/ 97436 h 592112"/>
                <a:gd name="connsiteX50" fmla="*/ 2833141 w 3013023"/>
                <a:gd name="connsiteY50" fmla="*/ 82446 h 592112"/>
                <a:gd name="connsiteX51" fmla="*/ 2780675 w 3013023"/>
                <a:gd name="connsiteY51" fmla="*/ 74951 h 592112"/>
                <a:gd name="connsiteX52" fmla="*/ 2713220 w 3013023"/>
                <a:gd name="connsiteY52" fmla="*/ 67456 h 592112"/>
                <a:gd name="connsiteX53" fmla="*/ 2450892 w 3013023"/>
                <a:gd name="connsiteY53" fmla="*/ 59961 h 592112"/>
                <a:gd name="connsiteX54" fmla="*/ 2330970 w 3013023"/>
                <a:gd name="connsiteY54" fmla="*/ 44971 h 592112"/>
                <a:gd name="connsiteX55" fmla="*/ 1918741 w 3013023"/>
                <a:gd name="connsiteY55" fmla="*/ 37476 h 592112"/>
                <a:gd name="connsiteX56" fmla="*/ 1858780 w 3013023"/>
                <a:gd name="connsiteY56" fmla="*/ 29981 h 592112"/>
                <a:gd name="connsiteX57" fmla="*/ 1806315 w 3013023"/>
                <a:gd name="connsiteY57" fmla="*/ 22486 h 592112"/>
                <a:gd name="connsiteX58" fmla="*/ 1409075 w 3013023"/>
                <a:gd name="connsiteY58" fmla="*/ 37476 h 592112"/>
                <a:gd name="connsiteX59" fmla="*/ 1109272 w 3013023"/>
                <a:gd name="connsiteY59" fmla="*/ 37476 h 592112"/>
                <a:gd name="connsiteX60" fmla="*/ 966865 w 3013023"/>
                <a:gd name="connsiteY60" fmla="*/ 22486 h 592112"/>
                <a:gd name="connsiteX61" fmla="*/ 861934 w 3013023"/>
                <a:gd name="connsiteY61" fmla="*/ 14990 h 592112"/>
                <a:gd name="connsiteX62" fmla="*/ 719528 w 3013023"/>
                <a:gd name="connsiteY62" fmla="*/ 0 h 592112"/>
                <a:gd name="connsiteX63" fmla="*/ 539646 w 3013023"/>
                <a:gd name="connsiteY63" fmla="*/ 7495 h 592112"/>
                <a:gd name="connsiteX64" fmla="*/ 397239 w 3013023"/>
                <a:gd name="connsiteY64" fmla="*/ 22486 h 592112"/>
                <a:gd name="connsiteX65" fmla="*/ 344774 w 3013023"/>
                <a:gd name="connsiteY65" fmla="*/ 29981 h 592112"/>
                <a:gd name="connsiteX66" fmla="*/ 164892 w 3013023"/>
                <a:gd name="connsiteY66" fmla="*/ 37476 h 592112"/>
                <a:gd name="connsiteX67" fmla="*/ 0 w 3013023"/>
                <a:gd name="connsiteY67" fmla="*/ 22486 h 5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13023" h="592112">
                  <a:moveTo>
                    <a:pt x="0" y="22486"/>
                  </a:moveTo>
                  <a:lnTo>
                    <a:pt x="0" y="22486"/>
                  </a:lnTo>
                  <a:cubicBezTo>
                    <a:pt x="4997" y="44971"/>
                    <a:pt x="9404" y="67595"/>
                    <a:pt x="14990" y="89941"/>
                  </a:cubicBezTo>
                  <a:cubicBezTo>
                    <a:pt x="16906" y="97606"/>
                    <a:pt x="18952" y="105360"/>
                    <a:pt x="22485" y="112427"/>
                  </a:cubicBezTo>
                  <a:cubicBezTo>
                    <a:pt x="26513" y="120484"/>
                    <a:pt x="33817" y="126681"/>
                    <a:pt x="37475" y="134912"/>
                  </a:cubicBezTo>
                  <a:cubicBezTo>
                    <a:pt x="43892" y="149351"/>
                    <a:pt x="47468" y="164892"/>
                    <a:pt x="52465" y="179882"/>
                  </a:cubicBezTo>
                  <a:lnTo>
                    <a:pt x="59961" y="202368"/>
                  </a:lnTo>
                  <a:cubicBezTo>
                    <a:pt x="77927" y="256263"/>
                    <a:pt x="56135" y="188977"/>
                    <a:pt x="74951" y="254833"/>
                  </a:cubicBezTo>
                  <a:cubicBezTo>
                    <a:pt x="77121" y="262429"/>
                    <a:pt x="78381" y="270543"/>
                    <a:pt x="82446" y="277318"/>
                  </a:cubicBezTo>
                  <a:cubicBezTo>
                    <a:pt x="86082" y="283378"/>
                    <a:pt x="92439" y="287312"/>
                    <a:pt x="97436" y="292309"/>
                  </a:cubicBezTo>
                  <a:cubicBezTo>
                    <a:pt x="116275" y="348826"/>
                    <a:pt x="90862" y="279162"/>
                    <a:pt x="119921" y="337279"/>
                  </a:cubicBezTo>
                  <a:cubicBezTo>
                    <a:pt x="126461" y="350359"/>
                    <a:pt x="127370" y="373657"/>
                    <a:pt x="142406" y="382249"/>
                  </a:cubicBezTo>
                  <a:cubicBezTo>
                    <a:pt x="153467" y="388570"/>
                    <a:pt x="167523" y="386655"/>
                    <a:pt x="179882" y="389745"/>
                  </a:cubicBezTo>
                  <a:cubicBezTo>
                    <a:pt x="187547" y="391661"/>
                    <a:pt x="194510" y="396413"/>
                    <a:pt x="202367" y="397240"/>
                  </a:cubicBezTo>
                  <a:cubicBezTo>
                    <a:pt x="242199" y="401433"/>
                    <a:pt x="282314" y="402237"/>
                    <a:pt x="322288" y="404735"/>
                  </a:cubicBezTo>
                  <a:cubicBezTo>
                    <a:pt x="364760" y="402237"/>
                    <a:pt x="407159" y="397240"/>
                    <a:pt x="449705" y="397240"/>
                  </a:cubicBezTo>
                  <a:cubicBezTo>
                    <a:pt x="469847" y="397240"/>
                    <a:pt x="489661" y="402382"/>
                    <a:pt x="509665" y="404735"/>
                  </a:cubicBezTo>
                  <a:lnTo>
                    <a:pt x="577121" y="412230"/>
                  </a:lnTo>
                  <a:cubicBezTo>
                    <a:pt x="584616" y="414728"/>
                    <a:pt x="592831" y="415660"/>
                    <a:pt x="599606" y="419725"/>
                  </a:cubicBezTo>
                  <a:cubicBezTo>
                    <a:pt x="614405" y="428604"/>
                    <a:pt x="643645" y="476891"/>
                    <a:pt x="644577" y="479686"/>
                  </a:cubicBezTo>
                  <a:cubicBezTo>
                    <a:pt x="650673" y="497974"/>
                    <a:pt x="652533" y="510127"/>
                    <a:pt x="667062" y="524656"/>
                  </a:cubicBezTo>
                  <a:cubicBezTo>
                    <a:pt x="673432" y="531026"/>
                    <a:pt x="682052" y="534649"/>
                    <a:pt x="689547" y="539646"/>
                  </a:cubicBezTo>
                  <a:cubicBezTo>
                    <a:pt x="802886" y="511312"/>
                    <a:pt x="728927" y="523721"/>
                    <a:pt x="914400" y="532151"/>
                  </a:cubicBezTo>
                  <a:cubicBezTo>
                    <a:pt x="929390" y="534649"/>
                    <a:pt x="944242" y="538205"/>
                    <a:pt x="959370" y="539646"/>
                  </a:cubicBezTo>
                  <a:cubicBezTo>
                    <a:pt x="1059402" y="549173"/>
                    <a:pt x="1055531" y="542676"/>
                    <a:pt x="1139252" y="554636"/>
                  </a:cubicBezTo>
                  <a:cubicBezTo>
                    <a:pt x="1151863" y="556438"/>
                    <a:pt x="1164369" y="559041"/>
                    <a:pt x="1176728" y="562131"/>
                  </a:cubicBezTo>
                  <a:cubicBezTo>
                    <a:pt x="1184393" y="564047"/>
                    <a:pt x="1191404" y="568426"/>
                    <a:pt x="1199213" y="569627"/>
                  </a:cubicBezTo>
                  <a:cubicBezTo>
                    <a:pt x="1224029" y="573445"/>
                    <a:pt x="1249194" y="574494"/>
                    <a:pt x="1274164" y="577122"/>
                  </a:cubicBezTo>
                  <a:cubicBezTo>
                    <a:pt x="1394825" y="589823"/>
                    <a:pt x="1292689" y="581355"/>
                    <a:pt x="1454046" y="592112"/>
                  </a:cubicBezTo>
                  <a:lnTo>
                    <a:pt x="2271010" y="584617"/>
                  </a:lnTo>
                  <a:cubicBezTo>
                    <a:pt x="2316569" y="583882"/>
                    <a:pt x="2385998" y="578701"/>
                    <a:pt x="2435902" y="569627"/>
                  </a:cubicBezTo>
                  <a:cubicBezTo>
                    <a:pt x="2473870" y="562723"/>
                    <a:pt x="2461186" y="559597"/>
                    <a:pt x="2503357" y="554636"/>
                  </a:cubicBezTo>
                  <a:cubicBezTo>
                    <a:pt x="2533235" y="551121"/>
                    <a:pt x="2563318" y="549639"/>
                    <a:pt x="2593298" y="547141"/>
                  </a:cubicBezTo>
                  <a:cubicBezTo>
                    <a:pt x="2600793" y="544643"/>
                    <a:pt x="2609008" y="543711"/>
                    <a:pt x="2615783" y="539646"/>
                  </a:cubicBezTo>
                  <a:cubicBezTo>
                    <a:pt x="2621843" y="536010"/>
                    <a:pt x="2624453" y="527816"/>
                    <a:pt x="2630774" y="524656"/>
                  </a:cubicBezTo>
                  <a:cubicBezTo>
                    <a:pt x="2667015" y="506536"/>
                    <a:pt x="2677032" y="512040"/>
                    <a:pt x="2713220" y="502171"/>
                  </a:cubicBezTo>
                  <a:cubicBezTo>
                    <a:pt x="2728464" y="498014"/>
                    <a:pt x="2743200" y="492178"/>
                    <a:pt x="2758190" y="487181"/>
                  </a:cubicBezTo>
                  <a:lnTo>
                    <a:pt x="2780675" y="479686"/>
                  </a:lnTo>
                  <a:cubicBezTo>
                    <a:pt x="2788170" y="477187"/>
                    <a:pt x="2796587" y="476573"/>
                    <a:pt x="2803161" y="472190"/>
                  </a:cubicBezTo>
                  <a:cubicBezTo>
                    <a:pt x="2832220" y="452818"/>
                    <a:pt x="2817100" y="460049"/>
                    <a:pt x="2848131" y="449705"/>
                  </a:cubicBezTo>
                  <a:cubicBezTo>
                    <a:pt x="2864707" y="433129"/>
                    <a:pt x="2875171" y="425605"/>
                    <a:pt x="2885606" y="404735"/>
                  </a:cubicBezTo>
                  <a:cubicBezTo>
                    <a:pt x="2889139" y="397668"/>
                    <a:pt x="2887515" y="387836"/>
                    <a:pt x="2893102" y="382249"/>
                  </a:cubicBezTo>
                  <a:cubicBezTo>
                    <a:pt x="2905841" y="369510"/>
                    <a:pt x="2923082" y="362262"/>
                    <a:pt x="2938072" y="352269"/>
                  </a:cubicBezTo>
                  <a:lnTo>
                    <a:pt x="2960557" y="337279"/>
                  </a:lnTo>
                  <a:cubicBezTo>
                    <a:pt x="2965554" y="329784"/>
                    <a:pt x="2969685" y="321633"/>
                    <a:pt x="2975547" y="314794"/>
                  </a:cubicBezTo>
                  <a:cubicBezTo>
                    <a:pt x="2984745" y="304063"/>
                    <a:pt x="3005528" y="284813"/>
                    <a:pt x="3005528" y="284813"/>
                  </a:cubicBezTo>
                  <a:cubicBezTo>
                    <a:pt x="3008026" y="277318"/>
                    <a:pt x="3013023" y="270228"/>
                    <a:pt x="3013023" y="262328"/>
                  </a:cubicBezTo>
                  <a:cubicBezTo>
                    <a:pt x="3013023" y="245583"/>
                    <a:pt x="3012901" y="179638"/>
                    <a:pt x="2998033" y="149902"/>
                  </a:cubicBezTo>
                  <a:cubicBezTo>
                    <a:pt x="2994005" y="141845"/>
                    <a:pt x="2989413" y="133786"/>
                    <a:pt x="2983043" y="127417"/>
                  </a:cubicBezTo>
                  <a:cubicBezTo>
                    <a:pt x="2965228" y="109602"/>
                    <a:pt x="2937848" y="104857"/>
                    <a:pt x="2915587" y="97436"/>
                  </a:cubicBezTo>
                  <a:cubicBezTo>
                    <a:pt x="2872888" y="83202"/>
                    <a:pt x="2903758" y="91861"/>
                    <a:pt x="2833141" y="82446"/>
                  </a:cubicBezTo>
                  <a:lnTo>
                    <a:pt x="2780675" y="74951"/>
                  </a:lnTo>
                  <a:cubicBezTo>
                    <a:pt x="2758226" y="72145"/>
                    <a:pt x="2735820" y="68483"/>
                    <a:pt x="2713220" y="67456"/>
                  </a:cubicBezTo>
                  <a:cubicBezTo>
                    <a:pt x="2625832" y="63484"/>
                    <a:pt x="2538335" y="62459"/>
                    <a:pt x="2450892" y="59961"/>
                  </a:cubicBezTo>
                  <a:cubicBezTo>
                    <a:pt x="2402042" y="50191"/>
                    <a:pt x="2392126" y="46824"/>
                    <a:pt x="2330970" y="44971"/>
                  </a:cubicBezTo>
                  <a:cubicBezTo>
                    <a:pt x="2193601" y="40808"/>
                    <a:pt x="2056151" y="39974"/>
                    <a:pt x="1918741" y="37476"/>
                  </a:cubicBezTo>
                  <a:lnTo>
                    <a:pt x="1858780" y="29981"/>
                  </a:lnTo>
                  <a:cubicBezTo>
                    <a:pt x="1841269" y="27646"/>
                    <a:pt x="1823981" y="22486"/>
                    <a:pt x="1806315" y="22486"/>
                  </a:cubicBezTo>
                  <a:cubicBezTo>
                    <a:pt x="1672927" y="22486"/>
                    <a:pt x="1541837" y="30489"/>
                    <a:pt x="1409075" y="37476"/>
                  </a:cubicBezTo>
                  <a:cubicBezTo>
                    <a:pt x="1283512" y="58403"/>
                    <a:pt x="1361221" y="48430"/>
                    <a:pt x="1109272" y="37476"/>
                  </a:cubicBezTo>
                  <a:cubicBezTo>
                    <a:pt x="955705" y="30799"/>
                    <a:pt x="1076138" y="32893"/>
                    <a:pt x="966865" y="22486"/>
                  </a:cubicBezTo>
                  <a:cubicBezTo>
                    <a:pt x="931957" y="19161"/>
                    <a:pt x="896911" y="17489"/>
                    <a:pt x="861934" y="14990"/>
                  </a:cubicBezTo>
                  <a:cubicBezTo>
                    <a:pt x="809075" y="6180"/>
                    <a:pt x="780153" y="0"/>
                    <a:pt x="719528" y="0"/>
                  </a:cubicBezTo>
                  <a:cubicBezTo>
                    <a:pt x="659515" y="0"/>
                    <a:pt x="599607" y="4997"/>
                    <a:pt x="539646" y="7495"/>
                  </a:cubicBezTo>
                  <a:lnTo>
                    <a:pt x="397239" y="22486"/>
                  </a:lnTo>
                  <a:cubicBezTo>
                    <a:pt x="379710" y="24677"/>
                    <a:pt x="362403" y="28844"/>
                    <a:pt x="344774" y="29981"/>
                  </a:cubicBezTo>
                  <a:cubicBezTo>
                    <a:pt x="284886" y="33845"/>
                    <a:pt x="224853" y="34978"/>
                    <a:pt x="164892" y="37476"/>
                  </a:cubicBezTo>
                  <a:cubicBezTo>
                    <a:pt x="37490" y="29513"/>
                    <a:pt x="27482" y="24984"/>
                    <a:pt x="0" y="2248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15F8E5D4-3D1F-ABED-2EEA-B3BF356E7593}"/>
              </a:ext>
            </a:extLst>
          </p:cNvPr>
          <p:cNvSpPr txBox="1"/>
          <p:nvPr/>
        </p:nvSpPr>
        <p:spPr>
          <a:xfrm>
            <a:off x="6696338" y="1228766"/>
            <a:ext cx="3677586" cy="1169551"/>
          </a:xfrm>
          <a:prstGeom prst="rect">
            <a:avLst/>
          </a:prstGeom>
          <a:solidFill>
            <a:schemeClr val="bg1">
              <a:lumMod val="95000"/>
            </a:schemeClr>
          </a:solidFill>
        </p:spPr>
        <p:txBody>
          <a:bodyPr wrap="square">
            <a:spAutoFit/>
          </a:bodyPr>
          <a:lstStyle/>
          <a:p>
            <a:pPr marL="352425" marR="0" lvl="0" indent="-171450" defTabSz="914400" eaLnBrk="1" fontAlgn="auto" latinLnBrk="0" hangingPunct="1">
              <a:lnSpc>
                <a:spcPct val="100000"/>
              </a:lnSpc>
              <a:spcBef>
                <a:spcPts val="0"/>
              </a:spcBef>
              <a:spcAft>
                <a:spcPts val="600"/>
              </a:spcAft>
              <a:buClrTx/>
              <a:buSzTx/>
              <a:buFontTx/>
              <a:buNone/>
              <a:defRPr/>
            </a:pPr>
            <a:r>
              <a:rPr kumimoji="0" lang="en-GB" sz="20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Biodistribution By Design</a:t>
            </a:r>
          </a:p>
          <a:p>
            <a:pPr marL="352425" marR="0" lvl="0" indent="-171450" defTabSz="914400" eaLnBrk="1" fontAlgn="auto" latinLnBrk="0" hangingPunct="1">
              <a:lnSpc>
                <a:spcPct val="100000"/>
              </a:lnSpc>
              <a:spcBef>
                <a:spcPts val="0"/>
              </a:spcBef>
              <a:spcAft>
                <a:spcPts val="0"/>
              </a:spcAft>
              <a:buClr>
                <a:srgbClr val="4F81BD"/>
              </a:buClr>
              <a:buSzTx/>
              <a:buFont typeface="Wingdings" pitchFamily="2" charset="2"/>
              <a:buChar char="ü"/>
              <a:defRPr/>
            </a:pPr>
            <a:r>
              <a:rPr kumimoji="0" lang="en-GB" sz="15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High </a:t>
            </a:r>
            <a:r>
              <a:rPr kumimoji="0" lang="en-GB" sz="1500" b="1" i="0" u="none" strike="noStrike" kern="0" cap="none" spc="0" normalizeH="0" baseline="0" noProof="0" dirty="0" err="1">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tumor</a:t>
            </a:r>
            <a:r>
              <a:rPr kumimoji="0" lang="en-GB" sz="15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 uptake</a:t>
            </a:r>
          </a:p>
          <a:p>
            <a:pPr marL="352425" marR="0" lvl="0" indent="-171450" defTabSz="914400" eaLnBrk="1" fontAlgn="auto" latinLnBrk="0" hangingPunct="1">
              <a:lnSpc>
                <a:spcPct val="100000"/>
              </a:lnSpc>
              <a:spcBef>
                <a:spcPts val="0"/>
              </a:spcBef>
              <a:spcAft>
                <a:spcPts val="0"/>
              </a:spcAft>
              <a:buClr>
                <a:srgbClr val="4F81BD"/>
              </a:buClr>
              <a:buSzTx/>
              <a:buFont typeface="Wingdings" pitchFamily="2" charset="2"/>
              <a:buChar char="ü"/>
              <a:defRPr/>
            </a:pPr>
            <a:r>
              <a:rPr kumimoji="0" lang="en-GB" sz="15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Liver excretion</a:t>
            </a:r>
          </a:p>
          <a:p>
            <a:pPr marL="352425" marR="0" lvl="0" indent="-171450" defTabSz="914400" eaLnBrk="1" fontAlgn="auto" latinLnBrk="0" hangingPunct="1">
              <a:lnSpc>
                <a:spcPct val="100000"/>
              </a:lnSpc>
              <a:spcBef>
                <a:spcPts val="0"/>
              </a:spcBef>
              <a:spcAft>
                <a:spcPts val="0"/>
              </a:spcAft>
              <a:buClr>
                <a:srgbClr val="4F81BD"/>
              </a:buClr>
              <a:buSzTx/>
              <a:buFont typeface="Wingdings" pitchFamily="2" charset="2"/>
              <a:buChar char="ü"/>
              <a:defRPr/>
            </a:pPr>
            <a:r>
              <a:rPr kumimoji="0" lang="en-GB" sz="1500" b="1" i="0" u="none" strike="noStrike" kern="0" cap="none" spc="0" normalizeH="0" baseline="0" noProof="0" dirty="0">
                <a:ln>
                  <a:noFill/>
                </a:ln>
                <a:solidFill>
                  <a:schemeClr val="bg2">
                    <a:lumMod val="25000"/>
                  </a:schemeClr>
                </a:solidFill>
                <a:effectLst/>
                <a:uLnTx/>
                <a:uFillTx/>
                <a:latin typeface="Arial Nova" panose="020B0504020202020204" pitchFamily="34" charset="0"/>
                <a:ea typeface="Aptos" panose="020B0004020202020204" pitchFamily="34" charset="0"/>
                <a:cs typeface="Arial" panose="020B0604020202020204" pitchFamily="34" charset="0"/>
              </a:rPr>
              <a:t>Very low kidney uptake</a:t>
            </a:r>
          </a:p>
        </p:txBody>
      </p:sp>
      <p:sp>
        <p:nvSpPr>
          <p:cNvPr id="29" name="TextBox 28">
            <a:extLst>
              <a:ext uri="{FF2B5EF4-FFF2-40B4-BE49-F238E27FC236}">
                <a16:creationId xmlns:a16="http://schemas.microsoft.com/office/drawing/2014/main" id="{4E5C5AC9-D501-E1AD-2DD8-F63FCEBC5E03}"/>
              </a:ext>
            </a:extLst>
          </p:cNvPr>
          <p:cNvSpPr txBox="1"/>
          <p:nvPr/>
        </p:nvSpPr>
        <p:spPr>
          <a:xfrm>
            <a:off x="2402989" y="6585798"/>
            <a:ext cx="9728810"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WT = wild-type HeLa cells with hu 4Ig expression; KO = B7-H3 gene knockout; Block = excess cold antibody to attempt blocking of tumor targeting by 177Lu-BetaBart; LI = Large intestine</a:t>
            </a:r>
          </a:p>
        </p:txBody>
      </p:sp>
    </p:spTree>
    <p:extLst>
      <p:ext uri="{BB962C8B-B14F-4D97-AF65-F5344CB8AC3E}">
        <p14:creationId xmlns:p14="http://schemas.microsoft.com/office/powerpoint/2010/main" val="3719568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F721-1405-B551-6190-65FFD099111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34432EC-B280-7671-4A53-B92FCC9CE469}"/>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1"/>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RV01 THERAPEUTIC</a:t>
            </a:r>
          </a:p>
        </p:txBody>
      </p:sp>
      <p:sp>
        <p:nvSpPr>
          <p:cNvPr id="12" name="Slide Number Placeholder 11">
            <a:extLst>
              <a:ext uri="{FF2B5EF4-FFF2-40B4-BE49-F238E27FC236}">
                <a16:creationId xmlns:a16="http://schemas.microsoft.com/office/drawing/2014/main" id="{5CC842D7-B0D4-55F4-28EC-12ACB30E2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6" name="Title 4">
            <a:extLst>
              <a:ext uri="{FF2B5EF4-FFF2-40B4-BE49-F238E27FC236}">
                <a16:creationId xmlns:a16="http://schemas.microsoft.com/office/drawing/2014/main" id="{66AD0152-585B-7345-6981-CB76E67F1956}"/>
              </a:ext>
            </a:extLst>
          </p:cNvPr>
          <p:cNvSpPr txBox="1">
            <a:spLocks/>
          </p:cNvSpPr>
          <p:nvPr/>
        </p:nvSpPr>
        <p:spPr>
          <a:xfrm>
            <a:off x="457200" y="303177"/>
            <a:ext cx="11582400" cy="646331"/>
          </a:xfrm>
          <a:prstGeom prst="rect">
            <a:avLst/>
          </a:prstGeom>
        </p:spPr>
        <p:txBody>
          <a:bodyPr vert="horz" wrap="square" lIns="0" tIns="0" rIns="0" bIns="0" rtlCol="0" anchor="ctr">
            <a:noAutofit/>
          </a:bodyPr>
          <a:lstStyle>
            <a:lvl1pPr>
              <a:defRPr sz="2400" b="1" i="0">
                <a:solidFill>
                  <a:schemeClr val="bg1"/>
                </a:solidFill>
                <a:latin typeface="Calibri"/>
                <a:ea typeface="+mj-ea"/>
                <a:cs typeface="Calibri"/>
              </a:defRPr>
            </a:lvl1pPr>
          </a:lstStyle>
          <a:p>
            <a:r>
              <a:rPr kumimoji="0" lang="en-US" sz="3200" b="1" i="0" u="none" strike="noStrike" kern="1200" cap="none" spc="0" normalizeH="0" baseline="0" noProof="0" dirty="0">
                <a:ln>
                  <a:noFill/>
                </a:ln>
                <a:solidFill>
                  <a:srgbClr val="30327C"/>
                </a:solidFill>
                <a:effectLst/>
                <a:uLnTx/>
                <a:uFillTx/>
                <a:latin typeface="Arial Nova" panose="020B0504020202020204" pitchFamily="34" charset="0"/>
                <a:ea typeface="+mj-ea"/>
                <a:cs typeface="+mj-cs"/>
              </a:rPr>
              <a:t>RV01 (</a:t>
            </a:r>
            <a:r>
              <a:rPr kumimoji="0" lang="en-US" sz="3200" b="1" i="0" u="none" strike="noStrike" kern="1200" cap="none" spc="0" normalizeH="0" baseline="0" noProof="0" dirty="0" err="1">
                <a:ln>
                  <a:noFill/>
                </a:ln>
                <a:solidFill>
                  <a:srgbClr val="30327C"/>
                </a:solidFill>
                <a:effectLst/>
                <a:uLnTx/>
                <a:uFillTx/>
                <a:latin typeface="Arial Nova" panose="020B0504020202020204" pitchFamily="34" charset="0"/>
                <a:ea typeface="+mj-ea"/>
                <a:cs typeface="+mj-cs"/>
              </a:rPr>
              <a:t>Betabart</a:t>
            </a:r>
            <a:r>
              <a:rPr kumimoji="0" lang="en-US" sz="3200" b="1" i="0" u="none" strike="noStrike" kern="1200" cap="none" spc="0" normalizeH="0" baseline="0" noProof="0" dirty="0">
                <a:ln>
                  <a:noFill/>
                </a:ln>
                <a:solidFill>
                  <a:srgbClr val="30327C"/>
                </a:solidFill>
                <a:effectLst/>
                <a:uLnTx/>
                <a:uFillTx/>
                <a:latin typeface="Arial Nova" panose="020B0504020202020204" pitchFamily="34" charset="0"/>
                <a:ea typeface="+mj-ea"/>
                <a:cs typeface="+mj-cs"/>
              </a:rPr>
              <a:t>) Key Milestones</a:t>
            </a:r>
          </a:p>
        </p:txBody>
      </p:sp>
      <p:sp>
        <p:nvSpPr>
          <p:cNvPr id="15" name="TextBox 14">
            <a:extLst>
              <a:ext uri="{FF2B5EF4-FFF2-40B4-BE49-F238E27FC236}">
                <a16:creationId xmlns:a16="http://schemas.microsoft.com/office/drawing/2014/main" id="{31006458-2559-FE89-D3E9-798CAE0F69D3}"/>
              </a:ext>
            </a:extLst>
          </p:cNvPr>
          <p:cNvSpPr txBox="1"/>
          <p:nvPr/>
        </p:nvSpPr>
        <p:spPr>
          <a:xfrm>
            <a:off x="381809" y="1583456"/>
            <a:ext cx="7701875" cy="1323439"/>
          </a:xfrm>
          <a:prstGeom prst="rect">
            <a:avLst/>
          </a:prstGeom>
          <a:noFill/>
        </p:spPr>
        <p:txBody>
          <a:bodyPr wrap="square">
            <a:spAutoFit/>
          </a:bodyPr>
          <a:lstStyle/>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Phase I therapeutic trial IND received in July 2025</a:t>
            </a:r>
          </a:p>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Basket Phase I therapeutic trial to start by the end of 2025</a:t>
            </a:r>
          </a:p>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First Two Cohorts data release in mid 2026</a:t>
            </a:r>
          </a:p>
          <a:p>
            <a:pPr marL="457200" indent="-457200">
              <a:buFont typeface="+mj-lt"/>
              <a:buAutoNum type="arabicPeriod"/>
            </a:pPr>
            <a:endParaRPr lang="en-US" sz="2000" b="1" kern="1200" dirty="0">
              <a:solidFill>
                <a:srgbClr val="30327C"/>
              </a:solidFill>
              <a:latin typeface="Arial Nova" panose="020B0504020202020204" pitchFamily="34" charset="0"/>
              <a:ea typeface="+mj-ea"/>
              <a:cs typeface="+mj-cs"/>
            </a:endParaRPr>
          </a:p>
        </p:txBody>
      </p:sp>
      <p:graphicFrame>
        <p:nvGraphicFramePr>
          <p:cNvPr id="16" name="object 5">
            <a:extLst>
              <a:ext uri="{FF2B5EF4-FFF2-40B4-BE49-F238E27FC236}">
                <a16:creationId xmlns:a16="http://schemas.microsoft.com/office/drawing/2014/main" id="{33E4FA86-EEA5-E171-AC1F-7CE30F2453AA}"/>
              </a:ext>
            </a:extLst>
          </p:cNvPr>
          <p:cNvGraphicFramePr>
            <a:graphicFrameLocks noGrp="1"/>
          </p:cNvGraphicFramePr>
          <p:nvPr/>
        </p:nvGraphicFramePr>
        <p:xfrm>
          <a:off x="457200" y="2850287"/>
          <a:ext cx="9409427" cy="2643505"/>
        </p:xfrm>
        <a:graphic>
          <a:graphicData uri="http://schemas.openxmlformats.org/drawingml/2006/table">
            <a:tbl>
              <a:tblPr firstRow="1" bandRow="1">
                <a:tableStyleId>{2D5ABB26-0587-4C30-8999-92F81FD0307C}</a:tableStyleId>
              </a:tblPr>
              <a:tblGrid>
                <a:gridCol w="915035">
                  <a:extLst>
                    <a:ext uri="{9D8B030D-6E8A-4147-A177-3AD203B41FA5}">
                      <a16:colId xmlns:a16="http://schemas.microsoft.com/office/drawing/2014/main" val="20000"/>
                    </a:ext>
                  </a:extLst>
                </a:gridCol>
                <a:gridCol w="1188719">
                  <a:extLst>
                    <a:ext uri="{9D8B030D-6E8A-4147-A177-3AD203B41FA5}">
                      <a16:colId xmlns:a16="http://schemas.microsoft.com/office/drawing/2014/main" val="20001"/>
                    </a:ext>
                  </a:extLst>
                </a:gridCol>
                <a:gridCol w="1108075">
                  <a:extLst>
                    <a:ext uri="{9D8B030D-6E8A-4147-A177-3AD203B41FA5}">
                      <a16:colId xmlns:a16="http://schemas.microsoft.com/office/drawing/2014/main" val="20002"/>
                    </a:ext>
                  </a:extLst>
                </a:gridCol>
                <a:gridCol w="757554">
                  <a:extLst>
                    <a:ext uri="{9D8B030D-6E8A-4147-A177-3AD203B41FA5}">
                      <a16:colId xmlns:a16="http://schemas.microsoft.com/office/drawing/2014/main" val="20003"/>
                    </a:ext>
                  </a:extLst>
                </a:gridCol>
                <a:gridCol w="836295">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gridCol w="1102359">
                  <a:extLst>
                    <a:ext uri="{9D8B030D-6E8A-4147-A177-3AD203B41FA5}">
                      <a16:colId xmlns:a16="http://schemas.microsoft.com/office/drawing/2014/main" val="20006"/>
                    </a:ext>
                  </a:extLst>
                </a:gridCol>
                <a:gridCol w="1132840">
                  <a:extLst>
                    <a:ext uri="{9D8B030D-6E8A-4147-A177-3AD203B41FA5}">
                      <a16:colId xmlns:a16="http://schemas.microsoft.com/office/drawing/2014/main" val="20007"/>
                    </a:ext>
                  </a:extLst>
                </a:gridCol>
                <a:gridCol w="1289050">
                  <a:extLst>
                    <a:ext uri="{9D8B030D-6E8A-4147-A177-3AD203B41FA5}">
                      <a16:colId xmlns:a16="http://schemas.microsoft.com/office/drawing/2014/main" val="20008"/>
                    </a:ext>
                  </a:extLst>
                </a:gridCol>
              </a:tblGrid>
              <a:tr h="588645">
                <a:tc>
                  <a:txBody>
                    <a:bodyPr/>
                    <a:lstStyle/>
                    <a:p>
                      <a:pPr>
                        <a:lnSpc>
                          <a:spcPct val="100000"/>
                        </a:lnSpc>
                        <a:spcBef>
                          <a:spcPts val="335"/>
                        </a:spcBef>
                      </a:pPr>
                      <a:endParaRPr sz="1100">
                        <a:latin typeface="Times New Roman"/>
                        <a:cs typeface="Times New Roman"/>
                      </a:endParaRPr>
                    </a:p>
                    <a:p>
                      <a:pPr algn="ctr">
                        <a:lnSpc>
                          <a:spcPct val="100000"/>
                        </a:lnSpc>
                        <a:spcBef>
                          <a:spcPts val="5"/>
                        </a:spcBef>
                      </a:pPr>
                      <a:r>
                        <a:rPr sz="1100" b="1" spc="-10">
                          <a:latin typeface="Trebuchet MS"/>
                          <a:cs typeface="Trebuchet MS"/>
                        </a:rPr>
                        <a:t>PROGRAM</a:t>
                      </a:r>
                      <a:endParaRPr sz="1100">
                        <a:latin typeface="Trebuchet MS"/>
                        <a:cs typeface="Trebuchet MS"/>
                      </a:endParaRPr>
                    </a:p>
                  </a:txBody>
                  <a:tcPr marL="0" marR="0" marT="42545"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marL="274320" marR="267335" indent="19685">
                        <a:lnSpc>
                          <a:spcPct val="100000"/>
                        </a:lnSpc>
                        <a:spcBef>
                          <a:spcPts val="940"/>
                        </a:spcBef>
                      </a:pPr>
                      <a:r>
                        <a:rPr sz="1100" b="1" spc="-65">
                          <a:latin typeface="Trebuchet MS"/>
                          <a:cs typeface="Trebuchet MS"/>
                        </a:rPr>
                        <a:t>TARGET</a:t>
                      </a:r>
                      <a:r>
                        <a:rPr sz="1100" b="1" spc="-45">
                          <a:latin typeface="Trebuchet MS"/>
                          <a:cs typeface="Trebuchet MS"/>
                        </a:rPr>
                        <a:t> </a:t>
                      </a:r>
                      <a:r>
                        <a:rPr sz="1100" b="1" spc="-50">
                          <a:latin typeface="Trebuchet MS"/>
                          <a:cs typeface="Trebuchet MS"/>
                        </a:rPr>
                        <a:t>&amp; </a:t>
                      </a:r>
                      <a:r>
                        <a:rPr sz="1100" b="1" spc="-70">
                          <a:latin typeface="Trebuchet MS"/>
                          <a:cs typeface="Trebuchet MS"/>
                        </a:rPr>
                        <a:t>MOLECULE</a:t>
                      </a:r>
                      <a:endParaRPr sz="1100">
                        <a:latin typeface="Trebuchet MS"/>
                        <a:cs typeface="Trebuchet MS"/>
                      </a:endParaRPr>
                    </a:p>
                  </a:txBody>
                  <a:tcPr marL="0" marR="0" marT="119380"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nSpc>
                          <a:spcPct val="100000"/>
                        </a:lnSpc>
                        <a:spcBef>
                          <a:spcPts val="335"/>
                        </a:spcBef>
                      </a:pPr>
                      <a:endParaRPr sz="1100">
                        <a:latin typeface="Times New Roman"/>
                        <a:cs typeface="Times New Roman"/>
                      </a:endParaRPr>
                    </a:p>
                    <a:p>
                      <a:pPr marL="2540" algn="ctr">
                        <a:lnSpc>
                          <a:spcPct val="100000"/>
                        </a:lnSpc>
                        <a:spcBef>
                          <a:spcPts val="5"/>
                        </a:spcBef>
                      </a:pPr>
                      <a:r>
                        <a:rPr sz="1100" b="1" spc="-10">
                          <a:latin typeface="Trebuchet MS"/>
                          <a:cs typeface="Trebuchet MS"/>
                        </a:rPr>
                        <a:t>INDICATION</a:t>
                      </a:r>
                      <a:endParaRPr sz="1100">
                        <a:latin typeface="Trebuchet MS"/>
                        <a:cs typeface="Trebuchet MS"/>
                      </a:endParaRPr>
                    </a:p>
                  </a:txBody>
                  <a:tcPr marL="0" marR="0" marT="42545"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nSpc>
                          <a:spcPct val="100000"/>
                        </a:lnSpc>
                        <a:spcBef>
                          <a:spcPts val="335"/>
                        </a:spcBef>
                      </a:pPr>
                      <a:endParaRPr sz="1100">
                        <a:latin typeface="Times New Roman"/>
                        <a:cs typeface="Times New Roman"/>
                      </a:endParaRPr>
                    </a:p>
                    <a:p>
                      <a:pPr algn="ctr">
                        <a:lnSpc>
                          <a:spcPct val="100000"/>
                        </a:lnSpc>
                        <a:spcBef>
                          <a:spcPts val="5"/>
                        </a:spcBef>
                      </a:pPr>
                      <a:r>
                        <a:rPr sz="1100" b="1" spc="-20">
                          <a:latin typeface="Trebuchet MS"/>
                          <a:cs typeface="Trebuchet MS"/>
                        </a:rPr>
                        <a:t>Dx/Tx</a:t>
                      </a:r>
                      <a:endParaRPr sz="1100">
                        <a:latin typeface="Trebuchet MS"/>
                        <a:cs typeface="Trebuchet MS"/>
                      </a:endParaRPr>
                    </a:p>
                  </a:txBody>
                  <a:tcPr marL="0" marR="0" marT="42545"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nSpc>
                          <a:spcPct val="100000"/>
                        </a:lnSpc>
                        <a:spcBef>
                          <a:spcPts val="335"/>
                        </a:spcBef>
                      </a:pPr>
                      <a:endParaRPr sz="1100">
                        <a:latin typeface="Times New Roman"/>
                        <a:cs typeface="Times New Roman"/>
                      </a:endParaRPr>
                    </a:p>
                    <a:p>
                      <a:pPr algn="ctr">
                        <a:lnSpc>
                          <a:spcPct val="100000"/>
                        </a:lnSpc>
                        <a:spcBef>
                          <a:spcPts val="5"/>
                        </a:spcBef>
                      </a:pPr>
                      <a:r>
                        <a:rPr sz="1100" b="1" spc="-10">
                          <a:latin typeface="Trebuchet MS"/>
                          <a:cs typeface="Trebuchet MS"/>
                        </a:rPr>
                        <a:t>ISOTOPE</a:t>
                      </a:r>
                      <a:endParaRPr sz="1100">
                        <a:latin typeface="Trebuchet MS"/>
                        <a:cs typeface="Trebuchet MS"/>
                      </a:endParaRPr>
                    </a:p>
                  </a:txBody>
                  <a:tcPr marL="0" marR="0" marT="42545"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gn="ctr">
                        <a:lnSpc>
                          <a:spcPct val="100000"/>
                        </a:lnSpc>
                        <a:spcBef>
                          <a:spcPts val="940"/>
                        </a:spcBef>
                      </a:pPr>
                      <a:r>
                        <a:rPr sz="1100" b="1" i="1">
                          <a:latin typeface="Calibri"/>
                          <a:cs typeface="Calibri"/>
                        </a:rPr>
                        <a:t>2ND</a:t>
                      </a:r>
                      <a:r>
                        <a:rPr sz="1100" b="1" i="1" spc="-35">
                          <a:latin typeface="Calibri"/>
                          <a:cs typeface="Calibri"/>
                        </a:rPr>
                        <a:t> </a:t>
                      </a:r>
                      <a:r>
                        <a:rPr sz="1100" b="1" i="1" spc="-20">
                          <a:latin typeface="Calibri"/>
                          <a:cs typeface="Calibri"/>
                        </a:rPr>
                        <a:t>HALF</a:t>
                      </a:r>
                      <a:endParaRPr sz="1100">
                        <a:latin typeface="Calibri"/>
                        <a:cs typeface="Calibri"/>
                      </a:endParaRPr>
                    </a:p>
                    <a:p>
                      <a:pPr algn="ctr">
                        <a:lnSpc>
                          <a:spcPct val="100000"/>
                        </a:lnSpc>
                        <a:spcBef>
                          <a:spcPts val="5"/>
                        </a:spcBef>
                      </a:pPr>
                      <a:r>
                        <a:rPr sz="1100" i="1" spc="-20">
                          <a:latin typeface="Arial"/>
                          <a:cs typeface="Arial"/>
                        </a:rPr>
                        <a:t>2024</a:t>
                      </a:r>
                      <a:endParaRPr sz="1100">
                        <a:latin typeface="Arial"/>
                        <a:cs typeface="Arial"/>
                      </a:endParaRPr>
                    </a:p>
                  </a:txBody>
                  <a:tcPr marL="0" marR="0" marT="119380"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gn="ctr">
                        <a:lnSpc>
                          <a:spcPct val="100000"/>
                        </a:lnSpc>
                        <a:spcBef>
                          <a:spcPts val="940"/>
                        </a:spcBef>
                      </a:pPr>
                      <a:r>
                        <a:rPr sz="1100" b="1" i="1">
                          <a:latin typeface="Calibri"/>
                          <a:cs typeface="Calibri"/>
                        </a:rPr>
                        <a:t>1ST</a:t>
                      </a:r>
                      <a:r>
                        <a:rPr sz="1100" b="1" i="1" spc="-55">
                          <a:latin typeface="Calibri"/>
                          <a:cs typeface="Calibri"/>
                        </a:rPr>
                        <a:t> </a:t>
                      </a:r>
                      <a:r>
                        <a:rPr sz="1100" b="1" i="1" spc="-20">
                          <a:latin typeface="Calibri"/>
                          <a:cs typeface="Calibri"/>
                        </a:rPr>
                        <a:t>HALF</a:t>
                      </a:r>
                      <a:endParaRPr sz="1100">
                        <a:latin typeface="Calibri"/>
                        <a:cs typeface="Calibri"/>
                      </a:endParaRPr>
                    </a:p>
                    <a:p>
                      <a:pPr algn="ctr">
                        <a:lnSpc>
                          <a:spcPct val="100000"/>
                        </a:lnSpc>
                        <a:spcBef>
                          <a:spcPts val="5"/>
                        </a:spcBef>
                      </a:pPr>
                      <a:r>
                        <a:rPr sz="1100" i="1" spc="-20">
                          <a:latin typeface="Arial"/>
                          <a:cs typeface="Arial"/>
                        </a:rPr>
                        <a:t>2025</a:t>
                      </a:r>
                      <a:endParaRPr sz="1100">
                        <a:latin typeface="Arial"/>
                        <a:cs typeface="Arial"/>
                      </a:endParaRPr>
                    </a:p>
                  </a:txBody>
                  <a:tcPr marL="0" marR="0" marT="119380"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algn="ctr">
                        <a:lnSpc>
                          <a:spcPct val="100000"/>
                        </a:lnSpc>
                        <a:spcBef>
                          <a:spcPts val="940"/>
                        </a:spcBef>
                      </a:pPr>
                      <a:r>
                        <a:rPr sz="1100" b="1" i="1">
                          <a:latin typeface="Calibri"/>
                          <a:cs typeface="Calibri"/>
                        </a:rPr>
                        <a:t>2ND</a:t>
                      </a:r>
                      <a:r>
                        <a:rPr sz="1100" b="1" i="1" spc="-35">
                          <a:latin typeface="Calibri"/>
                          <a:cs typeface="Calibri"/>
                        </a:rPr>
                        <a:t> </a:t>
                      </a:r>
                      <a:r>
                        <a:rPr sz="1100" b="1" i="1" spc="-20">
                          <a:latin typeface="Calibri"/>
                          <a:cs typeface="Calibri"/>
                        </a:rPr>
                        <a:t>HALF</a:t>
                      </a:r>
                      <a:endParaRPr sz="1100">
                        <a:latin typeface="Calibri"/>
                        <a:cs typeface="Calibri"/>
                      </a:endParaRPr>
                    </a:p>
                    <a:p>
                      <a:pPr algn="ctr">
                        <a:lnSpc>
                          <a:spcPct val="100000"/>
                        </a:lnSpc>
                        <a:spcBef>
                          <a:spcPts val="5"/>
                        </a:spcBef>
                      </a:pPr>
                      <a:r>
                        <a:rPr sz="1100" i="1" spc="-20">
                          <a:latin typeface="Arial"/>
                          <a:cs typeface="Arial"/>
                        </a:rPr>
                        <a:t>2025</a:t>
                      </a:r>
                      <a:endParaRPr sz="1100">
                        <a:latin typeface="Arial"/>
                        <a:cs typeface="Arial"/>
                      </a:endParaRPr>
                    </a:p>
                  </a:txBody>
                  <a:tcPr marL="0" marR="0" marT="119380"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tc>
                  <a:txBody>
                    <a:bodyPr/>
                    <a:lstStyle/>
                    <a:p>
                      <a:pPr marL="635" algn="ctr">
                        <a:lnSpc>
                          <a:spcPct val="100000"/>
                        </a:lnSpc>
                        <a:spcBef>
                          <a:spcPts val="940"/>
                        </a:spcBef>
                      </a:pPr>
                      <a:r>
                        <a:rPr sz="1100" b="1" i="1">
                          <a:latin typeface="Calibri"/>
                          <a:cs typeface="Calibri"/>
                        </a:rPr>
                        <a:t>1ST</a:t>
                      </a:r>
                      <a:r>
                        <a:rPr sz="1100" b="1" i="1" spc="-55">
                          <a:latin typeface="Calibri"/>
                          <a:cs typeface="Calibri"/>
                        </a:rPr>
                        <a:t> </a:t>
                      </a:r>
                      <a:r>
                        <a:rPr sz="1100" b="1" i="1" spc="-20">
                          <a:latin typeface="Calibri"/>
                          <a:cs typeface="Calibri"/>
                        </a:rPr>
                        <a:t>HALF</a:t>
                      </a:r>
                      <a:endParaRPr sz="1100">
                        <a:latin typeface="Calibri"/>
                        <a:cs typeface="Calibri"/>
                      </a:endParaRPr>
                    </a:p>
                    <a:p>
                      <a:pPr algn="ctr">
                        <a:lnSpc>
                          <a:spcPct val="100000"/>
                        </a:lnSpc>
                        <a:spcBef>
                          <a:spcPts val="5"/>
                        </a:spcBef>
                      </a:pPr>
                      <a:r>
                        <a:rPr sz="1100" i="1" spc="-20">
                          <a:latin typeface="Arial"/>
                          <a:cs typeface="Arial"/>
                        </a:rPr>
                        <a:t>2026</a:t>
                      </a:r>
                      <a:endParaRPr sz="1100">
                        <a:latin typeface="Arial"/>
                        <a:cs typeface="Arial"/>
                      </a:endParaRPr>
                    </a:p>
                  </a:txBody>
                  <a:tcPr marL="0" marR="0" marT="119380" marB="0">
                    <a:lnL w="28575">
                      <a:solidFill>
                        <a:srgbClr val="FFFFFF"/>
                      </a:solidFill>
                      <a:prstDash val="solid"/>
                    </a:lnL>
                    <a:lnR w="28575">
                      <a:solidFill>
                        <a:srgbClr val="FFFFFF"/>
                      </a:solidFill>
                      <a:prstDash val="solid"/>
                    </a:lnR>
                    <a:lnT w="28575">
                      <a:solidFill>
                        <a:srgbClr val="FFFFFF"/>
                      </a:solidFill>
                      <a:prstDash val="solid"/>
                    </a:lnT>
                    <a:lnB w="12700">
                      <a:solidFill>
                        <a:srgbClr val="000000"/>
                      </a:solidFill>
                      <a:prstDash val="solid"/>
                    </a:lnB>
                    <a:solidFill>
                      <a:srgbClr val="205F9A">
                        <a:alpha val="53332"/>
                      </a:srgbClr>
                    </a:solidFill>
                  </a:tcPr>
                </a:tc>
                <a:extLst>
                  <a:ext uri="{0D108BD9-81ED-4DB2-BD59-A6C34878D82A}">
                    <a16:rowId xmlns:a16="http://schemas.microsoft.com/office/drawing/2014/main" val="10000"/>
                  </a:ext>
                </a:extLst>
              </a:tr>
              <a:tr h="2054860">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710"/>
                        </a:spcBef>
                      </a:pPr>
                      <a:endParaRPr sz="1400">
                        <a:latin typeface="Times New Roman"/>
                        <a:cs typeface="Times New Roman"/>
                      </a:endParaRPr>
                    </a:p>
                    <a:p>
                      <a:pPr marL="635" algn="ctr">
                        <a:lnSpc>
                          <a:spcPct val="100000"/>
                        </a:lnSpc>
                      </a:pPr>
                      <a:r>
                        <a:rPr sz="1400" b="1" spc="-20">
                          <a:solidFill>
                            <a:srgbClr val="FFFFFF"/>
                          </a:solidFill>
                          <a:latin typeface="Calibri"/>
                          <a:cs typeface="Calibri"/>
                        </a:rPr>
                        <a:t>RV01</a:t>
                      </a:r>
                      <a:endParaRPr sz="1400">
                        <a:latin typeface="Calibri"/>
                        <a:cs typeface="Calibri"/>
                      </a:endParaRPr>
                    </a:p>
                  </a:txBody>
                  <a:tcPr marL="0" marR="0" marT="0" marB="0">
                    <a:lnT w="12700">
                      <a:solidFill>
                        <a:srgbClr val="000000"/>
                      </a:solidFill>
                      <a:prstDash val="solid"/>
                    </a:lnT>
                    <a:lnB w="12700">
                      <a:solidFill>
                        <a:srgbClr val="000000"/>
                      </a:solidFill>
                      <a:prstDash val="solid"/>
                    </a:lnB>
                    <a:solidFill>
                      <a:srgbClr val="0F4761"/>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120"/>
                        </a:spcBef>
                      </a:pPr>
                      <a:endParaRPr sz="1400">
                        <a:latin typeface="Times New Roman"/>
                        <a:cs typeface="Times New Roman"/>
                      </a:endParaRPr>
                    </a:p>
                    <a:p>
                      <a:pPr algn="ctr">
                        <a:lnSpc>
                          <a:spcPct val="100000"/>
                        </a:lnSpc>
                      </a:pPr>
                      <a:r>
                        <a:rPr sz="1400" b="1" spc="50">
                          <a:latin typeface="Calibri"/>
                          <a:cs typeface="Calibri"/>
                        </a:rPr>
                        <a:t>B7-H3</a:t>
                      </a:r>
                      <a:endParaRPr sz="1400">
                        <a:latin typeface="Calibri"/>
                        <a:cs typeface="Calibri"/>
                      </a:endParaRPr>
                    </a:p>
                    <a:p>
                      <a:pPr algn="ctr">
                        <a:lnSpc>
                          <a:spcPct val="100000"/>
                        </a:lnSpc>
                        <a:spcBef>
                          <a:spcPts val="1230"/>
                        </a:spcBef>
                      </a:pPr>
                      <a:r>
                        <a:rPr sz="1000" spc="-10">
                          <a:latin typeface="Calibri"/>
                          <a:cs typeface="Calibri"/>
                        </a:rPr>
                        <a:t>(mAb)</a:t>
                      </a:r>
                      <a:endParaRPr sz="1000">
                        <a:latin typeface="Calibri"/>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025"/>
                        </a:spcBef>
                      </a:pPr>
                      <a:endParaRPr sz="1100">
                        <a:latin typeface="Times New Roman"/>
                        <a:cs typeface="Times New Roman"/>
                      </a:endParaRPr>
                    </a:p>
                    <a:p>
                      <a:pPr marL="635" algn="ctr">
                        <a:lnSpc>
                          <a:spcPct val="100000"/>
                        </a:lnSpc>
                        <a:spcBef>
                          <a:spcPts val="5"/>
                        </a:spcBef>
                      </a:pPr>
                      <a:r>
                        <a:rPr sz="1100" b="1" spc="60">
                          <a:latin typeface="Calibri"/>
                          <a:cs typeface="Calibri"/>
                        </a:rPr>
                        <a:t>Solid</a:t>
                      </a:r>
                      <a:r>
                        <a:rPr sz="1100" b="1" spc="-20">
                          <a:latin typeface="Calibri"/>
                          <a:cs typeface="Calibri"/>
                        </a:rPr>
                        <a:t> </a:t>
                      </a:r>
                      <a:r>
                        <a:rPr sz="1100" b="1" spc="40">
                          <a:latin typeface="Calibri"/>
                          <a:cs typeface="Calibri"/>
                        </a:rPr>
                        <a:t>Tumors</a:t>
                      </a:r>
                      <a:endParaRPr sz="1100">
                        <a:latin typeface="Calibri"/>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75"/>
                        </a:spcBef>
                      </a:pPr>
                      <a:endParaRPr sz="1200">
                        <a:latin typeface="Times New Roman"/>
                        <a:cs typeface="Times New Roman"/>
                      </a:endParaRPr>
                    </a:p>
                    <a:p>
                      <a:pPr algn="ctr">
                        <a:lnSpc>
                          <a:spcPct val="100000"/>
                        </a:lnSpc>
                      </a:pPr>
                      <a:r>
                        <a:rPr sz="1200" b="1" spc="-10">
                          <a:latin typeface="Calibri"/>
                          <a:cs typeface="Calibri"/>
                        </a:rPr>
                        <a:t>Therapy</a:t>
                      </a:r>
                      <a:endParaRPr sz="1200">
                        <a:latin typeface="Calibri"/>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710"/>
                        </a:spcBef>
                      </a:pPr>
                      <a:endParaRPr sz="1400">
                        <a:latin typeface="Times New Roman"/>
                        <a:cs typeface="Times New Roman"/>
                      </a:endParaRPr>
                    </a:p>
                    <a:p>
                      <a:pPr marL="635" algn="ctr">
                        <a:lnSpc>
                          <a:spcPct val="100000"/>
                        </a:lnSpc>
                      </a:pPr>
                      <a:r>
                        <a:rPr sz="1400" b="1" spc="40">
                          <a:latin typeface="Calibri"/>
                          <a:cs typeface="Calibri"/>
                        </a:rPr>
                        <a:t>Lu177</a:t>
                      </a:r>
                      <a:endParaRPr sz="14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960"/>
                        </a:spcBef>
                      </a:pPr>
                      <a:endParaRPr sz="1200" dirty="0">
                        <a:latin typeface="Times New Roman"/>
                        <a:cs typeface="Times New Roman"/>
                      </a:endParaRPr>
                    </a:p>
                    <a:p>
                      <a:pPr marL="6350" algn="ctr">
                        <a:lnSpc>
                          <a:spcPct val="100000"/>
                        </a:lnSpc>
                      </a:pPr>
                      <a:r>
                        <a:rPr sz="1200" spc="50" dirty="0">
                          <a:latin typeface="Calibri"/>
                          <a:cs typeface="Calibri"/>
                        </a:rPr>
                        <a:t>PRE-</a:t>
                      </a:r>
                      <a:r>
                        <a:rPr sz="1200" spc="-25" dirty="0">
                          <a:latin typeface="Calibri"/>
                          <a:cs typeface="Calibri"/>
                        </a:rPr>
                        <a:t>IND</a:t>
                      </a:r>
                      <a:endParaRPr sz="1200" dirty="0">
                        <a:latin typeface="Calibri"/>
                        <a:cs typeface="Calibri"/>
                      </a:endParaRPr>
                    </a:p>
                    <a:p>
                      <a:pPr marL="5715" algn="ctr">
                        <a:lnSpc>
                          <a:spcPct val="100000"/>
                        </a:lnSpc>
                      </a:pPr>
                      <a:r>
                        <a:rPr sz="1200" dirty="0">
                          <a:latin typeface="Calibri"/>
                          <a:cs typeface="Calibri"/>
                        </a:rPr>
                        <a:t>FDA</a:t>
                      </a:r>
                      <a:r>
                        <a:rPr sz="1200" spc="70" dirty="0">
                          <a:latin typeface="Calibri"/>
                          <a:cs typeface="Calibri"/>
                        </a:rPr>
                        <a:t> </a:t>
                      </a:r>
                      <a:r>
                        <a:rPr sz="1200" spc="-10" dirty="0">
                          <a:latin typeface="Calibri"/>
                          <a:cs typeface="Calibri"/>
                        </a:rPr>
                        <a:t>meeting</a:t>
                      </a:r>
                      <a:endParaRPr sz="12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8F8F8"/>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960"/>
                        </a:spcBef>
                      </a:pPr>
                      <a:endParaRPr sz="1200">
                        <a:latin typeface="Times New Roman"/>
                        <a:cs typeface="Times New Roman"/>
                      </a:endParaRPr>
                    </a:p>
                    <a:p>
                      <a:pPr marL="1905" algn="ctr">
                        <a:lnSpc>
                          <a:spcPct val="100000"/>
                        </a:lnSpc>
                      </a:pPr>
                      <a:r>
                        <a:rPr sz="1200" spc="-25">
                          <a:latin typeface="Calibri"/>
                          <a:cs typeface="Calibri"/>
                        </a:rPr>
                        <a:t>IND</a:t>
                      </a:r>
                      <a:endParaRPr sz="1200">
                        <a:latin typeface="Calibri"/>
                        <a:cs typeface="Calibri"/>
                      </a:endParaRPr>
                    </a:p>
                    <a:p>
                      <a:pPr marL="2540" algn="ctr">
                        <a:lnSpc>
                          <a:spcPct val="100000"/>
                        </a:lnSpc>
                      </a:pPr>
                      <a:r>
                        <a:rPr sz="1200" spc="-10">
                          <a:latin typeface="Calibri"/>
                          <a:cs typeface="Calibri"/>
                        </a:rPr>
                        <a:t>submission</a:t>
                      </a:r>
                      <a:endParaRPr sz="12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1F1F1"/>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0"/>
                        </a:spcBef>
                      </a:pPr>
                      <a:endParaRPr sz="1200">
                        <a:latin typeface="Times New Roman"/>
                        <a:cs typeface="Times New Roman"/>
                      </a:endParaRPr>
                    </a:p>
                    <a:p>
                      <a:pPr marL="13970" algn="ctr">
                        <a:lnSpc>
                          <a:spcPct val="100000"/>
                        </a:lnSpc>
                      </a:pPr>
                      <a:r>
                        <a:rPr sz="1200" spc="-25">
                          <a:latin typeface="Calibri"/>
                          <a:cs typeface="Calibri"/>
                        </a:rPr>
                        <a:t>IND</a:t>
                      </a:r>
                      <a:endParaRPr sz="1200">
                        <a:latin typeface="Calibri"/>
                        <a:cs typeface="Calibri"/>
                      </a:endParaRPr>
                    </a:p>
                    <a:p>
                      <a:pPr marL="17780" algn="ctr">
                        <a:lnSpc>
                          <a:spcPct val="100000"/>
                        </a:lnSpc>
                      </a:pPr>
                      <a:r>
                        <a:rPr sz="1200" spc="-10">
                          <a:latin typeface="Calibri"/>
                          <a:cs typeface="Calibri"/>
                        </a:rPr>
                        <a:t>approval</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575"/>
                        </a:spcBef>
                      </a:pPr>
                      <a:endParaRPr sz="1200">
                        <a:latin typeface="Times New Roman"/>
                        <a:cs typeface="Times New Roman"/>
                      </a:endParaRPr>
                    </a:p>
                    <a:p>
                      <a:pPr marL="196850" marR="173355" algn="ctr">
                        <a:lnSpc>
                          <a:spcPct val="100000"/>
                        </a:lnSpc>
                        <a:spcBef>
                          <a:spcPts val="5"/>
                        </a:spcBef>
                      </a:pPr>
                      <a:r>
                        <a:rPr sz="1200">
                          <a:latin typeface="Calibri"/>
                          <a:cs typeface="Calibri"/>
                        </a:rPr>
                        <a:t>First</a:t>
                      </a:r>
                      <a:r>
                        <a:rPr sz="1200" spc="10">
                          <a:latin typeface="Calibri"/>
                          <a:cs typeface="Calibri"/>
                        </a:rPr>
                        <a:t> </a:t>
                      </a:r>
                      <a:r>
                        <a:rPr sz="1200" spc="-10">
                          <a:latin typeface="Calibri"/>
                          <a:cs typeface="Calibri"/>
                        </a:rPr>
                        <a:t>Patient Dosed</a:t>
                      </a:r>
                      <a:endParaRPr sz="12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80"/>
                        </a:spcBef>
                      </a:pPr>
                      <a:endParaRPr sz="1200" dirty="0">
                        <a:latin typeface="Times New Roman"/>
                        <a:cs typeface="Times New Roman"/>
                      </a:endParaRPr>
                    </a:p>
                    <a:p>
                      <a:pPr marL="248920" marR="97155" indent="-129539">
                        <a:lnSpc>
                          <a:spcPct val="100000"/>
                        </a:lnSpc>
                      </a:pPr>
                      <a:endParaRPr lang="en-US" sz="1200" dirty="0">
                        <a:latin typeface="Calibri"/>
                        <a:cs typeface="Calibri"/>
                      </a:endParaRPr>
                    </a:p>
                    <a:p>
                      <a:pPr marL="248920" marR="97155" indent="-129539">
                        <a:lnSpc>
                          <a:spcPct val="100000"/>
                        </a:lnSpc>
                      </a:pPr>
                      <a:r>
                        <a:rPr sz="1200" dirty="0">
                          <a:latin typeface="Calibri"/>
                          <a:cs typeface="Calibri"/>
                        </a:rPr>
                        <a:t>First</a:t>
                      </a:r>
                      <a:r>
                        <a:rPr sz="1200" spc="-20" dirty="0">
                          <a:latin typeface="Calibri"/>
                          <a:cs typeface="Calibri"/>
                        </a:rPr>
                        <a:t> two </a:t>
                      </a:r>
                      <a:r>
                        <a:rPr sz="1200" spc="-10" dirty="0">
                          <a:latin typeface="Calibri"/>
                          <a:cs typeface="Calibri"/>
                        </a:rPr>
                        <a:t>cohorts </a:t>
                      </a:r>
                      <a:r>
                        <a:rPr sz="1200" dirty="0">
                          <a:latin typeface="Calibri"/>
                          <a:cs typeface="Calibri"/>
                        </a:rPr>
                        <a:t>Data</a:t>
                      </a:r>
                      <a:r>
                        <a:rPr sz="1200" spc="60" dirty="0">
                          <a:latin typeface="Calibri"/>
                          <a:cs typeface="Calibri"/>
                        </a:rPr>
                        <a:t> </a:t>
                      </a:r>
                      <a:r>
                        <a:rPr sz="1200" spc="-10" dirty="0">
                          <a:latin typeface="Calibri"/>
                          <a:cs typeface="Calibri"/>
                        </a:rPr>
                        <a:t>release</a:t>
                      </a:r>
                      <a:endParaRPr sz="12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pic>
        <p:nvPicPr>
          <p:cNvPr id="17" name="object 6">
            <a:extLst>
              <a:ext uri="{FF2B5EF4-FFF2-40B4-BE49-F238E27FC236}">
                <a16:creationId xmlns:a16="http://schemas.microsoft.com/office/drawing/2014/main" id="{C31ACC45-18D0-0510-8E29-7AA60055E0E5}"/>
              </a:ext>
            </a:extLst>
          </p:cNvPr>
          <p:cNvPicPr/>
          <p:nvPr/>
        </p:nvPicPr>
        <p:blipFill>
          <a:blip r:embed="rId2" cstate="print"/>
          <a:stretch>
            <a:fillRect/>
          </a:stretch>
        </p:blipFill>
        <p:spPr>
          <a:xfrm>
            <a:off x="9147949" y="4127843"/>
            <a:ext cx="183769" cy="163575"/>
          </a:xfrm>
          <a:prstGeom prst="rect">
            <a:avLst/>
          </a:prstGeom>
        </p:spPr>
      </p:pic>
      <p:pic>
        <p:nvPicPr>
          <p:cNvPr id="19" name="object 10">
            <a:extLst>
              <a:ext uri="{FF2B5EF4-FFF2-40B4-BE49-F238E27FC236}">
                <a16:creationId xmlns:a16="http://schemas.microsoft.com/office/drawing/2014/main" id="{970000F8-F071-C58F-6523-21DAE5FDD40C}"/>
              </a:ext>
            </a:extLst>
          </p:cNvPr>
          <p:cNvPicPr/>
          <p:nvPr/>
        </p:nvPicPr>
        <p:blipFill>
          <a:blip r:embed="rId3" cstate="print"/>
          <a:stretch>
            <a:fillRect/>
          </a:stretch>
        </p:blipFill>
        <p:spPr>
          <a:xfrm>
            <a:off x="10231678" y="1907156"/>
            <a:ext cx="183641" cy="163575"/>
          </a:xfrm>
          <a:prstGeom prst="rect">
            <a:avLst/>
          </a:prstGeom>
        </p:spPr>
      </p:pic>
      <p:sp>
        <p:nvSpPr>
          <p:cNvPr id="20" name="object 11">
            <a:extLst>
              <a:ext uri="{FF2B5EF4-FFF2-40B4-BE49-F238E27FC236}">
                <a16:creationId xmlns:a16="http://schemas.microsoft.com/office/drawing/2014/main" id="{D5B205FE-F483-F4E3-E7EE-BE2EBA4C6C59}"/>
              </a:ext>
            </a:extLst>
          </p:cNvPr>
          <p:cNvSpPr txBox="1"/>
          <p:nvPr/>
        </p:nvSpPr>
        <p:spPr>
          <a:xfrm>
            <a:off x="10597438" y="1397759"/>
            <a:ext cx="1107440" cy="6832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40" normalizeH="0" baseline="0" noProof="0">
                <a:ln>
                  <a:noFill/>
                </a:ln>
                <a:solidFill>
                  <a:sysClr val="windowText" lastClr="000000"/>
                </a:solidFill>
                <a:effectLst/>
                <a:uLnTx/>
                <a:uFillTx/>
                <a:latin typeface="Calibri"/>
                <a:cs typeface="Calibri"/>
              </a:rPr>
              <a:t>ACHIEVED</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83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397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Calibri"/>
                <a:cs typeface="Calibri"/>
              </a:rPr>
              <a:t>Future</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Milestone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pic>
        <p:nvPicPr>
          <p:cNvPr id="22" name="object 13">
            <a:extLst>
              <a:ext uri="{FF2B5EF4-FFF2-40B4-BE49-F238E27FC236}">
                <a16:creationId xmlns:a16="http://schemas.microsoft.com/office/drawing/2014/main" id="{56C823B8-38F0-3112-E36C-F6AC702E206D}"/>
              </a:ext>
            </a:extLst>
          </p:cNvPr>
          <p:cNvPicPr/>
          <p:nvPr/>
        </p:nvPicPr>
        <p:blipFill>
          <a:blip r:embed="rId4" cstate="print"/>
          <a:stretch>
            <a:fillRect/>
          </a:stretch>
        </p:blipFill>
        <p:spPr>
          <a:xfrm>
            <a:off x="7959484" y="4512146"/>
            <a:ext cx="183642" cy="163449"/>
          </a:xfrm>
          <a:prstGeom prst="rect">
            <a:avLst/>
          </a:prstGeom>
        </p:spPr>
      </p:pic>
      <p:pic>
        <p:nvPicPr>
          <p:cNvPr id="2" name="Picture 1">
            <a:extLst>
              <a:ext uri="{FF2B5EF4-FFF2-40B4-BE49-F238E27FC236}">
                <a16:creationId xmlns:a16="http://schemas.microsoft.com/office/drawing/2014/main" id="{30A5AD61-73D4-65D1-2823-997DC65025F4}"/>
              </a:ext>
            </a:extLst>
          </p:cNvPr>
          <p:cNvPicPr>
            <a:picLocks noChangeAspect="1"/>
          </p:cNvPicPr>
          <p:nvPr/>
        </p:nvPicPr>
        <p:blipFill>
          <a:blip r:embed="rId5"/>
          <a:srcRect l="14206" t="21823" r="16096" b="24415"/>
          <a:stretch>
            <a:fillRect/>
          </a:stretch>
        </p:blipFill>
        <p:spPr>
          <a:xfrm>
            <a:off x="7088459" y="1508565"/>
            <a:ext cx="450477" cy="347480"/>
          </a:xfrm>
          <a:prstGeom prst="rect">
            <a:avLst/>
          </a:prstGeom>
        </p:spPr>
      </p:pic>
      <p:pic>
        <p:nvPicPr>
          <p:cNvPr id="4" name="Picture 3">
            <a:extLst>
              <a:ext uri="{FF2B5EF4-FFF2-40B4-BE49-F238E27FC236}">
                <a16:creationId xmlns:a16="http://schemas.microsoft.com/office/drawing/2014/main" id="{4813A7E8-3354-D611-D3B8-DB1AF45710FA}"/>
              </a:ext>
            </a:extLst>
          </p:cNvPr>
          <p:cNvPicPr>
            <a:picLocks noChangeAspect="1"/>
          </p:cNvPicPr>
          <p:nvPr/>
        </p:nvPicPr>
        <p:blipFill>
          <a:blip r:embed="rId5"/>
          <a:srcRect l="14206" t="21823" r="16096" b="24415"/>
          <a:stretch>
            <a:fillRect/>
          </a:stretch>
        </p:blipFill>
        <p:spPr>
          <a:xfrm>
            <a:off x="5645523" y="3872779"/>
            <a:ext cx="450477" cy="347480"/>
          </a:xfrm>
          <a:prstGeom prst="rect">
            <a:avLst/>
          </a:prstGeom>
        </p:spPr>
      </p:pic>
      <p:pic>
        <p:nvPicPr>
          <p:cNvPr id="5" name="Picture 4">
            <a:extLst>
              <a:ext uri="{FF2B5EF4-FFF2-40B4-BE49-F238E27FC236}">
                <a16:creationId xmlns:a16="http://schemas.microsoft.com/office/drawing/2014/main" id="{EBFEBB9B-2DA8-8C6E-AB83-4818E5F62804}"/>
              </a:ext>
            </a:extLst>
          </p:cNvPr>
          <p:cNvPicPr>
            <a:picLocks noChangeAspect="1"/>
          </p:cNvPicPr>
          <p:nvPr/>
        </p:nvPicPr>
        <p:blipFill>
          <a:blip r:embed="rId5"/>
          <a:srcRect l="14206" t="21823" r="16096" b="24415"/>
          <a:stretch>
            <a:fillRect/>
          </a:stretch>
        </p:blipFill>
        <p:spPr>
          <a:xfrm>
            <a:off x="6715567" y="3880060"/>
            <a:ext cx="450477" cy="347480"/>
          </a:xfrm>
          <a:prstGeom prst="rect">
            <a:avLst/>
          </a:prstGeom>
        </p:spPr>
      </p:pic>
      <p:pic>
        <p:nvPicPr>
          <p:cNvPr id="7" name="Picture 6">
            <a:extLst>
              <a:ext uri="{FF2B5EF4-FFF2-40B4-BE49-F238E27FC236}">
                <a16:creationId xmlns:a16="http://schemas.microsoft.com/office/drawing/2014/main" id="{2FDB73EC-8C00-4CA4-14BF-2982B5CED7CC}"/>
              </a:ext>
            </a:extLst>
          </p:cNvPr>
          <p:cNvPicPr>
            <a:picLocks noChangeAspect="1"/>
          </p:cNvPicPr>
          <p:nvPr/>
        </p:nvPicPr>
        <p:blipFill>
          <a:blip r:embed="rId5"/>
          <a:srcRect l="14206" t="21823" r="16096" b="24415"/>
          <a:stretch>
            <a:fillRect/>
          </a:stretch>
        </p:blipFill>
        <p:spPr>
          <a:xfrm>
            <a:off x="7785611" y="3585780"/>
            <a:ext cx="450477" cy="347480"/>
          </a:xfrm>
          <a:prstGeom prst="rect">
            <a:avLst/>
          </a:prstGeom>
        </p:spPr>
      </p:pic>
      <p:pic>
        <p:nvPicPr>
          <p:cNvPr id="8" name="Picture 7">
            <a:extLst>
              <a:ext uri="{FF2B5EF4-FFF2-40B4-BE49-F238E27FC236}">
                <a16:creationId xmlns:a16="http://schemas.microsoft.com/office/drawing/2014/main" id="{220253AB-34E9-B344-F4DE-C934266F8397}"/>
              </a:ext>
            </a:extLst>
          </p:cNvPr>
          <p:cNvPicPr>
            <a:picLocks noChangeAspect="1"/>
          </p:cNvPicPr>
          <p:nvPr/>
        </p:nvPicPr>
        <p:blipFill>
          <a:blip r:embed="rId5"/>
          <a:srcRect l="14206" t="21823" r="16096" b="24415"/>
          <a:stretch>
            <a:fillRect/>
          </a:stretch>
        </p:blipFill>
        <p:spPr>
          <a:xfrm>
            <a:off x="10146961" y="1316852"/>
            <a:ext cx="450477" cy="347480"/>
          </a:xfrm>
          <a:prstGeom prst="rect">
            <a:avLst/>
          </a:prstGeom>
        </p:spPr>
      </p:pic>
    </p:spTree>
    <p:extLst>
      <p:ext uri="{BB962C8B-B14F-4D97-AF65-F5344CB8AC3E}">
        <p14:creationId xmlns:p14="http://schemas.microsoft.com/office/powerpoint/2010/main" val="2274019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B343-1EFA-AB02-06DB-0BA12B7B3E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BC4861-4376-B4AC-F2AC-7B04EA86A174}"/>
              </a:ext>
            </a:extLst>
          </p:cNvPr>
          <p:cNvSpPr>
            <a:spLocks noGrp="1"/>
          </p:cNvSpPr>
          <p:nvPr>
            <p:ph type="title"/>
          </p:nvPr>
        </p:nvSpPr>
        <p:spPr/>
        <p:txBody>
          <a:bodyPr/>
          <a:lstStyle/>
          <a:p>
            <a:r>
              <a:rPr lang="en-US" sz="2800" dirty="0"/>
              <a:t>RAD 202 utilizes an anti-HER2 Nanobody as a targeting moiety</a:t>
            </a:r>
          </a:p>
        </p:txBody>
      </p:sp>
      <p:sp>
        <p:nvSpPr>
          <p:cNvPr id="13" name="TextBox 12">
            <a:extLst>
              <a:ext uri="{FF2B5EF4-FFF2-40B4-BE49-F238E27FC236}">
                <a16:creationId xmlns:a16="http://schemas.microsoft.com/office/drawing/2014/main" id="{A9C1D63D-1B6C-AA4F-E374-21E473016370}"/>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sp>
        <p:nvSpPr>
          <p:cNvPr id="2" name="Slide Number Placeholder 1">
            <a:extLst>
              <a:ext uri="{FF2B5EF4-FFF2-40B4-BE49-F238E27FC236}">
                <a16:creationId xmlns:a16="http://schemas.microsoft.com/office/drawing/2014/main" id="{F48E28A9-0746-C6B6-1D78-751F421EAC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4" name="object 3">
            <a:extLst>
              <a:ext uri="{FF2B5EF4-FFF2-40B4-BE49-F238E27FC236}">
                <a16:creationId xmlns:a16="http://schemas.microsoft.com/office/drawing/2014/main" id="{1A3C3310-A198-5379-3E3D-58BDFB04A874}"/>
              </a:ext>
            </a:extLst>
          </p:cNvPr>
          <p:cNvPicPr/>
          <p:nvPr/>
        </p:nvPicPr>
        <p:blipFill>
          <a:blip r:embed="rId2" cstate="print"/>
          <a:stretch>
            <a:fillRect/>
          </a:stretch>
        </p:blipFill>
        <p:spPr>
          <a:xfrm>
            <a:off x="759307" y="1276603"/>
            <a:ext cx="4406134" cy="1293495"/>
          </a:xfrm>
          <a:prstGeom prst="rect">
            <a:avLst/>
          </a:prstGeom>
        </p:spPr>
      </p:pic>
      <p:sp>
        <p:nvSpPr>
          <p:cNvPr id="5" name="object 4">
            <a:extLst>
              <a:ext uri="{FF2B5EF4-FFF2-40B4-BE49-F238E27FC236}">
                <a16:creationId xmlns:a16="http://schemas.microsoft.com/office/drawing/2014/main" id="{EE07CE76-D4D8-4972-13D9-CA0C6D218F96}"/>
              </a:ext>
            </a:extLst>
          </p:cNvPr>
          <p:cNvSpPr txBox="1"/>
          <p:nvPr/>
        </p:nvSpPr>
        <p:spPr>
          <a:xfrm>
            <a:off x="731012" y="3069412"/>
            <a:ext cx="8641588" cy="2243563"/>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Molecule: </a:t>
            </a:r>
            <a:r>
              <a:rPr kumimoji="0" lang="en-US" sz="28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RAD 402 – 161Tb</a:t>
            </a:r>
            <a:endParaRPr kumimoji="0" lang="en-US"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95"/>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Targeting </a:t>
            </a:r>
            <a:r>
              <a:rPr kumimoji="0" sz="2800" b="0" i="0" u="none" strike="noStrike" kern="0" cap="none" spc="0" normalizeH="0" baseline="0" noProof="0" dirty="0" err="1">
                <a:ln>
                  <a:noFill/>
                </a:ln>
                <a:solidFill>
                  <a:sysClr val="windowText" lastClr="000000"/>
                </a:solidFill>
                <a:effectLst/>
                <a:uLnTx/>
                <a:uFillTx/>
                <a:latin typeface="Arial Nova" panose="020B0504020202020204" pitchFamily="34" charset="0"/>
                <a:cs typeface="Calibri"/>
              </a:rPr>
              <a:t>MoA</a:t>
            </a:r>
            <a:r>
              <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8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KLK3</a:t>
            </a:r>
            <a:endPar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0" marR="0" lvl="0" indent="0" defTabSz="914400" eaLnBrk="1" fontAlgn="auto" latinLnBrk="0" hangingPunct="1">
              <a:lnSpc>
                <a:spcPct val="100000"/>
              </a:lnSpc>
              <a:spcBef>
                <a:spcPts val="420"/>
              </a:spcBef>
              <a:spcAft>
                <a:spcPts val="0"/>
              </a:spcAft>
              <a:buClrTx/>
              <a:buSzTx/>
              <a:buFontTx/>
              <a:buNone/>
              <a:tabLst/>
              <a:defRPr/>
            </a:pPr>
            <a:endPar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Therapeutic for</a:t>
            </a:r>
            <a:r>
              <a:rPr kumimoji="0" lang="en-US"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a:t>
            </a:r>
            <a:r>
              <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8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PROSTATE CANCER</a:t>
            </a:r>
            <a:endParaRPr kumimoji="0" sz="28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p:txBody>
      </p:sp>
      <p:pic>
        <p:nvPicPr>
          <p:cNvPr id="8" name="Picture 7">
            <a:extLst>
              <a:ext uri="{FF2B5EF4-FFF2-40B4-BE49-F238E27FC236}">
                <a16:creationId xmlns:a16="http://schemas.microsoft.com/office/drawing/2014/main" id="{894E262A-8159-EB68-9EF9-CC10F7A9703C}"/>
              </a:ext>
            </a:extLst>
          </p:cNvPr>
          <p:cNvPicPr>
            <a:picLocks noChangeAspect="1"/>
          </p:cNvPicPr>
          <p:nvPr/>
        </p:nvPicPr>
        <p:blipFill>
          <a:blip r:embed="rId3"/>
          <a:stretch>
            <a:fillRect/>
          </a:stretch>
        </p:blipFill>
        <p:spPr>
          <a:xfrm>
            <a:off x="9027121" y="1545025"/>
            <a:ext cx="2587557" cy="695334"/>
          </a:xfrm>
          <a:prstGeom prst="rect">
            <a:avLst/>
          </a:prstGeom>
        </p:spPr>
      </p:pic>
      <p:sp>
        <p:nvSpPr>
          <p:cNvPr id="7" name="TextBox 6">
            <a:extLst>
              <a:ext uri="{FF2B5EF4-FFF2-40B4-BE49-F238E27FC236}">
                <a16:creationId xmlns:a16="http://schemas.microsoft.com/office/drawing/2014/main" id="{8395CDC4-179D-DC32-73DF-F75126C58699}"/>
              </a:ext>
            </a:extLst>
          </p:cNvPr>
          <p:cNvSpPr txBox="1"/>
          <p:nvPr/>
        </p:nvSpPr>
        <p:spPr>
          <a:xfrm>
            <a:off x="8856887" y="1149557"/>
            <a:ext cx="2757791" cy="307777"/>
          </a:xfrm>
          <a:prstGeom prst="rect">
            <a:avLst/>
          </a:prstGeom>
          <a:noFill/>
        </p:spPr>
        <p:txBody>
          <a:bodyPr wrap="square">
            <a:spAutoFit/>
          </a:bodyPr>
          <a:lstStyle/>
          <a:p>
            <a:pPr algn="ctr"/>
            <a:r>
              <a:rPr kumimoji="0" lang="en-US" sz="1400" b="0" i="1"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Intellectual Property</a:t>
            </a:r>
            <a:endParaRPr lang="en-US" sz="1400" i="1" dirty="0"/>
          </a:p>
        </p:txBody>
      </p:sp>
    </p:spTree>
    <p:extLst>
      <p:ext uri="{BB962C8B-B14F-4D97-AF65-F5344CB8AC3E}">
        <p14:creationId xmlns:p14="http://schemas.microsoft.com/office/powerpoint/2010/main" val="145356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9218C-867E-2F85-7F9A-631824BB71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7772F7-B741-EF88-19F5-86E72B09CEA6}"/>
              </a:ext>
            </a:extLst>
          </p:cNvPr>
          <p:cNvSpPr>
            <a:spLocks noGrp="1"/>
          </p:cNvSpPr>
          <p:nvPr>
            <p:ph type="title"/>
          </p:nvPr>
        </p:nvSpPr>
        <p:spPr/>
        <p:txBody>
          <a:bodyPr/>
          <a:lstStyle/>
          <a:p>
            <a:r>
              <a:rPr lang="en-US" dirty="0"/>
              <a:t>Management Team</a:t>
            </a:r>
            <a:endParaRPr lang="en-US" sz="2400" dirty="0"/>
          </a:p>
        </p:txBody>
      </p:sp>
      <p:sp>
        <p:nvSpPr>
          <p:cNvPr id="15" name="Slide Number Placeholder 14">
            <a:extLst>
              <a:ext uri="{FF2B5EF4-FFF2-40B4-BE49-F238E27FC236}">
                <a16:creationId xmlns:a16="http://schemas.microsoft.com/office/drawing/2014/main" id="{F19F5104-CAC8-EF8B-D691-89958671AF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pic>
        <p:nvPicPr>
          <p:cNvPr id="12" name="Picture 11">
            <a:extLst>
              <a:ext uri="{FF2B5EF4-FFF2-40B4-BE49-F238E27FC236}">
                <a16:creationId xmlns:a16="http://schemas.microsoft.com/office/drawing/2014/main" id="{EFC308EF-1211-38F8-E99D-17C4461CBF8F}"/>
              </a:ext>
            </a:extLst>
          </p:cNvPr>
          <p:cNvPicPr>
            <a:picLocks noChangeAspect="1"/>
          </p:cNvPicPr>
          <p:nvPr/>
        </p:nvPicPr>
        <p:blipFill>
          <a:blip r:embed="rId3"/>
          <a:stretch>
            <a:fillRect/>
          </a:stretch>
        </p:blipFill>
        <p:spPr>
          <a:xfrm>
            <a:off x="9105387" y="4421201"/>
            <a:ext cx="1328429" cy="1254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4C2FAF75-D0B6-86BB-1C87-29DB9086F3BE}"/>
              </a:ext>
            </a:extLst>
          </p:cNvPr>
          <p:cNvPicPr>
            <a:picLocks noChangeAspect="1"/>
          </p:cNvPicPr>
          <p:nvPr/>
        </p:nvPicPr>
        <p:blipFill>
          <a:blip r:embed="rId4"/>
          <a:stretch>
            <a:fillRect/>
          </a:stretch>
        </p:blipFill>
        <p:spPr>
          <a:xfrm>
            <a:off x="10786842" y="4417484"/>
            <a:ext cx="1143477" cy="1458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F2CEF1FF-B4BA-69A4-9D2D-DA6CFEA3625F}"/>
              </a:ext>
            </a:extLst>
          </p:cNvPr>
          <p:cNvPicPr>
            <a:picLocks noChangeAspect="1"/>
          </p:cNvPicPr>
          <p:nvPr/>
        </p:nvPicPr>
        <p:blipFill>
          <a:blip r:embed="rId5"/>
          <a:stretch>
            <a:fillRect/>
          </a:stretch>
        </p:blipFill>
        <p:spPr>
          <a:xfrm>
            <a:off x="7615041" y="4443399"/>
            <a:ext cx="1253565" cy="1253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ject 3">
            <a:extLst>
              <a:ext uri="{FF2B5EF4-FFF2-40B4-BE49-F238E27FC236}">
                <a16:creationId xmlns:a16="http://schemas.microsoft.com/office/drawing/2014/main" id="{A5F50A6A-E797-339A-0A90-745549FD3530}"/>
              </a:ext>
            </a:extLst>
          </p:cNvPr>
          <p:cNvPicPr/>
          <p:nvPr/>
        </p:nvPicPr>
        <p:blipFill>
          <a:blip r:embed="rId6" cstate="print"/>
          <a:stretch>
            <a:fillRect/>
          </a:stretch>
        </p:blipFill>
        <p:spPr>
          <a:xfrm>
            <a:off x="5959663" y="4423310"/>
            <a:ext cx="1327146" cy="1310588"/>
          </a:xfrm>
          <a:prstGeom prst="rect">
            <a:avLst/>
          </a:prstGeom>
        </p:spPr>
      </p:pic>
      <p:pic>
        <p:nvPicPr>
          <p:cNvPr id="19" name="object 4">
            <a:extLst>
              <a:ext uri="{FF2B5EF4-FFF2-40B4-BE49-F238E27FC236}">
                <a16:creationId xmlns:a16="http://schemas.microsoft.com/office/drawing/2014/main" id="{303F9A79-4CF4-40DB-4D3D-5C33EE2D14CF}"/>
              </a:ext>
            </a:extLst>
          </p:cNvPr>
          <p:cNvPicPr/>
          <p:nvPr/>
        </p:nvPicPr>
        <p:blipFill>
          <a:blip r:embed="rId7" cstate="print"/>
          <a:stretch>
            <a:fillRect/>
          </a:stretch>
        </p:blipFill>
        <p:spPr>
          <a:xfrm>
            <a:off x="7486399" y="2805315"/>
            <a:ext cx="1325929" cy="1305606"/>
          </a:xfrm>
          <a:prstGeom prst="rect">
            <a:avLst/>
          </a:prstGeom>
        </p:spPr>
      </p:pic>
      <p:pic>
        <p:nvPicPr>
          <p:cNvPr id="20" name="object 6">
            <a:extLst>
              <a:ext uri="{FF2B5EF4-FFF2-40B4-BE49-F238E27FC236}">
                <a16:creationId xmlns:a16="http://schemas.microsoft.com/office/drawing/2014/main" id="{4AC06D7C-8DE1-2EC8-A708-0EF5522FEEB4}"/>
              </a:ext>
            </a:extLst>
          </p:cNvPr>
          <p:cNvPicPr/>
          <p:nvPr/>
        </p:nvPicPr>
        <p:blipFill>
          <a:blip r:embed="rId8" cstate="print"/>
          <a:stretch>
            <a:fillRect/>
          </a:stretch>
        </p:blipFill>
        <p:spPr>
          <a:xfrm>
            <a:off x="4351833" y="4391970"/>
            <a:ext cx="1327146" cy="1318087"/>
          </a:xfrm>
          <a:prstGeom prst="rect">
            <a:avLst/>
          </a:prstGeom>
        </p:spPr>
      </p:pic>
      <p:pic>
        <p:nvPicPr>
          <p:cNvPr id="21" name="object 7">
            <a:extLst>
              <a:ext uri="{FF2B5EF4-FFF2-40B4-BE49-F238E27FC236}">
                <a16:creationId xmlns:a16="http://schemas.microsoft.com/office/drawing/2014/main" id="{96B4AC12-EB65-40A2-4B33-B1C38AAD1611}"/>
              </a:ext>
            </a:extLst>
          </p:cNvPr>
          <p:cNvPicPr/>
          <p:nvPr/>
        </p:nvPicPr>
        <p:blipFill>
          <a:blip r:embed="rId9" cstate="print"/>
          <a:stretch>
            <a:fillRect/>
          </a:stretch>
        </p:blipFill>
        <p:spPr>
          <a:xfrm>
            <a:off x="4360179" y="2785913"/>
            <a:ext cx="1349771" cy="1194431"/>
          </a:xfrm>
          <a:prstGeom prst="rect">
            <a:avLst/>
          </a:prstGeom>
        </p:spPr>
      </p:pic>
      <p:pic>
        <p:nvPicPr>
          <p:cNvPr id="22" name="object 8">
            <a:extLst>
              <a:ext uri="{FF2B5EF4-FFF2-40B4-BE49-F238E27FC236}">
                <a16:creationId xmlns:a16="http://schemas.microsoft.com/office/drawing/2014/main" id="{88767E75-7606-D879-8B7A-43C22250CBA4}"/>
              </a:ext>
            </a:extLst>
          </p:cNvPr>
          <p:cNvPicPr/>
          <p:nvPr/>
        </p:nvPicPr>
        <p:blipFill>
          <a:blip r:embed="rId10" cstate="print"/>
          <a:stretch>
            <a:fillRect/>
          </a:stretch>
        </p:blipFill>
        <p:spPr>
          <a:xfrm>
            <a:off x="5926716" y="2785913"/>
            <a:ext cx="1346018" cy="1224347"/>
          </a:xfrm>
          <a:prstGeom prst="rect">
            <a:avLst/>
          </a:prstGeom>
        </p:spPr>
      </p:pic>
      <p:pic>
        <p:nvPicPr>
          <p:cNvPr id="23" name="object 10">
            <a:extLst>
              <a:ext uri="{FF2B5EF4-FFF2-40B4-BE49-F238E27FC236}">
                <a16:creationId xmlns:a16="http://schemas.microsoft.com/office/drawing/2014/main" id="{AD2C282F-8D03-4F23-97CF-3193039E7437}"/>
              </a:ext>
            </a:extLst>
          </p:cNvPr>
          <p:cNvPicPr/>
          <p:nvPr/>
        </p:nvPicPr>
        <p:blipFill>
          <a:blip r:embed="rId11" cstate="print"/>
          <a:stretch>
            <a:fillRect/>
          </a:stretch>
        </p:blipFill>
        <p:spPr>
          <a:xfrm>
            <a:off x="7979059" y="1002641"/>
            <a:ext cx="1387161" cy="1346784"/>
          </a:xfrm>
          <a:prstGeom prst="rect">
            <a:avLst/>
          </a:prstGeom>
        </p:spPr>
      </p:pic>
      <p:pic>
        <p:nvPicPr>
          <p:cNvPr id="24" name="object 11">
            <a:extLst>
              <a:ext uri="{FF2B5EF4-FFF2-40B4-BE49-F238E27FC236}">
                <a16:creationId xmlns:a16="http://schemas.microsoft.com/office/drawing/2014/main" id="{2B87A4F5-2B9C-503E-CA92-CE906E044CAB}"/>
              </a:ext>
            </a:extLst>
          </p:cNvPr>
          <p:cNvPicPr/>
          <p:nvPr/>
        </p:nvPicPr>
        <p:blipFill>
          <a:blip r:embed="rId12" cstate="print"/>
          <a:stretch>
            <a:fillRect/>
          </a:stretch>
        </p:blipFill>
        <p:spPr>
          <a:xfrm>
            <a:off x="9573137" y="985233"/>
            <a:ext cx="1478794" cy="1350177"/>
          </a:xfrm>
          <a:prstGeom prst="rect">
            <a:avLst/>
          </a:prstGeom>
        </p:spPr>
      </p:pic>
      <p:grpSp>
        <p:nvGrpSpPr>
          <p:cNvPr id="25" name="object 12">
            <a:extLst>
              <a:ext uri="{FF2B5EF4-FFF2-40B4-BE49-F238E27FC236}">
                <a16:creationId xmlns:a16="http://schemas.microsoft.com/office/drawing/2014/main" id="{E3C5BEB9-E76D-A655-7BCC-796621079C59}"/>
              </a:ext>
            </a:extLst>
          </p:cNvPr>
          <p:cNvGrpSpPr/>
          <p:nvPr/>
        </p:nvGrpSpPr>
        <p:grpSpPr>
          <a:xfrm>
            <a:off x="6427773" y="973845"/>
            <a:ext cx="1402596" cy="1407196"/>
            <a:chOff x="6937247" y="559308"/>
            <a:chExt cx="1708150" cy="1715770"/>
          </a:xfrm>
        </p:grpSpPr>
        <p:pic>
          <p:nvPicPr>
            <p:cNvPr id="26" name="object 13">
              <a:extLst>
                <a:ext uri="{FF2B5EF4-FFF2-40B4-BE49-F238E27FC236}">
                  <a16:creationId xmlns:a16="http://schemas.microsoft.com/office/drawing/2014/main" id="{D7B3CFD2-37FD-1AFC-E1FD-A7D72E60D6C2}"/>
                </a:ext>
              </a:extLst>
            </p:cNvPr>
            <p:cNvPicPr/>
            <p:nvPr/>
          </p:nvPicPr>
          <p:blipFill>
            <a:blip r:embed="rId13" cstate="print"/>
            <a:stretch>
              <a:fillRect/>
            </a:stretch>
          </p:blipFill>
          <p:spPr>
            <a:xfrm>
              <a:off x="6937247" y="559308"/>
              <a:ext cx="1707642" cy="1715262"/>
            </a:xfrm>
            <a:prstGeom prst="rect">
              <a:avLst/>
            </a:prstGeom>
          </p:spPr>
        </p:pic>
        <p:pic>
          <p:nvPicPr>
            <p:cNvPr id="27" name="object 14">
              <a:extLst>
                <a:ext uri="{FF2B5EF4-FFF2-40B4-BE49-F238E27FC236}">
                  <a16:creationId xmlns:a16="http://schemas.microsoft.com/office/drawing/2014/main" id="{78BCA5EC-F320-33B6-16AF-7211569A281D}"/>
                </a:ext>
              </a:extLst>
            </p:cNvPr>
            <p:cNvPicPr/>
            <p:nvPr/>
          </p:nvPicPr>
          <p:blipFill>
            <a:blip r:embed="rId14" cstate="print"/>
            <a:stretch>
              <a:fillRect/>
            </a:stretch>
          </p:blipFill>
          <p:spPr>
            <a:xfrm>
              <a:off x="7039101" y="607187"/>
              <a:ext cx="1559432" cy="1567306"/>
            </a:xfrm>
            <a:prstGeom prst="rect">
              <a:avLst/>
            </a:prstGeom>
          </p:spPr>
        </p:pic>
      </p:grpSp>
      <p:pic>
        <p:nvPicPr>
          <p:cNvPr id="28" name="object 15">
            <a:extLst>
              <a:ext uri="{FF2B5EF4-FFF2-40B4-BE49-F238E27FC236}">
                <a16:creationId xmlns:a16="http://schemas.microsoft.com/office/drawing/2014/main" id="{9F2CCB4C-1D11-EA81-D2AB-315C6C4A5B0E}"/>
              </a:ext>
            </a:extLst>
          </p:cNvPr>
          <p:cNvPicPr/>
          <p:nvPr/>
        </p:nvPicPr>
        <p:blipFill>
          <a:blip r:embed="rId15" cstate="print"/>
          <a:stretch>
            <a:fillRect/>
          </a:stretch>
        </p:blipFill>
        <p:spPr>
          <a:xfrm>
            <a:off x="4743600" y="986882"/>
            <a:ext cx="1539353" cy="1421924"/>
          </a:xfrm>
          <a:prstGeom prst="rect">
            <a:avLst/>
          </a:prstGeom>
        </p:spPr>
      </p:pic>
      <p:sp>
        <p:nvSpPr>
          <p:cNvPr id="29" name="object 16">
            <a:extLst>
              <a:ext uri="{FF2B5EF4-FFF2-40B4-BE49-F238E27FC236}">
                <a16:creationId xmlns:a16="http://schemas.microsoft.com/office/drawing/2014/main" id="{A345AA3A-8B0C-F308-BDE5-7EE4A9C21D15}"/>
              </a:ext>
            </a:extLst>
          </p:cNvPr>
          <p:cNvSpPr/>
          <p:nvPr/>
        </p:nvSpPr>
        <p:spPr>
          <a:xfrm>
            <a:off x="334454" y="2644013"/>
            <a:ext cx="1788795" cy="3411220"/>
          </a:xfrm>
          <a:custGeom>
            <a:avLst/>
            <a:gdLst/>
            <a:ahLst/>
            <a:cxnLst/>
            <a:rect l="l" t="t" r="r" b="b"/>
            <a:pathLst>
              <a:path w="1788795" h="3411220">
                <a:moveTo>
                  <a:pt x="1788350" y="0"/>
                </a:moveTo>
                <a:lnTo>
                  <a:pt x="0" y="0"/>
                </a:lnTo>
                <a:lnTo>
                  <a:pt x="0" y="3210344"/>
                </a:lnTo>
                <a:lnTo>
                  <a:pt x="4959" y="3256310"/>
                </a:lnTo>
                <a:lnTo>
                  <a:pt x="19086" y="3298506"/>
                </a:lnTo>
                <a:lnTo>
                  <a:pt x="41253" y="3335728"/>
                </a:lnTo>
                <a:lnTo>
                  <a:pt x="70334" y="3366773"/>
                </a:lnTo>
                <a:lnTo>
                  <a:pt x="105200" y="3390438"/>
                </a:lnTo>
                <a:lnTo>
                  <a:pt x="144725" y="3405519"/>
                </a:lnTo>
                <a:lnTo>
                  <a:pt x="187782" y="3410813"/>
                </a:lnTo>
                <a:lnTo>
                  <a:pt x="1600644" y="3410813"/>
                </a:lnTo>
                <a:lnTo>
                  <a:pt x="1643672" y="3405519"/>
                </a:lnTo>
                <a:lnTo>
                  <a:pt x="1683177" y="3390438"/>
                </a:lnTo>
                <a:lnTo>
                  <a:pt x="1718030" y="3366773"/>
                </a:lnTo>
                <a:lnTo>
                  <a:pt x="1747102" y="3335728"/>
                </a:lnTo>
                <a:lnTo>
                  <a:pt x="1769265" y="3298506"/>
                </a:lnTo>
                <a:lnTo>
                  <a:pt x="1783391" y="3256310"/>
                </a:lnTo>
                <a:lnTo>
                  <a:pt x="1788350" y="3210344"/>
                </a:lnTo>
                <a:lnTo>
                  <a:pt x="1788350" y="0"/>
                </a:lnTo>
                <a:close/>
              </a:path>
            </a:pathLst>
          </a:custGeom>
          <a:solidFill>
            <a:srgbClr val="D2EBF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17">
            <a:extLst>
              <a:ext uri="{FF2B5EF4-FFF2-40B4-BE49-F238E27FC236}">
                <a16:creationId xmlns:a16="http://schemas.microsoft.com/office/drawing/2014/main" id="{47C4E11A-65E3-CDBA-DEF5-017EAF57B95B}"/>
              </a:ext>
            </a:extLst>
          </p:cNvPr>
          <p:cNvSpPr txBox="1"/>
          <p:nvPr/>
        </p:nvSpPr>
        <p:spPr>
          <a:xfrm>
            <a:off x="491439" y="2724657"/>
            <a:ext cx="1438275" cy="3302635"/>
          </a:xfrm>
          <a:prstGeom prst="rect">
            <a:avLst/>
          </a:prstGeom>
        </p:spPr>
        <p:txBody>
          <a:bodyPr vert="horz" wrap="square" lIns="0" tIns="19685" rIns="0" bIns="0" rtlCol="0">
            <a:spAutoFit/>
          </a:bodyPr>
          <a:lstStyle/>
          <a:p>
            <a:pPr marL="184785" marR="189230" lvl="0" indent="-172720" defTabSz="914400" eaLnBrk="1" fontAlgn="auto" latinLnBrk="0" hangingPunct="1">
              <a:lnSpc>
                <a:spcPct val="95100"/>
              </a:lnSpc>
              <a:spcBef>
                <a:spcPts val="155"/>
              </a:spcBef>
              <a:spcAft>
                <a:spcPts val="0"/>
              </a:spcAft>
              <a:buClrTx/>
              <a:buSzTx/>
              <a:buFont typeface="Arial"/>
              <a:buChar char="•"/>
              <a:tabLst>
                <a:tab pos="184785" algn="l"/>
              </a:tabLst>
              <a:defRPr/>
            </a:pPr>
            <a:r>
              <a:rPr kumimoji="0" sz="1000" b="0" i="0" u="none" strike="noStrike" kern="0" cap="none" spc="80" normalizeH="0" baseline="0" noProof="0" dirty="0">
                <a:ln>
                  <a:noFill/>
                </a:ln>
                <a:solidFill>
                  <a:sysClr val="windowText" lastClr="000000"/>
                </a:solidFill>
                <a:effectLst/>
                <a:uLnTx/>
                <a:uFillTx/>
                <a:latin typeface="Calibri"/>
                <a:cs typeface="Calibri"/>
              </a:rPr>
              <a:t>Radiopharm </a:t>
            </a:r>
            <a:r>
              <a:rPr kumimoji="0" sz="1000" b="0" i="0" u="none" strike="noStrike" kern="0" cap="none" spc="60" normalizeH="0" baseline="0" noProof="0" dirty="0" err="1">
                <a:ln>
                  <a:noFill/>
                </a:ln>
                <a:solidFill>
                  <a:sysClr val="windowText" lastClr="000000"/>
                </a:solidFill>
                <a:effectLst/>
                <a:uLnTx/>
                <a:uFillTx/>
                <a:latin typeface="Calibri"/>
                <a:cs typeface="Calibri"/>
              </a:rPr>
              <a:t>Theranostics</a:t>
            </a:r>
            <a:r>
              <a:rPr kumimoji="0" sz="1000" b="0" i="0" u="none" strike="noStrike" kern="0" cap="none" spc="10" normalizeH="0" baseline="0" noProof="0" dirty="0">
                <a:ln>
                  <a:noFill/>
                </a:ln>
                <a:solidFill>
                  <a:sysClr val="windowText" lastClr="000000"/>
                </a:solidFill>
                <a:effectLst/>
                <a:uLnTx/>
                <a:uFillTx/>
                <a:latin typeface="Calibri"/>
                <a:cs typeface="Calibri"/>
              </a:rPr>
              <a:t> </a:t>
            </a:r>
            <a:r>
              <a:rPr kumimoji="0" sz="1000" b="0" i="0" u="none" strike="noStrike" kern="0" cap="none" spc="125" normalizeH="0" baseline="0" noProof="0" dirty="0">
                <a:ln>
                  <a:noFill/>
                </a:ln>
                <a:solidFill>
                  <a:sysClr val="windowText" lastClr="000000"/>
                </a:solidFill>
                <a:effectLst/>
                <a:uLnTx/>
                <a:uFillTx/>
                <a:latin typeface="Calibri"/>
                <a:cs typeface="Calibri"/>
              </a:rPr>
              <a:t>CEO </a:t>
            </a:r>
            <a:r>
              <a:rPr kumimoji="0" sz="1000" b="0" i="0" u="none" strike="noStrike" kern="0" cap="none" spc="70" normalizeH="0" baseline="0" noProof="0" dirty="0">
                <a:ln>
                  <a:noFill/>
                </a:ln>
                <a:solidFill>
                  <a:sysClr val="windowText" lastClr="000000"/>
                </a:solidFill>
                <a:effectLst/>
                <a:uLnTx/>
                <a:uFillTx/>
                <a:latin typeface="Calibri"/>
                <a:cs typeface="Calibri"/>
              </a:rPr>
              <a:t>since</a:t>
            </a:r>
            <a:r>
              <a:rPr kumimoji="0" sz="1000" b="0" i="0" u="none" strike="noStrike" kern="0" cap="none" spc="-10" normalizeH="0" baseline="0" noProof="0" dirty="0">
                <a:ln>
                  <a:noFill/>
                </a:ln>
                <a:solidFill>
                  <a:sysClr val="windowText" lastClr="000000"/>
                </a:solidFill>
                <a:effectLst/>
                <a:uLnTx/>
                <a:uFillTx/>
                <a:latin typeface="Calibri"/>
                <a:cs typeface="Calibri"/>
              </a:rPr>
              <a:t> </a:t>
            </a:r>
            <a:r>
              <a:rPr kumimoji="0" sz="1000" b="0" i="0" u="none" strike="noStrike" kern="0" cap="none" spc="75" normalizeH="0" baseline="0" noProof="0" dirty="0">
                <a:ln>
                  <a:noFill/>
                </a:ln>
                <a:solidFill>
                  <a:sysClr val="windowText" lastClr="000000"/>
                </a:solidFill>
                <a:effectLst/>
                <a:uLnTx/>
                <a:uFillTx/>
                <a:latin typeface="Calibri"/>
                <a:cs typeface="Calibri"/>
              </a:rPr>
              <a:t>September </a:t>
            </a:r>
            <a:r>
              <a:rPr kumimoji="0" sz="1000" b="0" i="0" u="none" strike="noStrike" kern="0" cap="none" spc="-20" normalizeH="0" baseline="0" noProof="0" dirty="0">
                <a:ln>
                  <a:noFill/>
                </a:ln>
                <a:solidFill>
                  <a:sysClr val="windowText" lastClr="000000"/>
                </a:solidFill>
                <a:effectLst/>
                <a:uLnTx/>
                <a:uFillTx/>
                <a:latin typeface="Calibri"/>
                <a:cs typeface="Calibri"/>
              </a:rPr>
              <a:t>2021</a:t>
            </a:r>
            <a:endParaRPr kumimoji="0" sz="1000" b="0" i="0" u="none" strike="noStrike" kern="0" cap="none" spc="0" normalizeH="0" baseline="0" noProof="0" dirty="0">
              <a:ln>
                <a:noFill/>
              </a:ln>
              <a:solidFill>
                <a:sysClr val="windowText" lastClr="000000"/>
              </a:solidFill>
              <a:effectLst/>
              <a:uLnTx/>
              <a:uFillTx/>
              <a:latin typeface="Calibri"/>
              <a:cs typeface="Calibri"/>
            </a:endParaRPr>
          </a:p>
          <a:p>
            <a:pPr marL="184785" marR="5080" lvl="0" indent="-172720" defTabSz="914400" eaLnBrk="1" fontAlgn="auto" latinLnBrk="0" hangingPunct="1">
              <a:lnSpc>
                <a:spcPts val="1140"/>
              </a:lnSpc>
              <a:spcBef>
                <a:spcPts val="625"/>
              </a:spcBef>
              <a:spcAft>
                <a:spcPts val="0"/>
              </a:spcAft>
              <a:buClrTx/>
              <a:buSzTx/>
              <a:buFont typeface="Arial"/>
              <a:buChar char="•"/>
              <a:tabLst>
                <a:tab pos="184785" algn="l"/>
              </a:tabLst>
              <a:defRPr/>
            </a:pPr>
            <a:r>
              <a:rPr kumimoji="0" sz="1000" b="0" i="0" u="none" strike="noStrike" kern="0" cap="none" spc="75" normalizeH="0" baseline="0" noProof="0" dirty="0">
                <a:ln>
                  <a:noFill/>
                </a:ln>
                <a:solidFill>
                  <a:sysClr val="windowText" lastClr="000000"/>
                </a:solidFill>
                <a:effectLst/>
                <a:uLnTx/>
                <a:uFillTx/>
                <a:latin typeface="Calibri"/>
                <a:cs typeface="Calibri"/>
              </a:rPr>
              <a:t>Previously:</a:t>
            </a:r>
            <a:r>
              <a:rPr kumimoji="0" sz="1000" b="0" i="0" u="none" strike="noStrike" kern="0" cap="none" spc="95" normalizeH="0" baseline="0" noProof="0" dirty="0">
                <a:ln>
                  <a:noFill/>
                </a:ln>
                <a:solidFill>
                  <a:sysClr val="windowText" lastClr="000000"/>
                </a:solidFill>
                <a:effectLst/>
                <a:uLnTx/>
                <a:uFillTx/>
                <a:latin typeface="Calibri"/>
                <a:cs typeface="Calibri"/>
              </a:rPr>
              <a:t> </a:t>
            </a:r>
            <a:r>
              <a:rPr kumimoji="0" sz="1000" b="0" i="0" u="none" strike="noStrike" kern="0" cap="none" spc="85" normalizeH="0" baseline="0" noProof="0" dirty="0">
                <a:ln>
                  <a:noFill/>
                </a:ln>
                <a:solidFill>
                  <a:sysClr val="windowText" lastClr="000000"/>
                </a:solidFill>
                <a:effectLst/>
                <a:uLnTx/>
                <a:uFillTx/>
                <a:latin typeface="Calibri"/>
                <a:cs typeface="Calibri"/>
              </a:rPr>
              <a:t>Chief </a:t>
            </a:r>
            <a:r>
              <a:rPr kumimoji="0" sz="1000" b="0" i="0" u="none" strike="noStrike" kern="0" cap="none" spc="120" normalizeH="0" baseline="0" noProof="0" dirty="0">
                <a:ln>
                  <a:noFill/>
                </a:ln>
                <a:solidFill>
                  <a:sysClr val="windowText" lastClr="000000"/>
                </a:solidFill>
                <a:effectLst/>
                <a:uLnTx/>
                <a:uFillTx/>
                <a:latin typeface="Calibri"/>
                <a:cs typeface="Calibri"/>
              </a:rPr>
              <a:t>Commercial</a:t>
            </a:r>
            <a:r>
              <a:rPr kumimoji="0" sz="1000" b="0" i="0" u="none" strike="noStrike" kern="0" cap="none" spc="110" normalizeH="0" baseline="0" noProof="0" dirty="0">
                <a:ln>
                  <a:noFill/>
                </a:ln>
                <a:solidFill>
                  <a:sysClr val="windowText" lastClr="000000"/>
                </a:solidFill>
                <a:effectLst/>
                <a:uLnTx/>
                <a:uFillTx/>
                <a:latin typeface="Calibri"/>
                <a:cs typeface="Calibri"/>
              </a:rPr>
              <a:t> </a:t>
            </a:r>
            <a:r>
              <a:rPr kumimoji="0" sz="1000" b="0" i="0" u="none" strike="noStrike" kern="0" cap="none" spc="65" normalizeH="0" baseline="0" noProof="0" dirty="0">
                <a:ln>
                  <a:noFill/>
                </a:ln>
                <a:solidFill>
                  <a:sysClr val="windowText" lastClr="000000"/>
                </a:solidFill>
                <a:effectLst/>
                <a:uLnTx/>
                <a:uFillTx/>
                <a:latin typeface="Calibri"/>
                <a:cs typeface="Calibri"/>
              </a:rPr>
              <a:t>Officer of</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75" normalizeH="0" baseline="0" noProof="0" dirty="0">
                <a:ln>
                  <a:noFill/>
                </a:ln>
                <a:solidFill>
                  <a:sysClr val="windowText" lastClr="000000"/>
                </a:solidFill>
                <a:effectLst/>
                <a:uLnTx/>
                <a:uFillTx/>
                <a:latin typeface="Calibri"/>
                <a:cs typeface="Calibri"/>
              </a:rPr>
              <a:t>Novartis </a:t>
            </a:r>
            <a:r>
              <a:rPr kumimoji="0" sz="1000" b="0" i="0" u="none" strike="noStrike" kern="0" cap="none" spc="135" normalizeH="0" baseline="0" noProof="0" dirty="0">
                <a:ln>
                  <a:noFill/>
                </a:ln>
                <a:solidFill>
                  <a:sysClr val="windowText" lastClr="000000"/>
                </a:solidFill>
                <a:effectLst/>
                <a:uLnTx/>
                <a:uFillTx/>
                <a:latin typeface="Calibri"/>
                <a:cs typeface="Calibri"/>
              </a:rPr>
              <a:t>Company </a:t>
            </a:r>
            <a:r>
              <a:rPr kumimoji="0" sz="1000" b="0" i="0" u="none" strike="noStrike" kern="0" cap="none" spc="114" normalizeH="0" baseline="0" noProof="0" dirty="0">
                <a:ln>
                  <a:noFill/>
                </a:ln>
                <a:solidFill>
                  <a:sysClr val="windowText" lastClr="000000"/>
                </a:solidFill>
                <a:effectLst/>
                <a:uLnTx/>
                <a:uFillTx/>
                <a:latin typeface="Calibri"/>
                <a:cs typeface="Calibri"/>
              </a:rPr>
              <a:t>Advanced </a:t>
            </a:r>
            <a:r>
              <a:rPr kumimoji="0" sz="1000" b="0" i="0" u="none" strike="noStrike" kern="0" cap="none" spc="80" normalizeH="0" baseline="0" noProof="0" dirty="0">
                <a:ln>
                  <a:noFill/>
                </a:ln>
                <a:solidFill>
                  <a:sysClr val="windowText" lastClr="000000"/>
                </a:solidFill>
                <a:effectLst/>
                <a:uLnTx/>
                <a:uFillTx/>
                <a:latin typeface="Calibri"/>
                <a:cs typeface="Calibri"/>
              </a:rPr>
              <a:t>Accelerator </a:t>
            </a:r>
            <a:r>
              <a:rPr kumimoji="0" sz="1000" b="0" i="0" u="none" strike="noStrike" kern="0" cap="none" spc="95" normalizeH="0" baseline="0" noProof="0" dirty="0">
                <a:ln>
                  <a:noFill/>
                </a:ln>
                <a:solidFill>
                  <a:sysClr val="windowText" lastClr="000000"/>
                </a:solidFill>
                <a:effectLst/>
                <a:uLnTx/>
                <a:uFillTx/>
                <a:latin typeface="Calibri"/>
                <a:cs typeface="Calibri"/>
              </a:rPr>
              <a:t>Applications</a:t>
            </a:r>
            <a:r>
              <a:rPr kumimoji="0" sz="1000" b="0" i="0" u="none" strike="noStrike" kern="0" cap="none" spc="114" normalizeH="0" baseline="0" noProof="0" dirty="0">
                <a:ln>
                  <a:noFill/>
                </a:ln>
                <a:solidFill>
                  <a:sysClr val="windowText" lastClr="000000"/>
                </a:solidFill>
                <a:effectLst/>
                <a:uLnTx/>
                <a:uFillTx/>
                <a:latin typeface="Calibri"/>
                <a:cs typeface="Calibri"/>
              </a:rPr>
              <a:t> </a:t>
            </a:r>
            <a:r>
              <a:rPr kumimoji="0" sz="1000" b="0" i="0" u="none" strike="noStrike" kern="0" cap="none" spc="30" normalizeH="0" baseline="0" noProof="0" dirty="0">
                <a:ln>
                  <a:noFill/>
                </a:ln>
                <a:solidFill>
                  <a:sysClr val="windowText" lastClr="000000"/>
                </a:solidFill>
                <a:effectLst/>
                <a:uLnTx/>
                <a:uFillTx/>
                <a:latin typeface="Calibri"/>
                <a:cs typeface="Calibri"/>
              </a:rPr>
              <a:t>S.A.</a:t>
            </a:r>
            <a:endParaRPr kumimoji="0" sz="1000" b="0" i="0" u="none" strike="noStrike" kern="0" cap="none" spc="0" normalizeH="0" baseline="0" noProof="0" dirty="0">
              <a:ln>
                <a:noFill/>
              </a:ln>
              <a:solidFill>
                <a:sysClr val="windowText" lastClr="000000"/>
              </a:solidFill>
              <a:effectLst/>
              <a:uLnTx/>
              <a:uFillTx/>
              <a:latin typeface="Calibri"/>
              <a:cs typeface="Calibri"/>
            </a:endParaRPr>
          </a:p>
          <a:p>
            <a:pPr marL="184785" marR="56515" lvl="0" indent="-172720" defTabSz="914400" eaLnBrk="1" fontAlgn="auto" latinLnBrk="0" hangingPunct="1">
              <a:lnSpc>
                <a:spcPct val="95100"/>
              </a:lnSpc>
              <a:spcBef>
                <a:spcPts val="570"/>
              </a:spcBef>
              <a:spcAft>
                <a:spcPts val="0"/>
              </a:spcAft>
              <a:buClrTx/>
              <a:buSzTx/>
              <a:buFont typeface="Arial"/>
              <a:buChar char="•"/>
              <a:tabLst>
                <a:tab pos="184785" algn="l"/>
              </a:tabLst>
              <a:defRPr/>
            </a:pPr>
            <a:r>
              <a:rPr kumimoji="0" sz="1000" b="0" i="0" u="none" strike="noStrike" kern="0" cap="none" spc="125" normalizeH="0" baseline="0" noProof="0" dirty="0">
                <a:ln>
                  <a:noFill/>
                </a:ln>
                <a:solidFill>
                  <a:sysClr val="windowText" lastClr="000000"/>
                </a:solidFill>
                <a:effectLst/>
                <a:uLnTx/>
                <a:uFillTx/>
                <a:latin typeface="Calibri"/>
                <a:cs typeface="Calibri"/>
              </a:rPr>
              <a:t>Lead</a:t>
            </a:r>
            <a:r>
              <a:rPr kumimoji="0" sz="1000" b="0" i="0" u="none" strike="noStrike" kern="0" cap="none" spc="35" normalizeH="0" baseline="0" noProof="0" dirty="0">
                <a:ln>
                  <a:noFill/>
                </a:ln>
                <a:solidFill>
                  <a:sysClr val="windowText" lastClr="000000"/>
                </a:solidFill>
                <a:effectLst/>
                <a:uLnTx/>
                <a:uFillTx/>
                <a:latin typeface="Calibri"/>
                <a:cs typeface="Calibri"/>
              </a:rPr>
              <a:t> </a:t>
            </a:r>
            <a:r>
              <a:rPr kumimoji="0" sz="1000" b="0" i="0" u="none" strike="noStrike" kern="0" cap="none" spc="60" normalizeH="0" baseline="0" noProof="0" dirty="0">
                <a:ln>
                  <a:noFill/>
                </a:ln>
                <a:solidFill>
                  <a:sysClr val="windowText" lastClr="000000"/>
                </a:solidFill>
                <a:effectLst/>
                <a:uLnTx/>
                <a:uFillTx/>
                <a:latin typeface="Calibri"/>
                <a:cs typeface="Calibri"/>
              </a:rPr>
              <a:t>for</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90" normalizeH="0" baseline="0" noProof="0" dirty="0" err="1">
                <a:ln>
                  <a:noFill/>
                </a:ln>
                <a:solidFill>
                  <a:sysClr val="windowText" lastClr="000000"/>
                </a:solidFill>
                <a:effectLst/>
                <a:uLnTx/>
                <a:uFillTx/>
                <a:latin typeface="Calibri"/>
                <a:cs typeface="Calibri"/>
              </a:rPr>
              <a:t>Lutathera</a:t>
            </a:r>
            <a:r>
              <a:rPr kumimoji="0" sz="1000" b="0" i="0" u="none" strike="noStrike" kern="0" cap="none" spc="90" normalizeH="0" baseline="0" noProof="0" dirty="0">
                <a:ln>
                  <a:noFill/>
                </a:ln>
                <a:solidFill>
                  <a:sysClr val="windowText" lastClr="000000"/>
                </a:solidFill>
                <a:effectLst/>
                <a:uLnTx/>
                <a:uFillTx/>
                <a:latin typeface="Calibri"/>
                <a:cs typeface="Calibri"/>
              </a:rPr>
              <a:t> </a:t>
            </a:r>
            <a:r>
              <a:rPr kumimoji="0" sz="1000" b="0" i="0" u="none" strike="noStrike" kern="0" cap="none" spc="85" normalizeH="0" baseline="0" noProof="0" dirty="0">
                <a:ln>
                  <a:noFill/>
                </a:ln>
                <a:solidFill>
                  <a:sysClr val="windowText" lastClr="000000"/>
                </a:solidFill>
                <a:effectLst/>
                <a:uLnTx/>
                <a:uFillTx/>
                <a:latin typeface="Calibri"/>
                <a:cs typeface="Calibri"/>
              </a:rPr>
              <a:t>in-</a:t>
            </a:r>
            <a:r>
              <a:rPr kumimoji="0" sz="1000" b="0" i="0" u="none" strike="noStrike" kern="0" cap="none" spc="114" normalizeH="0" baseline="0" noProof="0" dirty="0">
                <a:ln>
                  <a:noFill/>
                </a:ln>
                <a:solidFill>
                  <a:sysClr val="windowText" lastClr="000000"/>
                </a:solidFill>
                <a:effectLst/>
                <a:uLnTx/>
                <a:uFillTx/>
                <a:latin typeface="Calibri"/>
                <a:cs typeface="Calibri"/>
              </a:rPr>
              <a:t>market</a:t>
            </a:r>
            <a:r>
              <a:rPr kumimoji="0" sz="1000" b="0" i="0" u="none" strike="noStrike" kern="0" cap="none" spc="70" normalizeH="0" baseline="0" noProof="0" dirty="0">
                <a:ln>
                  <a:noFill/>
                </a:ln>
                <a:solidFill>
                  <a:sysClr val="windowText" lastClr="000000"/>
                </a:solidFill>
                <a:effectLst/>
                <a:uLnTx/>
                <a:uFillTx/>
                <a:latin typeface="Calibri"/>
                <a:cs typeface="Calibri"/>
              </a:rPr>
              <a:t> </a:t>
            </a:r>
            <a:r>
              <a:rPr kumimoji="0" sz="1000" b="0" i="0" u="none" strike="noStrike" kern="0" cap="none" spc="105" normalizeH="0" baseline="0" noProof="0" dirty="0">
                <a:ln>
                  <a:noFill/>
                </a:ln>
                <a:solidFill>
                  <a:sysClr val="windowText" lastClr="000000"/>
                </a:solidFill>
                <a:effectLst/>
                <a:uLnTx/>
                <a:uFillTx/>
                <a:latin typeface="Calibri"/>
                <a:cs typeface="Calibri"/>
              </a:rPr>
              <a:t>growth </a:t>
            </a:r>
            <a:r>
              <a:rPr kumimoji="0" sz="1000" b="0" i="0" u="none" strike="noStrike" kern="0" cap="none" spc="95" normalizeH="0" baseline="0" noProof="0" dirty="0">
                <a:ln>
                  <a:noFill/>
                </a:ln>
                <a:solidFill>
                  <a:sysClr val="windowText" lastClr="000000"/>
                </a:solidFill>
                <a:effectLst/>
                <a:uLnTx/>
                <a:uFillTx/>
                <a:latin typeface="Calibri"/>
                <a:cs typeface="Calibri"/>
              </a:rPr>
              <a:t>strategy</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45" normalizeH="0" baseline="0" noProof="0" dirty="0">
                <a:ln>
                  <a:noFill/>
                </a:ln>
                <a:solidFill>
                  <a:sysClr val="windowText" lastClr="000000"/>
                </a:solidFill>
                <a:effectLst/>
                <a:uLnTx/>
                <a:uFillTx/>
                <a:latin typeface="Calibri"/>
                <a:cs typeface="Calibri"/>
              </a:rPr>
              <a:t> </a:t>
            </a:r>
            <a:r>
              <a:rPr kumimoji="0" sz="1000" b="0" i="0" u="none" strike="noStrike" kern="0" cap="none" spc="90" normalizeH="0" baseline="0" noProof="0" dirty="0" err="1">
                <a:ln>
                  <a:noFill/>
                </a:ln>
                <a:solidFill>
                  <a:sysClr val="windowText" lastClr="000000"/>
                </a:solidFill>
                <a:effectLst/>
                <a:uLnTx/>
                <a:uFillTx/>
                <a:latin typeface="Calibri"/>
                <a:cs typeface="Calibri"/>
              </a:rPr>
              <a:t>Pluvicto</a:t>
            </a:r>
            <a:r>
              <a:rPr kumimoji="0" sz="1000" b="0" i="0" u="none" strike="noStrike" kern="0" cap="none" spc="90" normalizeH="0" baseline="0" noProof="0" dirty="0">
                <a:ln>
                  <a:noFill/>
                </a:ln>
                <a:solidFill>
                  <a:sysClr val="windowText" lastClr="000000"/>
                </a:solidFill>
                <a:effectLst/>
                <a:uLnTx/>
                <a:uFillTx/>
                <a:latin typeface="Calibri"/>
                <a:cs typeface="Calibri"/>
              </a:rPr>
              <a:t> </a:t>
            </a:r>
            <a:r>
              <a:rPr kumimoji="0" sz="1000" b="0" i="0" u="none" strike="noStrike" kern="0" cap="none" spc="114" normalizeH="0" baseline="0" noProof="0" dirty="0">
                <a:ln>
                  <a:noFill/>
                </a:ln>
                <a:solidFill>
                  <a:sysClr val="windowText" lastClr="000000"/>
                </a:solidFill>
                <a:effectLst/>
                <a:uLnTx/>
                <a:uFillTx/>
                <a:latin typeface="Calibri"/>
                <a:cs typeface="Calibri"/>
              </a:rPr>
              <a:t>launch</a:t>
            </a:r>
            <a:r>
              <a:rPr kumimoji="0" sz="1000" b="0" i="0" u="none" strike="noStrike" kern="0" cap="none" spc="65" normalizeH="0" baseline="0" noProof="0" dirty="0">
                <a:ln>
                  <a:noFill/>
                </a:ln>
                <a:solidFill>
                  <a:sysClr val="windowText" lastClr="000000"/>
                </a:solidFill>
                <a:effectLst/>
                <a:uLnTx/>
                <a:uFillTx/>
                <a:latin typeface="Calibri"/>
                <a:cs typeface="Calibri"/>
              </a:rPr>
              <a:t> </a:t>
            </a:r>
            <a:r>
              <a:rPr kumimoji="0" sz="1000" b="0" i="0" u="none" strike="noStrike" kern="0" cap="none" spc="85" normalizeH="0" baseline="0" noProof="0" dirty="0">
                <a:ln>
                  <a:noFill/>
                </a:ln>
                <a:solidFill>
                  <a:sysClr val="windowText" lastClr="000000"/>
                </a:solidFill>
                <a:effectLst/>
                <a:uLnTx/>
                <a:uFillTx/>
                <a:latin typeface="Calibri"/>
                <a:cs typeface="Calibri"/>
              </a:rPr>
              <a:t>strategy</a:t>
            </a:r>
            <a:endParaRPr kumimoji="0" sz="1000" b="0" i="0" u="none" strike="noStrike" kern="0" cap="none" spc="0" normalizeH="0" baseline="0" noProof="0" dirty="0">
              <a:ln>
                <a:noFill/>
              </a:ln>
              <a:solidFill>
                <a:sysClr val="windowText" lastClr="000000"/>
              </a:solidFill>
              <a:effectLst/>
              <a:uLnTx/>
              <a:uFillTx/>
              <a:latin typeface="Calibri"/>
              <a:cs typeface="Calibri"/>
            </a:endParaRPr>
          </a:p>
          <a:p>
            <a:pPr marL="184785" marR="33020" lvl="0" indent="-172720" defTabSz="914400" eaLnBrk="1" fontAlgn="auto" latinLnBrk="0" hangingPunct="1">
              <a:lnSpc>
                <a:spcPts val="1140"/>
              </a:lnSpc>
              <a:spcBef>
                <a:spcPts val="630"/>
              </a:spcBef>
              <a:spcAft>
                <a:spcPts val="0"/>
              </a:spcAft>
              <a:buClrTx/>
              <a:buSzTx/>
              <a:buFont typeface="Arial"/>
              <a:buChar char="•"/>
              <a:tabLst>
                <a:tab pos="184785" algn="l"/>
              </a:tabLst>
              <a:defRPr/>
            </a:pPr>
            <a:r>
              <a:rPr kumimoji="0" sz="1000" b="0" i="0" u="none" strike="noStrike" kern="0" cap="none" spc="90" normalizeH="0" baseline="0" noProof="0" dirty="0">
                <a:ln>
                  <a:noFill/>
                </a:ln>
                <a:solidFill>
                  <a:sysClr val="windowText" lastClr="000000"/>
                </a:solidFill>
                <a:effectLst/>
                <a:uLnTx/>
                <a:uFillTx/>
                <a:latin typeface="Calibri"/>
                <a:cs typeface="Calibri"/>
              </a:rPr>
              <a:t>Senior</a:t>
            </a:r>
            <a:r>
              <a:rPr kumimoji="0" sz="1000" b="0" i="0" u="none" strike="noStrike" kern="0" cap="none" spc="65" normalizeH="0" baseline="0" noProof="0" dirty="0">
                <a:ln>
                  <a:noFill/>
                </a:ln>
                <a:solidFill>
                  <a:sysClr val="windowText" lastClr="000000"/>
                </a:solidFill>
                <a:effectLst/>
                <a:uLnTx/>
                <a:uFillTx/>
                <a:latin typeface="Calibri"/>
                <a:cs typeface="Calibri"/>
              </a:rPr>
              <a:t> </a:t>
            </a:r>
            <a:r>
              <a:rPr kumimoji="0" sz="1000" b="0" i="0" u="none" strike="noStrike" kern="0" cap="none" spc="80" normalizeH="0" baseline="0" noProof="0" dirty="0">
                <a:ln>
                  <a:noFill/>
                </a:ln>
                <a:solidFill>
                  <a:sysClr val="windowText" lastClr="000000"/>
                </a:solidFill>
                <a:effectLst/>
                <a:uLnTx/>
                <a:uFillTx/>
                <a:latin typeface="Calibri"/>
                <a:cs typeface="Calibri"/>
              </a:rPr>
              <a:t>Vice </a:t>
            </a:r>
            <a:r>
              <a:rPr kumimoji="0" sz="1000" b="0" i="0" u="none" strike="noStrike" kern="0" cap="none" spc="100" normalizeH="0" baseline="0" noProof="0" dirty="0">
                <a:ln>
                  <a:noFill/>
                </a:ln>
                <a:solidFill>
                  <a:sysClr val="windowText" lastClr="000000"/>
                </a:solidFill>
                <a:effectLst/>
                <a:uLnTx/>
                <a:uFillTx/>
                <a:latin typeface="Calibri"/>
                <a:cs typeface="Calibri"/>
              </a:rPr>
              <a:t>President</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80" normalizeH="0" baseline="0" noProof="0" dirty="0">
                <a:ln>
                  <a:noFill/>
                </a:ln>
                <a:solidFill>
                  <a:sysClr val="windowText" lastClr="000000"/>
                </a:solidFill>
                <a:effectLst/>
                <a:uLnTx/>
                <a:uFillTx/>
                <a:latin typeface="Calibri"/>
                <a:cs typeface="Calibri"/>
              </a:rPr>
              <a:t>Global </a:t>
            </a:r>
            <a:r>
              <a:rPr kumimoji="0" sz="1000" b="0" i="0" u="none" strike="noStrike" kern="0" cap="none" spc="95" normalizeH="0" baseline="0" noProof="0" dirty="0">
                <a:ln>
                  <a:noFill/>
                </a:ln>
                <a:solidFill>
                  <a:sysClr val="windowText" lastClr="000000"/>
                </a:solidFill>
                <a:effectLst/>
                <a:uLnTx/>
                <a:uFillTx/>
                <a:latin typeface="Calibri"/>
                <a:cs typeface="Calibri"/>
              </a:rPr>
              <a:t>Head,</a:t>
            </a:r>
            <a:r>
              <a:rPr kumimoji="0" sz="1000" b="0" i="0" u="none" strike="noStrike" kern="0" cap="none" spc="50" normalizeH="0" baseline="0" noProof="0" dirty="0">
                <a:ln>
                  <a:noFill/>
                </a:ln>
                <a:solidFill>
                  <a:sysClr val="windowText" lastClr="000000"/>
                </a:solidFill>
                <a:effectLst/>
                <a:uLnTx/>
                <a:uFillTx/>
                <a:latin typeface="Calibri"/>
                <a:cs typeface="Calibri"/>
              </a:rPr>
              <a:t> </a:t>
            </a:r>
            <a:r>
              <a:rPr kumimoji="0" sz="1000" b="0" i="0" u="none" strike="noStrike" kern="0" cap="none" spc="90" normalizeH="0" baseline="0" noProof="0" dirty="0">
                <a:ln>
                  <a:noFill/>
                </a:ln>
                <a:solidFill>
                  <a:sysClr val="windowText" lastClr="000000"/>
                </a:solidFill>
                <a:effectLst/>
                <a:uLnTx/>
                <a:uFillTx/>
                <a:latin typeface="Calibri"/>
                <a:cs typeface="Calibri"/>
              </a:rPr>
              <a:t>Breast </a:t>
            </a:r>
            <a:r>
              <a:rPr kumimoji="0" sz="1000" b="0" i="0" u="none" strike="noStrike" kern="0" cap="none" spc="120" normalizeH="0" baseline="0" noProof="0" dirty="0">
                <a:ln>
                  <a:noFill/>
                </a:ln>
                <a:solidFill>
                  <a:sysClr val="windowText" lastClr="000000"/>
                </a:solidFill>
                <a:effectLst/>
                <a:uLnTx/>
                <a:uFillTx/>
                <a:latin typeface="Calibri"/>
                <a:cs typeface="Calibri"/>
              </a:rPr>
              <a:t>Cancer</a:t>
            </a:r>
            <a:r>
              <a:rPr kumimoji="0" sz="1000" b="0" i="0" u="none" strike="noStrike" kern="0" cap="none" spc="45" normalizeH="0" baseline="0" noProof="0" dirty="0">
                <a:ln>
                  <a:noFill/>
                </a:ln>
                <a:solidFill>
                  <a:sysClr val="windowText" lastClr="000000"/>
                </a:solidFill>
                <a:effectLst/>
                <a:uLnTx/>
                <a:uFillTx/>
                <a:latin typeface="Calibri"/>
                <a:cs typeface="Calibri"/>
              </a:rPr>
              <a:t> </a:t>
            </a:r>
            <a:r>
              <a:rPr kumimoji="0" sz="1000" b="0" i="0" u="none" strike="noStrike" kern="0" cap="none" spc="55" normalizeH="0" baseline="0" noProof="0" dirty="0">
                <a:ln>
                  <a:noFill/>
                </a:ln>
                <a:solidFill>
                  <a:sysClr val="windowText" lastClr="000000"/>
                </a:solidFill>
                <a:effectLst/>
                <a:uLnTx/>
                <a:uFillTx/>
                <a:latin typeface="Calibri"/>
                <a:cs typeface="Calibri"/>
              </a:rPr>
              <a:t>for</a:t>
            </a:r>
            <a:r>
              <a:rPr kumimoji="0" sz="1000" b="0" i="0" u="none" strike="noStrike" kern="0" cap="none" spc="35" normalizeH="0" baseline="0" noProof="0" dirty="0">
                <a:ln>
                  <a:noFill/>
                </a:ln>
                <a:solidFill>
                  <a:sysClr val="windowText" lastClr="000000"/>
                </a:solidFill>
                <a:effectLst/>
                <a:uLnTx/>
                <a:uFillTx/>
                <a:latin typeface="Calibri"/>
                <a:cs typeface="Calibri"/>
              </a:rPr>
              <a:t> </a:t>
            </a:r>
            <a:r>
              <a:rPr kumimoji="0" sz="1000" b="0" i="0" u="none" strike="noStrike" kern="0" cap="none" spc="75" normalizeH="0" baseline="0" noProof="0" dirty="0">
                <a:ln>
                  <a:noFill/>
                </a:ln>
                <a:solidFill>
                  <a:sysClr val="windowText" lastClr="000000"/>
                </a:solidFill>
                <a:effectLst/>
                <a:uLnTx/>
                <a:uFillTx/>
                <a:latin typeface="Calibri"/>
                <a:cs typeface="Calibri"/>
              </a:rPr>
              <a:t>Novartis </a:t>
            </a:r>
            <a:r>
              <a:rPr kumimoji="0" sz="1000" b="0" i="0" u="none" strike="noStrike" kern="0" cap="none" spc="120" normalizeH="0" baseline="0" noProof="0" dirty="0">
                <a:ln>
                  <a:noFill/>
                </a:ln>
                <a:solidFill>
                  <a:sysClr val="windowText" lastClr="000000"/>
                </a:solidFill>
                <a:effectLst/>
                <a:uLnTx/>
                <a:uFillTx/>
                <a:latin typeface="Calibri"/>
                <a:cs typeface="Calibri"/>
              </a:rPr>
              <a:t>Oncology</a:t>
            </a:r>
            <a:r>
              <a:rPr kumimoji="0" sz="1000" b="0" i="0" u="none" strike="noStrike" kern="0" cap="none" spc="65" normalizeH="0" baseline="0" noProof="0" dirty="0">
                <a:ln>
                  <a:noFill/>
                </a:ln>
                <a:solidFill>
                  <a:sysClr val="windowText" lastClr="000000"/>
                </a:solidFill>
                <a:effectLst/>
                <a:uLnTx/>
                <a:uFillTx/>
                <a:latin typeface="Calibri"/>
                <a:cs typeface="Calibri"/>
              </a:rPr>
              <a:t> </a:t>
            </a:r>
            <a:r>
              <a:rPr kumimoji="0" sz="1000" b="0" i="0" u="none" strike="noStrike" kern="0" cap="none" spc="90" normalizeH="0" baseline="0" noProof="0" dirty="0">
                <a:ln>
                  <a:noFill/>
                </a:ln>
                <a:solidFill>
                  <a:sysClr val="windowText" lastClr="000000"/>
                </a:solidFill>
                <a:effectLst/>
                <a:uLnTx/>
                <a:uFillTx/>
                <a:latin typeface="Calibri"/>
                <a:cs typeface="Calibri"/>
              </a:rPr>
              <a:t>since </a:t>
            </a:r>
            <a:r>
              <a:rPr kumimoji="0" sz="1000" b="0" i="0" u="none" strike="noStrike" kern="0" cap="none" spc="-20" normalizeH="0" baseline="0" noProof="0" dirty="0">
                <a:ln>
                  <a:noFill/>
                </a:ln>
                <a:solidFill>
                  <a:sysClr val="windowText" lastClr="000000"/>
                </a:solidFill>
                <a:effectLst/>
                <a:uLnTx/>
                <a:uFillTx/>
                <a:latin typeface="Calibri"/>
                <a:cs typeface="Calibri"/>
              </a:rPr>
              <a:t>2017</a:t>
            </a:r>
            <a:endParaRPr kumimoji="0" sz="10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2" name="object 19">
            <a:extLst>
              <a:ext uri="{FF2B5EF4-FFF2-40B4-BE49-F238E27FC236}">
                <a16:creationId xmlns:a16="http://schemas.microsoft.com/office/drawing/2014/main" id="{6AED4422-9EBE-04D4-BD7C-3FC60BC19355}"/>
              </a:ext>
            </a:extLst>
          </p:cNvPr>
          <p:cNvPicPr/>
          <p:nvPr/>
        </p:nvPicPr>
        <p:blipFill>
          <a:blip r:embed="rId16" cstate="print"/>
          <a:stretch>
            <a:fillRect/>
          </a:stretch>
        </p:blipFill>
        <p:spPr>
          <a:xfrm>
            <a:off x="340436" y="878980"/>
            <a:ext cx="1786483" cy="1275841"/>
          </a:xfrm>
          <a:prstGeom prst="rect">
            <a:avLst/>
          </a:prstGeom>
        </p:spPr>
      </p:pic>
      <p:sp>
        <p:nvSpPr>
          <p:cNvPr id="33" name="object 20">
            <a:extLst>
              <a:ext uri="{FF2B5EF4-FFF2-40B4-BE49-F238E27FC236}">
                <a16:creationId xmlns:a16="http://schemas.microsoft.com/office/drawing/2014/main" id="{BA31BFD8-BD53-4E56-0686-CCDBEF6D2946}"/>
              </a:ext>
            </a:extLst>
          </p:cNvPr>
          <p:cNvSpPr txBox="1"/>
          <p:nvPr/>
        </p:nvSpPr>
        <p:spPr>
          <a:xfrm>
            <a:off x="6474722" y="2136072"/>
            <a:ext cx="1311243" cy="344966"/>
          </a:xfrm>
          <a:prstGeom prst="rect">
            <a:avLst/>
          </a:prstGeom>
          <a:solidFill>
            <a:srgbClr val="006A91"/>
          </a:solidFill>
        </p:spPr>
        <p:txBody>
          <a:bodyPr vert="horz" wrap="square" lIns="0" tIns="44450" rIns="0" bIns="0" rtlCol="0">
            <a:spAutoFit/>
          </a:bodyPr>
          <a:lstStyle/>
          <a:p>
            <a:pPr marL="3810" marR="0" lvl="0" indent="0" algn="ctr" defTabSz="914400" eaLnBrk="1" fontAlgn="auto" latinLnBrk="0" hangingPunct="1">
              <a:lnSpc>
                <a:spcPct val="100000"/>
              </a:lnSpc>
              <a:spcBef>
                <a:spcPts val="350"/>
              </a:spcBef>
              <a:spcAft>
                <a:spcPts val="0"/>
              </a:spcAft>
              <a:buClrTx/>
              <a:buSzTx/>
              <a:buFontTx/>
              <a:buNone/>
              <a:tabLst/>
              <a:defRPr/>
            </a:pPr>
            <a:r>
              <a:rPr kumimoji="0" sz="1050" b="0" i="0" u="none" strike="noStrike" kern="0" cap="none" spc="100" normalizeH="0" baseline="0" noProof="0" dirty="0">
                <a:ln>
                  <a:noFill/>
                </a:ln>
                <a:solidFill>
                  <a:srgbClr val="FFFFFF"/>
                </a:solidFill>
                <a:effectLst/>
                <a:uLnTx/>
                <a:uFillTx/>
                <a:latin typeface="Calibri"/>
                <a:cs typeface="Calibri"/>
              </a:rPr>
              <a:t>Vimal</a:t>
            </a:r>
            <a:r>
              <a:rPr kumimoji="0" sz="1050" b="0" i="0" u="none" strike="noStrike" kern="0" cap="none" spc="20" normalizeH="0" baseline="0" noProof="0" dirty="0">
                <a:ln>
                  <a:noFill/>
                </a:ln>
                <a:solidFill>
                  <a:srgbClr val="FFFFFF"/>
                </a:solidFill>
                <a:effectLst/>
                <a:uLnTx/>
                <a:uFillTx/>
                <a:latin typeface="Calibri"/>
                <a:cs typeface="Calibri"/>
              </a:rPr>
              <a:t> </a:t>
            </a:r>
            <a:r>
              <a:rPr kumimoji="0" sz="1050" b="0" i="0" u="none" strike="noStrike" kern="0" cap="none" spc="80" normalizeH="0" baseline="0" noProof="0" dirty="0">
                <a:ln>
                  <a:noFill/>
                </a:ln>
                <a:solidFill>
                  <a:srgbClr val="FFFFFF"/>
                </a:solidFill>
                <a:effectLst/>
                <a:uLnTx/>
                <a:uFillTx/>
                <a:latin typeface="Calibri"/>
                <a:cs typeface="Calibri"/>
              </a:rPr>
              <a:t>Patel</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5715"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45" normalizeH="0" baseline="0" noProof="0" dirty="0">
                <a:ln>
                  <a:noFill/>
                </a:ln>
                <a:solidFill>
                  <a:srgbClr val="FFFFFF"/>
                </a:solidFill>
                <a:effectLst/>
                <a:uLnTx/>
                <a:uFillTx/>
                <a:latin typeface="Calibri"/>
                <a:cs typeface="Calibri"/>
              </a:rPr>
              <a:t> </a:t>
            </a:r>
            <a:r>
              <a:rPr kumimoji="0" sz="900" b="0" i="0" u="none" strike="noStrike" kern="0" cap="none" spc="85" normalizeH="0" baseline="0" noProof="0" dirty="0">
                <a:ln>
                  <a:noFill/>
                </a:ln>
                <a:solidFill>
                  <a:srgbClr val="FFFFFF"/>
                </a:solidFill>
                <a:effectLst/>
                <a:uLnTx/>
                <a:uFillTx/>
                <a:latin typeface="Calibri"/>
                <a:cs typeface="Calibri"/>
              </a:rPr>
              <a:t>CMC</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4" name="object 23">
            <a:extLst>
              <a:ext uri="{FF2B5EF4-FFF2-40B4-BE49-F238E27FC236}">
                <a16:creationId xmlns:a16="http://schemas.microsoft.com/office/drawing/2014/main" id="{5FAC237A-EBEC-D894-EF3F-032D03B6D065}"/>
              </a:ext>
            </a:extLst>
          </p:cNvPr>
          <p:cNvPicPr/>
          <p:nvPr/>
        </p:nvPicPr>
        <p:blipFill>
          <a:blip r:embed="rId17" cstate="print"/>
          <a:stretch>
            <a:fillRect/>
          </a:stretch>
        </p:blipFill>
        <p:spPr>
          <a:xfrm>
            <a:off x="2194560" y="838371"/>
            <a:ext cx="1939289" cy="1718310"/>
          </a:xfrm>
          <a:prstGeom prst="rect">
            <a:avLst/>
          </a:prstGeom>
        </p:spPr>
      </p:pic>
      <p:sp>
        <p:nvSpPr>
          <p:cNvPr id="35" name="object 24">
            <a:extLst>
              <a:ext uri="{FF2B5EF4-FFF2-40B4-BE49-F238E27FC236}">
                <a16:creationId xmlns:a16="http://schemas.microsoft.com/office/drawing/2014/main" id="{894384CC-301E-A28A-3B1F-59DD719BBD76}"/>
              </a:ext>
            </a:extLst>
          </p:cNvPr>
          <p:cNvSpPr/>
          <p:nvPr/>
        </p:nvSpPr>
        <p:spPr>
          <a:xfrm>
            <a:off x="2265172" y="2653792"/>
            <a:ext cx="1779270" cy="3408679"/>
          </a:xfrm>
          <a:custGeom>
            <a:avLst/>
            <a:gdLst/>
            <a:ahLst/>
            <a:cxnLst/>
            <a:rect l="l" t="t" r="r" b="b"/>
            <a:pathLst>
              <a:path w="1779270" h="3408679">
                <a:moveTo>
                  <a:pt x="1778889" y="0"/>
                </a:moveTo>
                <a:lnTo>
                  <a:pt x="0" y="0"/>
                </a:lnTo>
                <a:lnTo>
                  <a:pt x="0" y="3208197"/>
                </a:lnTo>
                <a:lnTo>
                  <a:pt x="4930" y="3254133"/>
                </a:lnTo>
                <a:lnTo>
                  <a:pt x="18975" y="3296301"/>
                </a:lnTo>
                <a:lnTo>
                  <a:pt x="41018" y="3333500"/>
                </a:lnTo>
                <a:lnTo>
                  <a:pt x="69941" y="3364526"/>
                </a:lnTo>
                <a:lnTo>
                  <a:pt x="104626" y="3388176"/>
                </a:lnTo>
                <a:lnTo>
                  <a:pt x="143958" y="3403248"/>
                </a:lnTo>
                <a:lnTo>
                  <a:pt x="186816" y="3408540"/>
                </a:lnTo>
                <a:lnTo>
                  <a:pt x="1592199" y="3408540"/>
                </a:lnTo>
                <a:lnTo>
                  <a:pt x="1635010" y="3403248"/>
                </a:lnTo>
                <a:lnTo>
                  <a:pt x="1674308" y="3388176"/>
                </a:lnTo>
                <a:lnTo>
                  <a:pt x="1708971" y="3364526"/>
                </a:lnTo>
                <a:lnTo>
                  <a:pt x="1737880" y="3333500"/>
                </a:lnTo>
                <a:lnTo>
                  <a:pt x="1759916" y="3296301"/>
                </a:lnTo>
                <a:lnTo>
                  <a:pt x="1773959" y="3254133"/>
                </a:lnTo>
                <a:lnTo>
                  <a:pt x="1778889" y="3208197"/>
                </a:lnTo>
                <a:lnTo>
                  <a:pt x="1778889" y="0"/>
                </a:lnTo>
                <a:close/>
              </a:path>
            </a:pathLst>
          </a:custGeom>
          <a:solidFill>
            <a:srgbClr val="D2EBF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25">
            <a:extLst>
              <a:ext uri="{FF2B5EF4-FFF2-40B4-BE49-F238E27FC236}">
                <a16:creationId xmlns:a16="http://schemas.microsoft.com/office/drawing/2014/main" id="{01A011EC-379E-A196-2227-FEF87AC1ED5C}"/>
              </a:ext>
            </a:extLst>
          </p:cNvPr>
          <p:cNvSpPr txBox="1"/>
          <p:nvPr/>
        </p:nvSpPr>
        <p:spPr>
          <a:xfrm>
            <a:off x="2422398" y="2734817"/>
            <a:ext cx="1467485" cy="2288540"/>
          </a:xfrm>
          <a:prstGeom prst="rect">
            <a:avLst/>
          </a:prstGeom>
        </p:spPr>
        <p:txBody>
          <a:bodyPr vert="horz" wrap="square" lIns="0" tIns="22860" rIns="0" bIns="0" rtlCol="0">
            <a:spAutoFit/>
          </a:bodyPr>
          <a:lstStyle/>
          <a:p>
            <a:pPr marL="184785" marR="175895" lvl="0" indent="-172720" defTabSz="914400" eaLnBrk="1" fontAlgn="auto" latinLnBrk="0" hangingPunct="1">
              <a:lnSpc>
                <a:spcPts val="1140"/>
              </a:lnSpc>
              <a:spcBef>
                <a:spcPts val="180"/>
              </a:spcBef>
              <a:spcAft>
                <a:spcPts val="0"/>
              </a:spcAft>
              <a:buClrTx/>
              <a:buSzTx/>
              <a:buFont typeface="Arial"/>
              <a:buChar char="•"/>
              <a:tabLst>
                <a:tab pos="184785" algn="l"/>
              </a:tabLst>
              <a:defRPr/>
            </a:pPr>
            <a:r>
              <a:rPr kumimoji="0" sz="1000" b="0" i="0" u="none" strike="noStrike" kern="0" cap="none" spc="80" normalizeH="0" baseline="0" noProof="0">
                <a:ln>
                  <a:noFill/>
                </a:ln>
                <a:solidFill>
                  <a:sysClr val="windowText" lastClr="000000"/>
                </a:solidFill>
                <a:effectLst/>
                <a:uLnTx/>
                <a:uFillTx/>
                <a:latin typeface="Calibri"/>
                <a:cs typeface="Calibri"/>
              </a:rPr>
              <a:t>Radiopharm </a:t>
            </a:r>
            <a:r>
              <a:rPr kumimoji="0" sz="1000" b="0" i="0" u="none" strike="noStrike" kern="0" cap="none" spc="60" normalizeH="0" baseline="0" noProof="0">
                <a:ln>
                  <a:noFill/>
                </a:ln>
                <a:solidFill>
                  <a:sysClr val="windowText" lastClr="000000"/>
                </a:solidFill>
                <a:effectLst/>
                <a:uLnTx/>
                <a:uFillTx/>
                <a:latin typeface="Calibri"/>
                <a:cs typeface="Calibri"/>
              </a:rPr>
              <a:t>Theranostics</a:t>
            </a:r>
            <a:r>
              <a:rPr kumimoji="0" sz="1000" b="0" i="0" u="none" strike="noStrike" kern="0" cap="none" spc="0" normalizeH="0" baseline="0" noProof="0">
                <a:ln>
                  <a:noFill/>
                </a:ln>
                <a:solidFill>
                  <a:sysClr val="windowText" lastClr="000000"/>
                </a:solidFill>
                <a:effectLst/>
                <a:uLnTx/>
                <a:uFillTx/>
                <a:latin typeface="Calibri"/>
                <a:cs typeface="Calibri"/>
              </a:rPr>
              <a:t> </a:t>
            </a:r>
            <a:r>
              <a:rPr kumimoji="0" sz="1000" b="0" i="0" u="none" strike="noStrike" kern="0" cap="none" spc="95" normalizeH="0" baseline="0" noProof="0">
                <a:ln>
                  <a:noFill/>
                </a:ln>
                <a:solidFill>
                  <a:sysClr val="windowText" lastClr="000000"/>
                </a:solidFill>
                <a:effectLst/>
                <a:uLnTx/>
                <a:uFillTx/>
                <a:latin typeface="Calibri"/>
                <a:cs typeface="Calibri"/>
              </a:rPr>
              <a:t>CMO </a:t>
            </a:r>
            <a:r>
              <a:rPr kumimoji="0" sz="1000" b="0" i="0" u="none" strike="noStrike" kern="0" cap="none" spc="70" normalizeH="0" baseline="0" noProof="0">
                <a:ln>
                  <a:noFill/>
                </a:ln>
                <a:solidFill>
                  <a:sysClr val="windowText" lastClr="000000"/>
                </a:solidFill>
                <a:effectLst/>
                <a:uLnTx/>
                <a:uFillTx/>
                <a:latin typeface="Calibri"/>
                <a:cs typeface="Calibri"/>
              </a:rPr>
              <a:t>since</a:t>
            </a:r>
            <a:r>
              <a:rPr kumimoji="0" sz="1000" b="0" i="0" u="none" strike="noStrike" kern="0" cap="none" spc="-10" normalizeH="0" baseline="0" noProof="0">
                <a:ln>
                  <a:noFill/>
                </a:ln>
                <a:solidFill>
                  <a:sysClr val="windowText" lastClr="000000"/>
                </a:solidFill>
                <a:effectLst/>
                <a:uLnTx/>
                <a:uFillTx/>
                <a:latin typeface="Calibri"/>
                <a:cs typeface="Calibri"/>
              </a:rPr>
              <a:t> </a:t>
            </a:r>
            <a:r>
              <a:rPr kumimoji="0" sz="1000" b="0" i="0" u="none" strike="noStrike" kern="0" cap="none" spc="100" normalizeH="0" baseline="0" noProof="0">
                <a:ln>
                  <a:noFill/>
                </a:ln>
                <a:solidFill>
                  <a:sysClr val="windowText" lastClr="000000"/>
                </a:solidFill>
                <a:effectLst/>
                <a:uLnTx/>
                <a:uFillTx/>
                <a:latin typeface="Calibri"/>
                <a:cs typeface="Calibri"/>
              </a:rPr>
              <a:t>August</a:t>
            </a:r>
            <a:r>
              <a:rPr kumimoji="0" sz="1000" b="0" i="0" u="none" strike="noStrike" kern="0" cap="none" spc="-15" normalizeH="0" baseline="0" noProof="0">
                <a:ln>
                  <a:noFill/>
                </a:ln>
                <a:solidFill>
                  <a:sysClr val="windowText" lastClr="000000"/>
                </a:solidFill>
                <a:effectLst/>
                <a:uLnTx/>
                <a:uFillTx/>
                <a:latin typeface="Calibri"/>
                <a:cs typeface="Calibri"/>
              </a:rPr>
              <a:t> </a:t>
            </a:r>
            <a:r>
              <a:rPr kumimoji="0" sz="1000" b="0" i="0" u="none" strike="noStrike" kern="0" cap="none" spc="45" normalizeH="0" baseline="0" noProof="0">
                <a:ln>
                  <a:noFill/>
                </a:ln>
                <a:solidFill>
                  <a:sysClr val="windowText" lastClr="000000"/>
                </a:solidFill>
                <a:effectLst/>
                <a:uLnTx/>
                <a:uFillTx/>
                <a:latin typeface="Calibri"/>
                <a:cs typeface="Calibri"/>
              </a:rPr>
              <a:t>2024</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184785" marR="39370" lvl="0" indent="-172720" defTabSz="914400" eaLnBrk="1" fontAlgn="auto" latinLnBrk="0" hangingPunct="1">
              <a:lnSpc>
                <a:spcPts val="1140"/>
              </a:lnSpc>
              <a:spcBef>
                <a:spcPts val="605"/>
              </a:spcBef>
              <a:spcAft>
                <a:spcPts val="0"/>
              </a:spcAft>
              <a:buClrTx/>
              <a:buSzTx/>
              <a:buFont typeface="Arial"/>
              <a:buChar char="•"/>
              <a:tabLst>
                <a:tab pos="184785" algn="l"/>
              </a:tabLst>
              <a:defRPr/>
            </a:pPr>
            <a:r>
              <a:rPr kumimoji="0" sz="1000" b="0" i="0" u="none" strike="noStrike" kern="0" cap="none" spc="45" normalizeH="0" baseline="0" noProof="0">
                <a:ln>
                  <a:noFill/>
                </a:ln>
                <a:solidFill>
                  <a:sysClr val="windowText" lastClr="000000"/>
                </a:solidFill>
                <a:effectLst/>
                <a:uLnTx/>
                <a:uFillTx/>
                <a:latin typeface="Calibri"/>
                <a:cs typeface="Calibri"/>
              </a:rPr>
              <a:t>Previously:</a:t>
            </a:r>
            <a:r>
              <a:rPr kumimoji="0" sz="1000" b="0" i="0" u="none" strike="noStrike" kern="0" cap="none" spc="0" normalizeH="0" baseline="0" noProof="0">
                <a:ln>
                  <a:noFill/>
                </a:ln>
                <a:solidFill>
                  <a:sysClr val="windowText" lastClr="000000"/>
                </a:solidFill>
                <a:effectLst/>
                <a:uLnTx/>
                <a:uFillTx/>
                <a:latin typeface="Calibri"/>
                <a:cs typeface="Calibri"/>
              </a:rPr>
              <a:t> </a:t>
            </a:r>
            <a:r>
              <a:rPr kumimoji="0" sz="1000" b="0" i="0" u="none" strike="noStrike" kern="0" cap="none" spc="105" normalizeH="0" baseline="0" noProof="0">
                <a:ln>
                  <a:noFill/>
                </a:ln>
                <a:solidFill>
                  <a:sysClr val="windowText" lastClr="000000"/>
                </a:solidFill>
                <a:effectLst/>
                <a:uLnTx/>
                <a:uFillTx/>
                <a:latin typeface="Calibri"/>
                <a:cs typeface="Calibri"/>
              </a:rPr>
              <a:t>SVP </a:t>
            </a:r>
            <a:r>
              <a:rPr kumimoji="0" sz="1000" b="0" i="0" u="none" strike="noStrike" kern="0" cap="none" spc="60" normalizeH="0" baseline="0" noProof="0">
                <a:ln>
                  <a:noFill/>
                </a:ln>
                <a:solidFill>
                  <a:sysClr val="windowText" lastClr="000000"/>
                </a:solidFill>
                <a:effectLst/>
                <a:uLnTx/>
                <a:uFillTx/>
                <a:latin typeface="Calibri"/>
                <a:cs typeface="Calibri"/>
              </a:rPr>
              <a:t>Global</a:t>
            </a:r>
            <a:r>
              <a:rPr kumimoji="0" sz="1000" b="0" i="0" u="none" strike="noStrike" kern="0" cap="none" spc="5" normalizeH="0" baseline="0" noProof="0">
                <a:ln>
                  <a:noFill/>
                </a:ln>
                <a:solidFill>
                  <a:sysClr val="windowText" lastClr="000000"/>
                </a:solidFill>
                <a:effectLst/>
                <a:uLnTx/>
                <a:uFillTx/>
                <a:latin typeface="Calibri"/>
                <a:cs typeface="Calibri"/>
              </a:rPr>
              <a:t> </a:t>
            </a:r>
            <a:r>
              <a:rPr kumimoji="0" sz="1000" b="0" i="0" u="none" strike="noStrike" kern="0" cap="none" spc="75" normalizeH="0" baseline="0" noProof="0">
                <a:ln>
                  <a:noFill/>
                </a:ln>
                <a:solidFill>
                  <a:sysClr val="windowText" lastClr="000000"/>
                </a:solidFill>
                <a:effectLst/>
                <a:uLnTx/>
                <a:uFillTx/>
                <a:latin typeface="Calibri"/>
                <a:cs typeface="Calibri"/>
              </a:rPr>
              <a:t>Development </a:t>
            </a:r>
            <a:r>
              <a:rPr kumimoji="0" sz="1000" b="0" i="0" u="none" strike="noStrike" kern="0" cap="none" spc="65" normalizeH="0" baseline="0" noProof="0">
                <a:ln>
                  <a:noFill/>
                </a:ln>
                <a:solidFill>
                  <a:sysClr val="windowText" lastClr="000000"/>
                </a:solidFill>
                <a:effectLst/>
                <a:uLnTx/>
                <a:uFillTx/>
                <a:latin typeface="Calibri"/>
                <a:cs typeface="Calibri"/>
              </a:rPr>
              <a:t>at</a:t>
            </a:r>
            <a:r>
              <a:rPr kumimoji="0" sz="1000" b="0" i="0" u="none" strike="noStrike" kern="0" cap="none" spc="-35" normalizeH="0" baseline="0" noProof="0">
                <a:ln>
                  <a:noFill/>
                </a:ln>
                <a:solidFill>
                  <a:sysClr val="windowText" lastClr="000000"/>
                </a:solidFill>
                <a:effectLst/>
                <a:uLnTx/>
                <a:uFillTx/>
                <a:latin typeface="Calibri"/>
                <a:cs typeface="Calibri"/>
              </a:rPr>
              <a:t> </a:t>
            </a:r>
            <a:r>
              <a:rPr kumimoji="0" sz="1000" b="0" i="0" u="none" strike="noStrike" kern="0" cap="none" spc="80" normalizeH="0" baseline="0" noProof="0">
                <a:ln>
                  <a:noFill/>
                </a:ln>
                <a:solidFill>
                  <a:sysClr val="windowText" lastClr="000000"/>
                </a:solidFill>
                <a:effectLst/>
                <a:uLnTx/>
                <a:uFillTx/>
                <a:latin typeface="Calibri"/>
                <a:cs typeface="Calibri"/>
              </a:rPr>
              <a:t>Convergent</a:t>
            </a:r>
            <a:r>
              <a:rPr kumimoji="0" sz="1000" b="0" i="0" u="none" strike="noStrike" kern="0" cap="none" spc="0" normalizeH="0" baseline="0" noProof="0">
                <a:ln>
                  <a:noFill/>
                </a:ln>
                <a:solidFill>
                  <a:sysClr val="windowText" lastClr="000000"/>
                </a:solidFill>
                <a:effectLst/>
                <a:uLnTx/>
                <a:uFillTx/>
                <a:latin typeface="Calibri"/>
                <a:cs typeface="Calibri"/>
              </a:rPr>
              <a:t> </a:t>
            </a:r>
            <a:r>
              <a:rPr kumimoji="0" sz="1000" b="0" i="0" u="none" strike="noStrike" kern="0" cap="none" spc="40" normalizeH="0" baseline="0" noProof="0">
                <a:ln>
                  <a:noFill/>
                </a:ln>
                <a:solidFill>
                  <a:sysClr val="windowText" lastClr="000000"/>
                </a:solidFill>
                <a:effectLst/>
                <a:uLnTx/>
                <a:uFillTx/>
                <a:latin typeface="Calibri"/>
                <a:cs typeface="Calibri"/>
              </a:rPr>
              <a:t>Tx </a:t>
            </a:r>
            <a:r>
              <a:rPr kumimoji="0" sz="1000" b="0" i="0" u="none" strike="noStrike" kern="0" cap="none" spc="105" normalizeH="0" baseline="0" noProof="0">
                <a:ln>
                  <a:noFill/>
                </a:ln>
                <a:solidFill>
                  <a:sysClr val="windowText" lastClr="000000"/>
                </a:solidFill>
                <a:effectLst/>
                <a:uLnTx/>
                <a:uFillTx/>
                <a:latin typeface="Calibri"/>
                <a:cs typeface="Calibri"/>
              </a:rPr>
              <a:t>and</a:t>
            </a:r>
            <a:r>
              <a:rPr kumimoji="0" sz="1000" b="0" i="0" u="none" strike="noStrike" kern="0" cap="none" spc="-25" normalizeH="0" baseline="0" noProof="0">
                <a:ln>
                  <a:noFill/>
                </a:ln>
                <a:solidFill>
                  <a:sysClr val="windowText" lastClr="000000"/>
                </a:solidFill>
                <a:effectLst/>
                <a:uLnTx/>
                <a:uFillTx/>
                <a:latin typeface="Calibri"/>
                <a:cs typeface="Calibri"/>
              </a:rPr>
              <a:t> </a:t>
            </a:r>
            <a:r>
              <a:rPr kumimoji="0" sz="1000" b="0" i="0" u="none" strike="noStrike" kern="0" cap="none" spc="50" normalizeH="0" baseline="0" noProof="0">
                <a:ln>
                  <a:noFill/>
                </a:ln>
                <a:solidFill>
                  <a:sysClr val="windowText" lastClr="000000"/>
                </a:solidFill>
                <a:effectLst/>
                <a:uLnTx/>
                <a:uFillTx/>
                <a:latin typeface="Calibri"/>
                <a:cs typeface="Calibri"/>
              </a:rPr>
              <a:t>Zentalis</a:t>
            </a:r>
            <a:r>
              <a:rPr kumimoji="0" sz="1000" b="0" i="0" u="none" strike="noStrike" kern="0" cap="none" spc="500" normalizeH="0" baseline="0" noProof="0">
                <a:ln>
                  <a:noFill/>
                </a:ln>
                <a:solidFill>
                  <a:sysClr val="windowText" lastClr="000000"/>
                </a:solidFill>
                <a:effectLst/>
                <a:uLnTx/>
                <a:uFillTx/>
                <a:latin typeface="Calibri"/>
                <a:cs typeface="Calibri"/>
              </a:rPr>
              <a:t> </a:t>
            </a:r>
            <a:r>
              <a:rPr kumimoji="0" sz="1000" b="0" i="0" u="none" strike="noStrike" kern="0" cap="none" spc="100" normalizeH="0" baseline="0" noProof="0">
                <a:ln>
                  <a:noFill/>
                </a:ln>
                <a:solidFill>
                  <a:sysClr val="windowText" lastClr="000000"/>
                </a:solidFill>
                <a:effectLst/>
                <a:uLnTx/>
                <a:uFillTx/>
                <a:latin typeface="Calibri"/>
                <a:cs typeface="Calibri"/>
              </a:rPr>
              <a:t>Pharma</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184785" marR="110489" lvl="0" indent="-172720" defTabSz="914400" eaLnBrk="1" fontAlgn="auto" latinLnBrk="0" hangingPunct="1">
              <a:lnSpc>
                <a:spcPts val="1140"/>
              </a:lnSpc>
              <a:spcBef>
                <a:spcPts val="600"/>
              </a:spcBef>
              <a:spcAft>
                <a:spcPts val="0"/>
              </a:spcAft>
              <a:buClrTx/>
              <a:buSzTx/>
              <a:buFont typeface="Arial"/>
              <a:buChar char="•"/>
              <a:tabLst>
                <a:tab pos="184785" algn="l"/>
              </a:tabLst>
              <a:defRPr/>
            </a:pPr>
            <a:r>
              <a:rPr kumimoji="0" sz="1000" b="0" i="0" u="none" strike="noStrike" kern="0" cap="none" spc="65" normalizeH="0" baseline="0" noProof="0">
                <a:ln>
                  <a:noFill/>
                </a:ln>
                <a:solidFill>
                  <a:sysClr val="windowText" lastClr="000000"/>
                </a:solidFill>
                <a:effectLst/>
                <a:uLnTx/>
                <a:uFillTx/>
                <a:latin typeface="Calibri"/>
                <a:cs typeface="Calibri"/>
              </a:rPr>
              <a:t>Chief</a:t>
            </a:r>
            <a:r>
              <a:rPr kumimoji="0" sz="1000" b="0" i="0" u="none" strike="noStrike" kern="0" cap="none" spc="5" normalizeH="0" baseline="0" noProof="0">
                <a:ln>
                  <a:noFill/>
                </a:ln>
                <a:solidFill>
                  <a:sysClr val="windowText" lastClr="000000"/>
                </a:solidFill>
                <a:effectLst/>
                <a:uLnTx/>
                <a:uFillTx/>
                <a:latin typeface="Calibri"/>
                <a:cs typeface="Calibri"/>
              </a:rPr>
              <a:t> </a:t>
            </a:r>
            <a:r>
              <a:rPr kumimoji="0" sz="1000" b="0" i="0" u="none" strike="noStrike" kern="0" cap="none" spc="75" normalizeH="0" baseline="0" noProof="0">
                <a:ln>
                  <a:noFill/>
                </a:ln>
                <a:solidFill>
                  <a:sysClr val="windowText" lastClr="000000"/>
                </a:solidFill>
                <a:effectLst/>
                <a:uLnTx/>
                <a:uFillTx/>
                <a:latin typeface="Calibri"/>
                <a:cs typeface="Calibri"/>
              </a:rPr>
              <a:t>Development </a:t>
            </a:r>
            <a:r>
              <a:rPr kumimoji="0" sz="1000" b="0" i="0" u="none" strike="noStrike" kern="0" cap="none" spc="45" normalizeH="0" baseline="0" noProof="0">
                <a:ln>
                  <a:noFill/>
                </a:ln>
                <a:solidFill>
                  <a:sysClr val="windowText" lastClr="000000"/>
                </a:solidFill>
                <a:effectLst/>
                <a:uLnTx/>
                <a:uFillTx/>
                <a:latin typeface="Calibri"/>
                <a:cs typeface="Calibri"/>
              </a:rPr>
              <a:t>Officer</a:t>
            </a:r>
            <a:r>
              <a:rPr kumimoji="0" sz="1000" b="0" i="0" u="none" strike="noStrike" kern="0" cap="none" spc="-5" normalizeH="0" baseline="0" noProof="0">
                <a:ln>
                  <a:noFill/>
                </a:ln>
                <a:solidFill>
                  <a:sysClr val="windowText" lastClr="000000"/>
                </a:solidFill>
                <a:effectLst/>
                <a:uLnTx/>
                <a:uFillTx/>
                <a:latin typeface="Calibri"/>
                <a:cs typeface="Calibri"/>
              </a:rPr>
              <a:t> </a:t>
            </a:r>
            <a:r>
              <a:rPr kumimoji="0" sz="1000" b="0" i="0" u="none" strike="noStrike" kern="0" cap="none" spc="65" normalizeH="0" baseline="0" noProof="0">
                <a:ln>
                  <a:noFill/>
                </a:ln>
                <a:solidFill>
                  <a:sysClr val="windowText" lastClr="000000"/>
                </a:solidFill>
                <a:effectLst/>
                <a:uLnTx/>
                <a:uFillTx/>
                <a:latin typeface="Calibri"/>
                <a:cs typeface="Calibri"/>
              </a:rPr>
              <a:t>at</a:t>
            </a:r>
            <a:r>
              <a:rPr kumimoji="0" sz="1000" b="0" i="0" u="none" strike="noStrike" kern="0" cap="none" spc="-30" normalizeH="0" baseline="0" noProof="0">
                <a:ln>
                  <a:noFill/>
                </a:ln>
                <a:solidFill>
                  <a:sysClr val="windowText" lastClr="000000"/>
                </a:solidFill>
                <a:effectLst/>
                <a:uLnTx/>
                <a:uFillTx/>
                <a:latin typeface="Calibri"/>
                <a:cs typeface="Calibri"/>
              </a:rPr>
              <a:t> </a:t>
            </a:r>
            <a:r>
              <a:rPr kumimoji="0" sz="1000" b="0" i="0" u="none" strike="noStrike" kern="0" cap="none" spc="75" normalizeH="0" baseline="0" noProof="0">
                <a:ln>
                  <a:noFill/>
                </a:ln>
                <a:solidFill>
                  <a:sysClr val="windowText" lastClr="000000"/>
                </a:solidFill>
                <a:effectLst/>
                <a:uLnTx/>
                <a:uFillTx/>
                <a:latin typeface="Calibri"/>
                <a:cs typeface="Calibri"/>
              </a:rPr>
              <a:t>CureVac</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184785" marR="5080" lvl="0" indent="-172720" defTabSz="914400" eaLnBrk="1" fontAlgn="auto" latinLnBrk="0" hangingPunct="1">
              <a:lnSpc>
                <a:spcPts val="1140"/>
              </a:lnSpc>
              <a:spcBef>
                <a:spcPts val="600"/>
              </a:spcBef>
              <a:spcAft>
                <a:spcPts val="0"/>
              </a:spcAft>
              <a:buClrTx/>
              <a:buSzTx/>
              <a:buFont typeface="Arial"/>
              <a:buChar char="•"/>
              <a:tabLst>
                <a:tab pos="184785" algn="l"/>
              </a:tabLst>
              <a:defRPr/>
            </a:pPr>
            <a:r>
              <a:rPr kumimoji="0" sz="1000" b="0" i="0" u="none" strike="noStrike" kern="0" cap="none" spc="60" normalizeH="0" baseline="0" noProof="0">
                <a:ln>
                  <a:noFill/>
                </a:ln>
                <a:solidFill>
                  <a:sysClr val="windowText" lastClr="000000"/>
                </a:solidFill>
                <a:effectLst/>
                <a:uLnTx/>
                <a:uFillTx/>
                <a:latin typeface="Calibri"/>
                <a:cs typeface="Calibri"/>
              </a:rPr>
              <a:t>Global</a:t>
            </a:r>
            <a:r>
              <a:rPr kumimoji="0" sz="1000" b="0" i="0" u="none" strike="noStrike" kern="0" cap="none" spc="10" normalizeH="0" baseline="0" noProof="0">
                <a:ln>
                  <a:noFill/>
                </a:ln>
                <a:solidFill>
                  <a:sysClr val="windowText" lastClr="000000"/>
                </a:solidFill>
                <a:effectLst/>
                <a:uLnTx/>
                <a:uFillTx/>
                <a:latin typeface="Calibri"/>
                <a:cs typeface="Calibri"/>
              </a:rPr>
              <a:t> </a:t>
            </a:r>
            <a:r>
              <a:rPr kumimoji="0" sz="1000" b="0" i="0" u="none" strike="noStrike" kern="0" cap="none" spc="100" normalizeH="0" baseline="0" noProof="0">
                <a:ln>
                  <a:noFill/>
                </a:ln>
                <a:solidFill>
                  <a:sysClr val="windowText" lastClr="000000"/>
                </a:solidFill>
                <a:effectLst/>
                <a:uLnTx/>
                <a:uFillTx/>
                <a:latin typeface="Calibri"/>
                <a:cs typeface="Calibri"/>
              </a:rPr>
              <a:t>Head</a:t>
            </a:r>
            <a:r>
              <a:rPr kumimoji="0" sz="1000" b="0" i="0" u="none" strike="noStrike" kern="0" cap="none" spc="-10" normalizeH="0" baseline="0" noProof="0">
                <a:ln>
                  <a:noFill/>
                </a:ln>
                <a:solidFill>
                  <a:sysClr val="windowText" lastClr="000000"/>
                </a:solidFill>
                <a:effectLst/>
                <a:uLnTx/>
                <a:uFillTx/>
                <a:latin typeface="Calibri"/>
                <a:cs typeface="Calibri"/>
              </a:rPr>
              <a:t> </a:t>
            </a:r>
            <a:r>
              <a:rPr kumimoji="0" sz="1000" b="0" i="0" u="none" strike="noStrike" kern="0" cap="none" spc="-25" normalizeH="0" baseline="0" noProof="0">
                <a:ln>
                  <a:noFill/>
                </a:ln>
                <a:solidFill>
                  <a:sysClr val="windowText" lastClr="000000"/>
                </a:solidFill>
                <a:effectLst/>
                <a:uLnTx/>
                <a:uFillTx/>
                <a:latin typeface="Calibri"/>
                <a:cs typeface="Calibri"/>
              </a:rPr>
              <a:t>of</a:t>
            </a:r>
            <a:r>
              <a:rPr kumimoji="0" sz="1000" b="0" i="0" u="none" strike="noStrike" kern="0" cap="none" spc="500" normalizeH="0" baseline="0" noProof="0">
                <a:ln>
                  <a:noFill/>
                </a:ln>
                <a:solidFill>
                  <a:sysClr val="windowText" lastClr="000000"/>
                </a:solidFill>
                <a:effectLst/>
                <a:uLnTx/>
                <a:uFillTx/>
                <a:latin typeface="Calibri"/>
                <a:cs typeface="Calibri"/>
              </a:rPr>
              <a:t> </a:t>
            </a:r>
            <a:r>
              <a:rPr kumimoji="0" sz="1000" b="0" i="0" u="none" strike="noStrike" kern="0" cap="none" spc="45" normalizeH="0" baseline="0" noProof="0">
                <a:ln>
                  <a:noFill/>
                </a:ln>
                <a:solidFill>
                  <a:sysClr val="windowText" lastClr="000000"/>
                </a:solidFill>
                <a:effectLst/>
                <a:uLnTx/>
                <a:uFillTx/>
                <a:latin typeface="Calibri"/>
                <a:cs typeface="Calibri"/>
              </a:rPr>
              <a:t>Clinical</a:t>
            </a:r>
            <a:r>
              <a:rPr kumimoji="0" sz="1000" b="0" i="0" u="none" strike="noStrike" kern="0" cap="none" spc="500" normalizeH="0" baseline="0" noProof="0">
                <a:ln>
                  <a:noFill/>
                </a:ln>
                <a:solidFill>
                  <a:sysClr val="windowText" lastClr="000000"/>
                </a:solidFill>
                <a:effectLst/>
                <a:uLnTx/>
                <a:uFillTx/>
                <a:latin typeface="Calibri"/>
                <a:cs typeface="Calibri"/>
              </a:rPr>
              <a:t> </a:t>
            </a:r>
            <a:r>
              <a:rPr kumimoji="0" sz="1000" b="0" i="0" u="none" strike="noStrike" kern="0" cap="none" spc="85" normalizeH="0" baseline="0" noProof="0">
                <a:ln>
                  <a:noFill/>
                </a:ln>
                <a:solidFill>
                  <a:sysClr val="windowText" lastClr="000000"/>
                </a:solidFill>
                <a:effectLst/>
                <a:uLnTx/>
                <a:uFillTx/>
                <a:latin typeface="Calibri"/>
                <a:cs typeface="Calibri"/>
              </a:rPr>
              <a:t>Development</a:t>
            </a:r>
            <a:r>
              <a:rPr kumimoji="0" sz="1000" b="0" i="0" u="none" strike="noStrike" kern="0" cap="none" spc="0" normalizeH="0" baseline="0" noProof="0">
                <a:ln>
                  <a:noFill/>
                </a:ln>
                <a:solidFill>
                  <a:sysClr val="windowText" lastClr="000000"/>
                </a:solidFill>
                <a:effectLst/>
                <a:uLnTx/>
                <a:uFillTx/>
                <a:latin typeface="Calibri"/>
                <a:cs typeface="Calibri"/>
              </a:rPr>
              <a:t> </a:t>
            </a:r>
            <a:r>
              <a:rPr kumimoji="0" sz="1000" b="0" i="0" u="none" strike="noStrike" kern="0" cap="none" spc="65" normalizeH="0" baseline="0" noProof="0">
                <a:ln>
                  <a:noFill/>
                </a:ln>
                <a:solidFill>
                  <a:sysClr val="windowText" lastClr="000000"/>
                </a:solidFill>
                <a:effectLst/>
                <a:uLnTx/>
                <a:uFillTx/>
                <a:latin typeface="Calibri"/>
                <a:cs typeface="Calibri"/>
              </a:rPr>
              <a:t>at</a:t>
            </a:r>
            <a:r>
              <a:rPr kumimoji="0" sz="1000" b="0" i="0" u="none" strike="noStrike" kern="0" cap="none" spc="-40" normalizeH="0" baseline="0" noProof="0">
                <a:ln>
                  <a:noFill/>
                </a:ln>
                <a:solidFill>
                  <a:sysClr val="windowText" lastClr="000000"/>
                </a:solidFill>
                <a:effectLst/>
                <a:uLnTx/>
                <a:uFillTx/>
                <a:latin typeface="Calibri"/>
                <a:cs typeface="Calibri"/>
              </a:rPr>
              <a:t> </a:t>
            </a:r>
            <a:r>
              <a:rPr kumimoji="0" sz="1000" b="0" i="0" u="none" strike="noStrike" kern="0" cap="none" spc="40" normalizeH="0" baseline="0" noProof="0">
                <a:ln>
                  <a:noFill/>
                </a:ln>
                <a:solidFill>
                  <a:sysClr val="windowText" lastClr="000000"/>
                </a:solidFill>
                <a:effectLst/>
                <a:uLnTx/>
                <a:uFillTx/>
                <a:latin typeface="Calibri"/>
                <a:cs typeface="Calibri"/>
              </a:rPr>
              <a:t>Eisai </a:t>
            </a:r>
            <a:r>
              <a:rPr kumimoji="0" sz="1000" b="0" i="0" u="none" strike="noStrike" kern="0" cap="none" spc="105" normalizeH="0" baseline="0" noProof="0">
                <a:ln>
                  <a:noFill/>
                </a:ln>
                <a:solidFill>
                  <a:sysClr val="windowText" lastClr="000000"/>
                </a:solidFill>
                <a:effectLst/>
                <a:uLnTx/>
                <a:uFillTx/>
                <a:latin typeface="Calibri"/>
                <a:cs typeface="Calibri"/>
              </a:rPr>
              <a:t>and</a:t>
            </a:r>
            <a:r>
              <a:rPr kumimoji="0" sz="1000" b="0" i="0" u="none" strike="noStrike" kern="0" cap="none" spc="-20" normalizeH="0" baseline="0" noProof="0">
                <a:ln>
                  <a:noFill/>
                </a:ln>
                <a:solidFill>
                  <a:sysClr val="windowText" lastClr="000000"/>
                </a:solidFill>
                <a:effectLst/>
                <a:uLnTx/>
                <a:uFillTx/>
                <a:latin typeface="Calibri"/>
                <a:cs typeface="Calibri"/>
              </a:rPr>
              <a:t> </a:t>
            </a:r>
            <a:r>
              <a:rPr kumimoji="0" sz="1000" b="0" i="0" u="none" strike="noStrike" kern="0" cap="none" spc="65" normalizeH="0" baseline="0" noProof="0">
                <a:ln>
                  <a:noFill/>
                </a:ln>
                <a:solidFill>
                  <a:sysClr val="windowText" lastClr="000000"/>
                </a:solidFill>
                <a:effectLst/>
                <a:uLnTx/>
                <a:uFillTx/>
                <a:latin typeface="Calibri"/>
                <a:cs typeface="Calibri"/>
              </a:rPr>
              <a:t>Bayer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28">
            <a:extLst>
              <a:ext uri="{FF2B5EF4-FFF2-40B4-BE49-F238E27FC236}">
                <a16:creationId xmlns:a16="http://schemas.microsoft.com/office/drawing/2014/main" id="{26AF2931-67FF-BE2B-4A85-67F5841622D8}"/>
              </a:ext>
            </a:extLst>
          </p:cNvPr>
          <p:cNvSpPr txBox="1"/>
          <p:nvPr/>
        </p:nvSpPr>
        <p:spPr>
          <a:xfrm>
            <a:off x="4399352" y="5506907"/>
            <a:ext cx="1257643" cy="371255"/>
          </a:xfrm>
          <a:prstGeom prst="rect">
            <a:avLst/>
          </a:prstGeom>
          <a:solidFill>
            <a:srgbClr val="006A91"/>
          </a:solidFill>
        </p:spPr>
        <p:txBody>
          <a:bodyPr vert="horz" wrap="square" lIns="0" tIns="70485" rIns="0" bIns="0" rtlCol="0">
            <a:spAutoFit/>
          </a:bodyPr>
          <a:lstStyle/>
          <a:p>
            <a:pPr marL="1270" marR="0" lvl="0" indent="0" algn="ctr" defTabSz="914400" eaLnBrk="1" fontAlgn="auto" latinLnBrk="0" hangingPunct="1">
              <a:lnSpc>
                <a:spcPct val="100000"/>
              </a:lnSpc>
              <a:spcBef>
                <a:spcPts val="555"/>
              </a:spcBef>
              <a:spcAft>
                <a:spcPts val="0"/>
              </a:spcAft>
              <a:buClrTx/>
              <a:buSzTx/>
              <a:buFontTx/>
              <a:buNone/>
              <a:tabLst/>
              <a:defRPr/>
            </a:pPr>
            <a:r>
              <a:rPr kumimoji="0" sz="1050" b="0" i="0" u="none" strike="noStrike" kern="0" cap="none" spc="95" normalizeH="0" baseline="0" noProof="0" dirty="0">
                <a:ln>
                  <a:noFill/>
                </a:ln>
                <a:solidFill>
                  <a:srgbClr val="FFFFFF"/>
                </a:solidFill>
                <a:effectLst/>
                <a:uLnTx/>
                <a:uFillTx/>
                <a:latin typeface="Calibri"/>
                <a:cs typeface="Calibri"/>
              </a:rPr>
              <a:t>Hitesh</a:t>
            </a:r>
            <a:r>
              <a:rPr kumimoji="0" sz="1050" b="0" i="0" u="none" strike="noStrike" kern="0" cap="none" spc="0" normalizeH="0" baseline="0" noProof="0" dirty="0">
                <a:ln>
                  <a:noFill/>
                </a:ln>
                <a:solidFill>
                  <a:srgbClr val="FFFFFF"/>
                </a:solidFill>
                <a:effectLst/>
                <a:uLnTx/>
                <a:uFillTx/>
                <a:latin typeface="Calibri"/>
                <a:cs typeface="Calibri"/>
              </a:rPr>
              <a:t> </a:t>
            </a:r>
            <a:r>
              <a:rPr kumimoji="0" sz="1050" b="0" i="0" u="none" strike="noStrike" kern="0" cap="none" spc="60" normalizeH="0" baseline="0" noProof="0" dirty="0">
                <a:ln>
                  <a:noFill/>
                </a:ln>
                <a:solidFill>
                  <a:srgbClr val="FFFFFF"/>
                </a:solidFill>
                <a:effectLst/>
                <a:uLnTx/>
                <a:uFillTx/>
                <a:latin typeface="Calibri"/>
                <a:cs typeface="Calibri"/>
              </a:rPr>
              <a:t>Goel</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6350"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90" normalizeH="0" baseline="0" noProof="0" dirty="0">
                <a:ln>
                  <a:noFill/>
                </a:ln>
                <a:solidFill>
                  <a:srgbClr val="FFFFFF"/>
                </a:solidFill>
                <a:effectLst/>
                <a:uLnTx/>
                <a:uFillTx/>
                <a:latin typeface="Calibri"/>
                <a:cs typeface="Calibri"/>
              </a:rPr>
              <a:t>Head</a:t>
            </a:r>
            <a:r>
              <a:rPr kumimoji="0" sz="900" b="0" i="0" u="none" strike="noStrike" kern="0" cap="none" spc="-45" normalizeH="0" baseline="0" noProof="0" dirty="0">
                <a:ln>
                  <a:noFill/>
                </a:ln>
                <a:solidFill>
                  <a:srgbClr val="FFFFFF"/>
                </a:solidFill>
                <a:effectLst/>
                <a:uLnTx/>
                <a:uFillTx/>
                <a:latin typeface="Calibri"/>
                <a:cs typeface="Calibri"/>
              </a:rPr>
              <a:t> </a:t>
            </a:r>
            <a:r>
              <a:rPr kumimoji="0" sz="900" b="0" i="0" u="none" strike="noStrike" kern="0" cap="none" spc="55" normalizeH="0" baseline="0" noProof="0" dirty="0">
                <a:ln>
                  <a:noFill/>
                </a:ln>
                <a:solidFill>
                  <a:srgbClr val="FFFFFF"/>
                </a:solidFill>
                <a:effectLst/>
                <a:uLnTx/>
                <a:uFillTx/>
                <a:latin typeface="Calibri"/>
                <a:cs typeface="Calibri"/>
              </a:rPr>
              <a:t>Project</a:t>
            </a:r>
            <a:r>
              <a:rPr kumimoji="0" sz="900" b="0" i="0" u="none" strike="noStrike" kern="0" cap="none" spc="-55" normalizeH="0" baseline="0" noProof="0" dirty="0">
                <a:ln>
                  <a:noFill/>
                </a:ln>
                <a:solidFill>
                  <a:srgbClr val="FFFFFF"/>
                </a:solidFill>
                <a:effectLst/>
                <a:uLnTx/>
                <a:uFillTx/>
                <a:latin typeface="Calibri"/>
                <a:cs typeface="Calibri"/>
              </a:rPr>
              <a:t> </a:t>
            </a:r>
            <a:r>
              <a:rPr kumimoji="0" sz="900" b="0" i="0" u="none" strike="noStrike" kern="0" cap="none" spc="90" normalizeH="0" baseline="0" noProof="0" dirty="0" err="1">
                <a:ln>
                  <a:noFill/>
                </a:ln>
                <a:solidFill>
                  <a:srgbClr val="FFFFFF"/>
                </a:solidFill>
                <a:effectLst/>
                <a:uLnTx/>
                <a:uFillTx/>
                <a:latin typeface="Calibri"/>
                <a:cs typeface="Calibri"/>
              </a:rPr>
              <a:t>Mgmt</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39" name="object 29">
            <a:extLst>
              <a:ext uri="{FF2B5EF4-FFF2-40B4-BE49-F238E27FC236}">
                <a16:creationId xmlns:a16="http://schemas.microsoft.com/office/drawing/2014/main" id="{2A1B5992-40A1-D225-A48F-A19014CC2D15}"/>
              </a:ext>
            </a:extLst>
          </p:cNvPr>
          <p:cNvSpPr txBox="1"/>
          <p:nvPr/>
        </p:nvSpPr>
        <p:spPr>
          <a:xfrm>
            <a:off x="4430115" y="3810969"/>
            <a:ext cx="1226880" cy="372538"/>
          </a:xfrm>
          <a:prstGeom prst="rect">
            <a:avLst/>
          </a:prstGeom>
          <a:solidFill>
            <a:srgbClr val="006A91"/>
          </a:solidFill>
        </p:spPr>
        <p:txBody>
          <a:bodyPr vert="horz" wrap="square" lIns="0" tIns="71755" rIns="0" bIns="0" rtlCol="0">
            <a:spAutoFit/>
          </a:bodyPr>
          <a:lstStyle/>
          <a:p>
            <a:pPr marL="1270" marR="0" lvl="0" indent="0" algn="ctr" defTabSz="914400" eaLnBrk="1" fontAlgn="auto" latinLnBrk="0" hangingPunct="1">
              <a:lnSpc>
                <a:spcPct val="100000"/>
              </a:lnSpc>
              <a:spcBef>
                <a:spcPts val="565"/>
              </a:spcBef>
              <a:spcAft>
                <a:spcPts val="0"/>
              </a:spcAft>
              <a:buClrTx/>
              <a:buSzTx/>
              <a:buFontTx/>
              <a:buNone/>
              <a:tabLst/>
              <a:defRPr/>
            </a:pPr>
            <a:r>
              <a:rPr kumimoji="0" sz="1050" b="0" i="0" u="none" strike="noStrike" kern="0" cap="none" spc="105" normalizeH="0" baseline="0" noProof="0" dirty="0">
                <a:ln>
                  <a:noFill/>
                </a:ln>
                <a:solidFill>
                  <a:srgbClr val="FFFFFF"/>
                </a:solidFill>
                <a:effectLst/>
                <a:uLnTx/>
                <a:uFillTx/>
                <a:latin typeface="Calibri"/>
                <a:cs typeface="Calibri"/>
              </a:rPr>
              <a:t>Emily</a:t>
            </a:r>
            <a:r>
              <a:rPr kumimoji="0" sz="1050" b="0" i="0" u="none" strike="noStrike" kern="0" cap="none" spc="25" normalizeH="0" baseline="0" noProof="0" dirty="0">
                <a:ln>
                  <a:noFill/>
                </a:ln>
                <a:solidFill>
                  <a:srgbClr val="FFFFFF"/>
                </a:solidFill>
                <a:effectLst/>
                <a:uLnTx/>
                <a:uFillTx/>
                <a:latin typeface="Calibri"/>
                <a:cs typeface="Calibri"/>
              </a:rPr>
              <a:t> </a:t>
            </a:r>
            <a:r>
              <a:rPr kumimoji="0" sz="1050" b="0" i="0" u="none" strike="noStrike" kern="0" cap="none" spc="100" normalizeH="0" baseline="0" noProof="0" dirty="0">
                <a:ln>
                  <a:noFill/>
                </a:ln>
                <a:solidFill>
                  <a:srgbClr val="FFFFFF"/>
                </a:solidFill>
                <a:effectLst/>
                <a:uLnTx/>
                <a:uFillTx/>
                <a:latin typeface="Calibri"/>
                <a:cs typeface="Calibri"/>
              </a:rPr>
              <a:t>Solomon</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6350"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40" normalizeH="0" baseline="0" noProof="0" dirty="0">
                <a:ln>
                  <a:noFill/>
                </a:ln>
                <a:solidFill>
                  <a:srgbClr val="FFFFFF"/>
                </a:solidFill>
                <a:effectLst/>
                <a:uLnTx/>
                <a:uFillTx/>
                <a:latin typeface="Calibri"/>
                <a:cs typeface="Calibri"/>
              </a:rPr>
              <a:t> </a:t>
            </a:r>
            <a:r>
              <a:rPr kumimoji="0" sz="900" b="0" i="0" u="none" strike="noStrike" kern="0" cap="none" spc="45" normalizeH="0" baseline="0" noProof="0" dirty="0">
                <a:ln>
                  <a:noFill/>
                </a:ln>
                <a:solidFill>
                  <a:srgbClr val="FFFFFF"/>
                </a:solidFill>
                <a:effectLst/>
                <a:uLnTx/>
                <a:uFillTx/>
                <a:latin typeface="Calibri"/>
                <a:cs typeface="Calibri"/>
              </a:rPr>
              <a:t>Clinical</a:t>
            </a:r>
            <a:r>
              <a:rPr kumimoji="0" sz="900" b="0" i="0" u="none" strike="noStrike" kern="0" cap="none" spc="-65" normalizeH="0" baseline="0" noProof="0" dirty="0">
                <a:ln>
                  <a:noFill/>
                </a:ln>
                <a:solidFill>
                  <a:srgbClr val="FFFFFF"/>
                </a:solidFill>
                <a:effectLst/>
                <a:uLnTx/>
                <a:uFillTx/>
                <a:latin typeface="Calibri"/>
                <a:cs typeface="Calibri"/>
              </a:rPr>
              <a:t> </a:t>
            </a:r>
            <a:r>
              <a:rPr kumimoji="0" sz="900" b="0" i="0" u="none" strike="noStrike" kern="0" cap="none" spc="45" normalizeH="0" baseline="0" noProof="0" dirty="0">
                <a:ln>
                  <a:noFill/>
                </a:ln>
                <a:solidFill>
                  <a:srgbClr val="FFFFFF"/>
                </a:solidFill>
                <a:effectLst/>
                <a:uLnTx/>
                <a:uFillTx/>
                <a:latin typeface="Calibri"/>
                <a:cs typeface="Calibri"/>
              </a:rPr>
              <a:t>Operations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0" name="object 30">
            <a:extLst>
              <a:ext uri="{FF2B5EF4-FFF2-40B4-BE49-F238E27FC236}">
                <a16:creationId xmlns:a16="http://schemas.microsoft.com/office/drawing/2014/main" id="{0366B999-7C83-2392-EE6F-CD6A4403BD88}"/>
              </a:ext>
            </a:extLst>
          </p:cNvPr>
          <p:cNvSpPr txBox="1"/>
          <p:nvPr/>
        </p:nvSpPr>
        <p:spPr>
          <a:xfrm>
            <a:off x="5959663" y="3810969"/>
            <a:ext cx="1313071" cy="372538"/>
          </a:xfrm>
          <a:prstGeom prst="rect">
            <a:avLst/>
          </a:prstGeom>
          <a:solidFill>
            <a:srgbClr val="006A91"/>
          </a:solidFill>
        </p:spPr>
        <p:txBody>
          <a:bodyPr vert="horz" wrap="square" lIns="0" tIns="71755" rIns="0" bIns="0" rtlCol="0">
            <a:spAutoFit/>
          </a:bodyPr>
          <a:lstStyle/>
          <a:p>
            <a:pPr marL="200660" marR="0" lvl="0" indent="0" defTabSz="914400" eaLnBrk="1" fontAlgn="auto" latinLnBrk="0" hangingPunct="1">
              <a:lnSpc>
                <a:spcPct val="100000"/>
              </a:lnSpc>
              <a:spcBef>
                <a:spcPts val="565"/>
              </a:spcBef>
              <a:spcAft>
                <a:spcPts val="0"/>
              </a:spcAft>
              <a:buClrTx/>
              <a:buSzTx/>
              <a:buFontTx/>
              <a:buNone/>
              <a:tabLst/>
              <a:defRPr/>
            </a:pPr>
            <a:r>
              <a:rPr kumimoji="0" sz="1050" b="0" i="0" u="none" strike="noStrike" kern="0" cap="none" spc="60" normalizeH="0" baseline="0" noProof="0" dirty="0">
                <a:ln>
                  <a:noFill/>
                </a:ln>
                <a:solidFill>
                  <a:srgbClr val="FFFFFF"/>
                </a:solidFill>
                <a:effectLst/>
                <a:uLnTx/>
                <a:uFillTx/>
                <a:latin typeface="Calibri"/>
                <a:cs typeface="Calibri"/>
              </a:rPr>
              <a:t>Dr.</a:t>
            </a:r>
            <a:r>
              <a:rPr kumimoji="0" sz="1050" b="0" i="0" u="none" strike="noStrike" kern="0" cap="none" spc="-10" normalizeH="0" baseline="0" noProof="0" dirty="0">
                <a:ln>
                  <a:noFill/>
                </a:ln>
                <a:solidFill>
                  <a:srgbClr val="FFFFFF"/>
                </a:solidFill>
                <a:effectLst/>
                <a:uLnTx/>
                <a:uFillTx/>
                <a:latin typeface="Calibri"/>
                <a:cs typeface="Calibri"/>
              </a:rPr>
              <a:t> </a:t>
            </a:r>
            <a:r>
              <a:rPr kumimoji="0" sz="1050" b="0" i="0" u="none" strike="noStrike" kern="0" cap="none" spc="135" normalizeH="0" baseline="0" noProof="0" dirty="0">
                <a:ln>
                  <a:noFill/>
                </a:ln>
                <a:solidFill>
                  <a:srgbClr val="FFFFFF"/>
                </a:solidFill>
                <a:effectLst/>
                <a:uLnTx/>
                <a:uFillTx/>
                <a:latin typeface="Calibri"/>
                <a:cs typeface="Calibri"/>
              </a:rPr>
              <a:t>Donna</a:t>
            </a:r>
            <a:r>
              <a:rPr kumimoji="0" lang="en-US" sz="1050" b="0" i="0" u="none" strike="noStrike" kern="0" cap="none" spc="-10" normalizeH="0" baseline="0" noProof="0" dirty="0">
                <a:ln>
                  <a:noFill/>
                </a:ln>
                <a:solidFill>
                  <a:srgbClr val="FFFFFF"/>
                </a:solidFill>
                <a:effectLst/>
                <a:uLnTx/>
                <a:uFillTx/>
                <a:latin typeface="Calibri"/>
                <a:cs typeface="Calibri"/>
              </a:rPr>
              <a:t> </a:t>
            </a:r>
            <a:r>
              <a:rPr kumimoji="0" sz="1050" b="0" i="0" u="none" strike="noStrike" kern="0" cap="none" spc="114" normalizeH="0" baseline="0" noProof="0" dirty="0">
                <a:ln>
                  <a:noFill/>
                </a:ln>
                <a:solidFill>
                  <a:srgbClr val="FFFFFF"/>
                </a:solidFill>
                <a:effectLst/>
                <a:uLnTx/>
                <a:uFillTx/>
                <a:latin typeface="Calibri"/>
                <a:cs typeface="Calibri"/>
              </a:rPr>
              <a:t>Supko</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199390" marR="0" lvl="0" indent="0"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25" normalizeH="0" baseline="0" noProof="0" dirty="0">
                <a:ln>
                  <a:noFill/>
                </a:ln>
                <a:solidFill>
                  <a:srgbClr val="FFFFFF"/>
                </a:solidFill>
                <a:effectLst/>
                <a:uLnTx/>
                <a:uFillTx/>
                <a:latin typeface="Calibri"/>
                <a:cs typeface="Calibri"/>
              </a:rPr>
              <a:t> </a:t>
            </a:r>
            <a:r>
              <a:rPr kumimoji="0" sz="900" b="0" i="0" u="none" strike="noStrike" kern="0" cap="none" spc="55" normalizeH="0" baseline="0" noProof="0" dirty="0">
                <a:ln>
                  <a:noFill/>
                </a:ln>
                <a:solidFill>
                  <a:srgbClr val="FFFFFF"/>
                </a:solidFill>
                <a:effectLst/>
                <a:uLnTx/>
                <a:uFillTx/>
                <a:latin typeface="Calibri"/>
                <a:cs typeface="Calibri"/>
              </a:rPr>
              <a:t>Regulatory</a:t>
            </a:r>
            <a:r>
              <a:rPr kumimoji="0" sz="900" b="0" i="0" u="none" strike="noStrike" kern="0" cap="none" spc="-55" normalizeH="0" baseline="0" noProof="0" dirty="0">
                <a:ln>
                  <a:noFill/>
                </a:ln>
                <a:solidFill>
                  <a:srgbClr val="FFFFFF"/>
                </a:solidFill>
                <a:effectLst/>
                <a:uLnTx/>
                <a:uFillTx/>
                <a:latin typeface="Calibri"/>
                <a:cs typeface="Calibri"/>
              </a:rPr>
              <a:t> </a:t>
            </a:r>
            <a:r>
              <a:rPr kumimoji="0" sz="900" b="0" i="0" u="none" strike="noStrike" kern="0" cap="none" spc="-10" normalizeH="0" baseline="0" noProof="0" dirty="0">
                <a:ln>
                  <a:noFill/>
                </a:ln>
                <a:solidFill>
                  <a:srgbClr val="FFFFFF"/>
                </a:solidFill>
                <a:effectLst/>
                <a:uLnTx/>
                <a:uFillTx/>
                <a:latin typeface="Calibri"/>
                <a:cs typeface="Calibri"/>
              </a:rPr>
              <a:t>Affairs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1" name="object 32">
            <a:extLst>
              <a:ext uri="{FF2B5EF4-FFF2-40B4-BE49-F238E27FC236}">
                <a16:creationId xmlns:a16="http://schemas.microsoft.com/office/drawing/2014/main" id="{2E503BEF-7BBE-07FB-9262-D4DBCC15DAFF}"/>
              </a:ext>
            </a:extLst>
          </p:cNvPr>
          <p:cNvSpPr txBox="1"/>
          <p:nvPr/>
        </p:nvSpPr>
        <p:spPr>
          <a:xfrm>
            <a:off x="5994380" y="5506907"/>
            <a:ext cx="1327145" cy="441788"/>
          </a:xfrm>
          <a:prstGeom prst="rect">
            <a:avLst/>
          </a:prstGeom>
          <a:solidFill>
            <a:srgbClr val="006A91"/>
          </a:solidFill>
        </p:spPr>
        <p:txBody>
          <a:bodyPr vert="horz" wrap="square" lIns="0" tIns="3175" rIns="0" bIns="0" rtlCol="0">
            <a:spAutoFit/>
          </a:bodyPr>
          <a:lstStyle/>
          <a:p>
            <a:pPr marL="280035" marR="267335" lvl="0" indent="-2540" algn="ctr" defTabSz="914400" eaLnBrk="1" fontAlgn="auto" latinLnBrk="0" hangingPunct="1">
              <a:lnSpc>
                <a:spcPct val="100000"/>
              </a:lnSpc>
              <a:spcBef>
                <a:spcPts val="25"/>
              </a:spcBef>
              <a:spcAft>
                <a:spcPts val="0"/>
              </a:spcAft>
              <a:buClrTx/>
              <a:buSzTx/>
              <a:buFontTx/>
              <a:buNone/>
              <a:tabLst/>
              <a:defRPr/>
            </a:pPr>
            <a:r>
              <a:rPr kumimoji="0" sz="1050" b="0" i="0" u="none" strike="noStrike" kern="0" cap="none" spc="65" normalizeH="0" baseline="0" noProof="0" dirty="0">
                <a:ln>
                  <a:noFill/>
                </a:ln>
                <a:solidFill>
                  <a:srgbClr val="FFFFFF"/>
                </a:solidFill>
                <a:effectLst/>
                <a:uLnTx/>
                <a:uFillTx/>
                <a:latin typeface="Calibri"/>
                <a:cs typeface="Calibri"/>
              </a:rPr>
              <a:t>Gillian</a:t>
            </a:r>
            <a:r>
              <a:rPr kumimoji="0" sz="1050" b="0" i="0" u="none" strike="noStrike" kern="0" cap="none" spc="25" normalizeH="0" baseline="0" noProof="0" dirty="0">
                <a:ln>
                  <a:noFill/>
                </a:ln>
                <a:solidFill>
                  <a:srgbClr val="FFFFFF"/>
                </a:solidFill>
                <a:effectLst/>
                <a:uLnTx/>
                <a:uFillTx/>
                <a:latin typeface="Calibri"/>
                <a:cs typeface="Calibri"/>
              </a:rPr>
              <a:t> </a:t>
            </a:r>
            <a:r>
              <a:rPr kumimoji="0" sz="1050" b="0" i="0" u="none" strike="noStrike" kern="0" cap="none" spc="100" normalizeH="0" baseline="0" noProof="0" dirty="0">
                <a:ln>
                  <a:noFill/>
                </a:ln>
                <a:solidFill>
                  <a:srgbClr val="FFFFFF"/>
                </a:solidFill>
                <a:effectLst/>
                <a:uLnTx/>
                <a:uFillTx/>
                <a:latin typeface="Calibri"/>
                <a:cs typeface="Calibri"/>
              </a:rPr>
              <a:t>Ryan </a:t>
            </a:r>
            <a:r>
              <a:rPr kumimoji="0" sz="900" b="0" i="0" u="none" strike="noStrike" kern="0" cap="none" spc="20" normalizeH="0" baseline="0" noProof="0" dirty="0" err="1">
                <a:ln>
                  <a:noFill/>
                </a:ln>
                <a:solidFill>
                  <a:srgbClr val="FFFFFF"/>
                </a:solidFill>
                <a:effectLst/>
                <a:uLnTx/>
                <a:uFillTx/>
                <a:latin typeface="Calibri"/>
                <a:cs typeface="Calibri"/>
              </a:rPr>
              <a:t>Sr.Director</a:t>
            </a:r>
            <a:r>
              <a:rPr kumimoji="0" sz="900" b="0" i="0" u="none" strike="noStrike" kern="0" cap="none" spc="20" normalizeH="0" baseline="0" noProof="0" dirty="0">
                <a:ln>
                  <a:noFill/>
                </a:ln>
                <a:solidFill>
                  <a:srgbClr val="FFFFFF"/>
                </a:solidFill>
                <a:effectLst/>
                <a:uLnTx/>
                <a:uFillTx/>
                <a:latin typeface="Calibri"/>
                <a:cs typeface="Calibri"/>
              </a:rPr>
              <a:t>, </a:t>
            </a:r>
            <a:r>
              <a:rPr kumimoji="0" sz="900" b="0" i="0" u="none" strike="noStrike" kern="0" cap="none" spc="35" normalizeH="0" baseline="0" noProof="0" dirty="0">
                <a:ln>
                  <a:noFill/>
                </a:ln>
                <a:solidFill>
                  <a:srgbClr val="FFFFFF"/>
                </a:solidFill>
                <a:effectLst/>
                <a:uLnTx/>
                <a:uFillTx/>
                <a:latin typeface="Calibri"/>
                <a:cs typeface="Calibri"/>
              </a:rPr>
              <a:t>Clinical </a:t>
            </a:r>
            <a:r>
              <a:rPr kumimoji="0" sz="900" b="0" i="0" u="none" strike="noStrike" kern="0" cap="none" spc="55" normalizeH="0" baseline="0" noProof="0" dirty="0">
                <a:ln>
                  <a:noFill/>
                </a:ln>
                <a:solidFill>
                  <a:srgbClr val="FFFFFF"/>
                </a:solidFill>
                <a:effectLst/>
                <a:uLnTx/>
                <a:uFillTx/>
                <a:latin typeface="Calibri"/>
                <a:cs typeface="Calibri"/>
              </a:rPr>
              <a:t>Op</a:t>
            </a:r>
            <a:r>
              <a:rPr kumimoji="0" lang="en-US" sz="900" b="0" i="0" u="none" strike="noStrike" kern="0" cap="none" spc="55" normalizeH="0" baseline="0" noProof="0" dirty="0">
                <a:ln>
                  <a:noFill/>
                </a:ln>
                <a:solidFill>
                  <a:srgbClr val="FFFFFF"/>
                </a:solidFill>
                <a:effectLst/>
                <a:uLnTx/>
                <a:uFillTx/>
                <a:latin typeface="Calibri"/>
                <a:cs typeface="Calibri"/>
              </a:rPr>
              <a:t>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2" name="object 33">
            <a:extLst>
              <a:ext uri="{FF2B5EF4-FFF2-40B4-BE49-F238E27FC236}">
                <a16:creationId xmlns:a16="http://schemas.microsoft.com/office/drawing/2014/main" id="{D0882D0A-ED2C-0403-69F9-1C410B9DD794}"/>
              </a:ext>
            </a:extLst>
          </p:cNvPr>
          <p:cNvSpPr txBox="1"/>
          <p:nvPr/>
        </p:nvSpPr>
        <p:spPr>
          <a:xfrm>
            <a:off x="7486399" y="3810969"/>
            <a:ext cx="1414859" cy="441788"/>
          </a:xfrm>
          <a:prstGeom prst="rect">
            <a:avLst/>
          </a:prstGeom>
          <a:solidFill>
            <a:srgbClr val="006A91"/>
          </a:solidFill>
        </p:spPr>
        <p:txBody>
          <a:bodyPr vert="horz" wrap="square" lIns="0" tIns="3175" rIns="0" bIns="0" rtlCol="0">
            <a:spAutoFit/>
          </a:bodyPr>
          <a:lstStyle/>
          <a:p>
            <a:pPr marL="182880" marR="168910" lvl="0" indent="-2540" algn="ctr" defTabSz="914400" eaLnBrk="1" fontAlgn="auto" latinLnBrk="0" hangingPunct="1">
              <a:lnSpc>
                <a:spcPct val="100000"/>
              </a:lnSpc>
              <a:spcBef>
                <a:spcPts val="25"/>
              </a:spcBef>
              <a:spcAft>
                <a:spcPts val="0"/>
              </a:spcAft>
              <a:buClrTx/>
              <a:buSzTx/>
              <a:buFontTx/>
              <a:buNone/>
              <a:tabLst/>
              <a:defRPr/>
            </a:pPr>
            <a:r>
              <a:rPr kumimoji="0" sz="1050" b="0" i="0" u="none" strike="noStrike" kern="0" cap="none" spc="65" normalizeH="0" baseline="0" noProof="0" dirty="0">
                <a:ln>
                  <a:noFill/>
                </a:ln>
                <a:solidFill>
                  <a:srgbClr val="FFFFFF"/>
                </a:solidFill>
                <a:effectLst/>
                <a:uLnTx/>
                <a:uFillTx/>
                <a:latin typeface="Calibri"/>
                <a:cs typeface="Calibri"/>
              </a:rPr>
              <a:t>Melissa</a:t>
            </a:r>
            <a:r>
              <a:rPr kumimoji="0" sz="1050" b="0" i="0" u="none" strike="noStrike" kern="0" cap="none" spc="20" normalizeH="0" baseline="0" noProof="0" dirty="0">
                <a:ln>
                  <a:noFill/>
                </a:ln>
                <a:solidFill>
                  <a:srgbClr val="FFFFFF"/>
                </a:solidFill>
                <a:effectLst/>
                <a:uLnTx/>
                <a:uFillTx/>
                <a:latin typeface="Calibri"/>
                <a:cs typeface="Calibri"/>
              </a:rPr>
              <a:t> </a:t>
            </a:r>
            <a:r>
              <a:rPr kumimoji="0" sz="1050" b="0" i="0" u="none" strike="noStrike" kern="0" cap="none" spc="110" normalizeH="0" baseline="0" noProof="0" dirty="0">
                <a:ln>
                  <a:noFill/>
                </a:ln>
                <a:solidFill>
                  <a:srgbClr val="FFFFFF"/>
                </a:solidFill>
                <a:effectLst/>
                <a:uLnTx/>
                <a:uFillTx/>
                <a:latin typeface="Calibri"/>
                <a:cs typeface="Calibri"/>
              </a:rPr>
              <a:t>Thomas </a:t>
            </a:r>
            <a:endParaRPr kumimoji="0" lang="en-US" sz="1050" b="0" i="0" u="none" strike="noStrike" kern="0" cap="none" spc="110" normalizeH="0" baseline="0" noProof="0" dirty="0">
              <a:ln>
                <a:noFill/>
              </a:ln>
              <a:solidFill>
                <a:srgbClr val="FFFFFF"/>
              </a:solidFill>
              <a:effectLst/>
              <a:uLnTx/>
              <a:uFillTx/>
              <a:latin typeface="Calibri"/>
              <a:cs typeface="Calibri"/>
            </a:endParaRPr>
          </a:p>
          <a:p>
            <a:pPr marL="182880" marR="168910" lvl="0" indent="-2540" algn="ctr" defTabSz="914400" eaLnBrk="1" fontAlgn="auto" latinLnBrk="0" hangingPunct="1">
              <a:lnSpc>
                <a:spcPct val="100000"/>
              </a:lnSpc>
              <a:spcBef>
                <a:spcPts val="25"/>
              </a:spcBef>
              <a:spcAft>
                <a:spcPts val="0"/>
              </a:spcAft>
              <a:buClrTx/>
              <a:buSzTx/>
              <a:buFontTx/>
              <a:buNone/>
              <a:tabLst/>
              <a:defRPr/>
            </a:pPr>
            <a:r>
              <a:rPr kumimoji="0" sz="900" b="0" i="0" u="none" strike="noStrike" kern="0" cap="none" spc="55" normalizeH="0" baseline="0" noProof="0" dirty="0">
                <a:ln>
                  <a:noFill/>
                </a:ln>
                <a:solidFill>
                  <a:srgbClr val="FFFFFF"/>
                </a:solidFill>
                <a:effectLst/>
                <a:uLnTx/>
                <a:uFillTx/>
                <a:latin typeface="Calibri"/>
                <a:cs typeface="Calibri"/>
              </a:rPr>
              <a:t>VP,</a:t>
            </a:r>
            <a:r>
              <a:rPr kumimoji="0" sz="900" b="0" i="0" u="none" strike="noStrike" kern="0" cap="none" spc="170" normalizeH="0" baseline="0" noProof="0" dirty="0">
                <a:ln>
                  <a:noFill/>
                </a:ln>
                <a:solidFill>
                  <a:srgbClr val="FFFFFF"/>
                </a:solidFill>
                <a:effectLst/>
                <a:uLnTx/>
                <a:uFillTx/>
                <a:latin typeface="Calibri"/>
                <a:cs typeface="Calibri"/>
              </a:rPr>
              <a:t> </a:t>
            </a:r>
            <a:r>
              <a:rPr kumimoji="0" sz="900" b="0" i="0" u="none" strike="noStrike" kern="0" cap="none" spc="30" normalizeH="0" baseline="0" noProof="0" dirty="0">
                <a:ln>
                  <a:noFill/>
                </a:ln>
                <a:solidFill>
                  <a:srgbClr val="FFFFFF"/>
                </a:solidFill>
                <a:effectLst/>
                <a:uLnTx/>
                <a:uFillTx/>
                <a:latin typeface="Calibri"/>
                <a:cs typeface="Calibri"/>
              </a:rPr>
              <a:t>Portfolio</a:t>
            </a:r>
            <a:r>
              <a:rPr kumimoji="0" sz="900" b="0" i="0" u="none" strike="noStrike" kern="0" cap="none" spc="-70" normalizeH="0" baseline="0" noProof="0" dirty="0">
                <a:ln>
                  <a:noFill/>
                </a:ln>
                <a:solidFill>
                  <a:srgbClr val="FFFFFF"/>
                </a:solidFill>
                <a:effectLst/>
                <a:uLnTx/>
                <a:uFillTx/>
                <a:latin typeface="Calibri"/>
                <a:cs typeface="Calibri"/>
              </a:rPr>
              <a:t> </a:t>
            </a:r>
            <a:r>
              <a:rPr kumimoji="0" sz="900" b="0" i="0" u="none" strike="noStrike" kern="0" cap="none" spc="80" normalizeH="0" baseline="0" noProof="0" dirty="0">
                <a:ln>
                  <a:noFill/>
                </a:ln>
                <a:solidFill>
                  <a:srgbClr val="FFFFFF"/>
                </a:solidFill>
                <a:effectLst/>
                <a:uLnTx/>
                <a:uFillTx/>
                <a:latin typeface="Calibri"/>
                <a:cs typeface="Calibri"/>
              </a:rPr>
              <a:t>Program </a:t>
            </a:r>
            <a:r>
              <a:rPr kumimoji="0" sz="900" b="0" i="0" u="none" strike="noStrike" kern="0" cap="none" spc="65" normalizeH="0" baseline="0" noProof="0" dirty="0">
                <a:ln>
                  <a:noFill/>
                </a:ln>
                <a:solidFill>
                  <a:srgbClr val="FFFFFF"/>
                </a:solidFill>
                <a:effectLst/>
                <a:uLnTx/>
                <a:uFillTx/>
                <a:latin typeface="Calibri"/>
                <a:cs typeface="Calibri"/>
              </a:rPr>
              <a:t>Lead</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3" name="object 34">
            <a:extLst>
              <a:ext uri="{FF2B5EF4-FFF2-40B4-BE49-F238E27FC236}">
                <a16:creationId xmlns:a16="http://schemas.microsoft.com/office/drawing/2014/main" id="{3D499D3A-73C0-6701-75AD-B9E172BB328A}"/>
              </a:ext>
            </a:extLst>
          </p:cNvPr>
          <p:cNvPicPr/>
          <p:nvPr/>
        </p:nvPicPr>
        <p:blipFill>
          <a:blip r:embed="rId18" cstate="print"/>
          <a:stretch>
            <a:fillRect/>
          </a:stretch>
        </p:blipFill>
        <p:spPr>
          <a:xfrm>
            <a:off x="9030317" y="2801119"/>
            <a:ext cx="1349670" cy="1230744"/>
          </a:xfrm>
          <a:prstGeom prst="rect">
            <a:avLst/>
          </a:prstGeom>
        </p:spPr>
      </p:pic>
      <p:sp>
        <p:nvSpPr>
          <p:cNvPr id="44" name="object 35">
            <a:extLst>
              <a:ext uri="{FF2B5EF4-FFF2-40B4-BE49-F238E27FC236}">
                <a16:creationId xmlns:a16="http://schemas.microsoft.com/office/drawing/2014/main" id="{ED9B1F28-1FC4-3865-407F-0CABAF40333A}"/>
              </a:ext>
            </a:extLst>
          </p:cNvPr>
          <p:cNvSpPr txBox="1"/>
          <p:nvPr/>
        </p:nvSpPr>
        <p:spPr>
          <a:xfrm>
            <a:off x="9109242" y="3806717"/>
            <a:ext cx="1234179" cy="511037"/>
          </a:xfrm>
          <a:prstGeom prst="rect">
            <a:avLst/>
          </a:prstGeom>
          <a:solidFill>
            <a:srgbClr val="006A91"/>
          </a:solidFill>
        </p:spPr>
        <p:txBody>
          <a:bodyPr vert="horz" wrap="square" lIns="0" tIns="71755" rIns="0" bIns="0" rtlCol="0">
            <a:spAutoFit/>
          </a:bodyPr>
          <a:lstStyle/>
          <a:p>
            <a:pPr marL="4445" marR="0" lvl="0" indent="0" algn="ctr" defTabSz="914400" eaLnBrk="1" fontAlgn="auto" latinLnBrk="0" hangingPunct="1">
              <a:lnSpc>
                <a:spcPct val="100000"/>
              </a:lnSpc>
              <a:spcBef>
                <a:spcPts val="565"/>
              </a:spcBef>
              <a:spcAft>
                <a:spcPts val="0"/>
              </a:spcAft>
              <a:buClrTx/>
              <a:buSzTx/>
              <a:buFontTx/>
              <a:buNone/>
              <a:tabLst/>
              <a:defRPr/>
            </a:pPr>
            <a:r>
              <a:rPr kumimoji="0" sz="1050" b="0" i="0" u="none" strike="noStrike" kern="0" cap="none" spc="114" normalizeH="0" baseline="0" noProof="0">
                <a:ln>
                  <a:noFill/>
                </a:ln>
                <a:solidFill>
                  <a:srgbClr val="FFFFFF"/>
                </a:solidFill>
                <a:effectLst/>
                <a:uLnTx/>
                <a:uFillTx/>
                <a:latin typeface="Calibri"/>
                <a:cs typeface="Calibri"/>
              </a:rPr>
              <a:t>Nick</a:t>
            </a:r>
            <a:r>
              <a:rPr kumimoji="0" sz="1050" b="0" i="0" u="none" strike="noStrike" kern="0" cap="none" spc="-35" normalizeH="0" baseline="0" noProof="0">
                <a:ln>
                  <a:noFill/>
                </a:ln>
                <a:solidFill>
                  <a:srgbClr val="FFFFFF"/>
                </a:solidFill>
                <a:effectLst/>
                <a:uLnTx/>
                <a:uFillTx/>
                <a:latin typeface="Calibri"/>
                <a:cs typeface="Calibri"/>
              </a:rPr>
              <a:t> </a:t>
            </a:r>
            <a:r>
              <a:rPr kumimoji="0" sz="1050" b="0" i="0" u="none" strike="noStrike" kern="0" cap="none" spc="125" normalizeH="0" baseline="0" noProof="0">
                <a:ln>
                  <a:noFill/>
                </a:ln>
                <a:solidFill>
                  <a:srgbClr val="FFFFFF"/>
                </a:solidFill>
                <a:effectLst/>
                <a:uLnTx/>
                <a:uFillTx/>
                <a:latin typeface="Calibri"/>
                <a:cs typeface="Calibri"/>
              </a:rPr>
              <a:t>Ramos</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6985"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30" normalizeH="0" baseline="0" noProof="0">
                <a:ln>
                  <a:noFill/>
                </a:ln>
                <a:solidFill>
                  <a:srgbClr val="FFFFFF"/>
                </a:solidFill>
                <a:effectLst/>
                <a:uLnTx/>
                <a:uFillTx/>
                <a:latin typeface="Calibri"/>
                <a:cs typeface="Calibri"/>
              </a:rPr>
              <a:t>Director,</a:t>
            </a:r>
            <a:r>
              <a:rPr kumimoji="0" sz="900" b="0" i="0" u="none" strike="noStrike" kern="0" cap="none" spc="-35" normalizeH="0" baseline="0" noProof="0">
                <a:ln>
                  <a:noFill/>
                </a:ln>
                <a:solidFill>
                  <a:srgbClr val="FFFFFF"/>
                </a:solidFill>
                <a:effectLst/>
                <a:uLnTx/>
                <a:uFillTx/>
                <a:latin typeface="Calibri"/>
                <a:cs typeface="Calibri"/>
              </a:rPr>
              <a:t> </a:t>
            </a:r>
            <a:r>
              <a:rPr kumimoji="0" sz="900" b="0" i="0" u="none" strike="noStrike" kern="0" cap="none" spc="50" normalizeH="0" baseline="0" noProof="0">
                <a:ln>
                  <a:noFill/>
                </a:ln>
                <a:solidFill>
                  <a:srgbClr val="FFFFFF"/>
                </a:solidFill>
                <a:effectLst/>
                <a:uLnTx/>
                <a:uFillTx/>
                <a:latin typeface="Calibri"/>
                <a:cs typeface="Calibri"/>
              </a:rPr>
              <a:t>Radiochemistry</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pic>
        <p:nvPicPr>
          <p:cNvPr id="45" name="Picture 44">
            <a:extLst>
              <a:ext uri="{FF2B5EF4-FFF2-40B4-BE49-F238E27FC236}">
                <a16:creationId xmlns:a16="http://schemas.microsoft.com/office/drawing/2014/main" id="{DA86D112-80A8-FFF6-9ABC-5E90AE9E5302}"/>
              </a:ext>
            </a:extLst>
          </p:cNvPr>
          <p:cNvPicPr>
            <a:picLocks noChangeAspect="1"/>
          </p:cNvPicPr>
          <p:nvPr/>
        </p:nvPicPr>
        <p:blipFill>
          <a:blip r:embed="rId19"/>
          <a:srcRect t="3806" b="32831"/>
          <a:stretch/>
        </p:blipFill>
        <p:spPr>
          <a:xfrm>
            <a:off x="10587971" y="2807243"/>
            <a:ext cx="1454186" cy="1151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 name="object 22">
            <a:extLst>
              <a:ext uri="{FF2B5EF4-FFF2-40B4-BE49-F238E27FC236}">
                <a16:creationId xmlns:a16="http://schemas.microsoft.com/office/drawing/2014/main" id="{FB523C54-4AED-F59D-4B85-20D36F1C0E8D}"/>
              </a:ext>
            </a:extLst>
          </p:cNvPr>
          <p:cNvSpPr txBox="1"/>
          <p:nvPr/>
        </p:nvSpPr>
        <p:spPr>
          <a:xfrm>
            <a:off x="10568927" y="3806717"/>
            <a:ext cx="1454185" cy="323165"/>
          </a:xfrm>
          <a:prstGeom prst="rect">
            <a:avLst/>
          </a:prstGeom>
          <a:solidFill>
            <a:srgbClr val="006A91"/>
          </a:solidFill>
        </p:spPr>
        <p:txBody>
          <a:bodyPr vert="horz" wrap="square" lIns="0" tIns="0" rIns="0" bIns="0" rtlCol="0">
            <a:spAutoFit/>
          </a:bodyPr>
          <a:lstStyle/>
          <a:p>
            <a:pPr marL="182880" marR="168910" indent="-2540" algn="ctr">
              <a:spcBef>
                <a:spcPts val="25"/>
              </a:spcBef>
              <a:defRPr/>
            </a:pPr>
            <a:r>
              <a:rPr lang="en-US" sz="1050" spc="65" dirty="0">
                <a:solidFill>
                  <a:srgbClr val="FFFFFF"/>
                </a:solidFill>
                <a:latin typeface="Calibri"/>
                <a:cs typeface="Calibri"/>
              </a:rPr>
              <a:t>Rose Hammack</a:t>
            </a:r>
            <a:endParaRPr sz="1050" spc="65" dirty="0">
              <a:solidFill>
                <a:srgbClr val="FFFFFF"/>
              </a:solidFill>
              <a:latin typeface="Calibri"/>
              <a:cs typeface="Calibri"/>
            </a:endParaRPr>
          </a:p>
          <a:p>
            <a:pPr marL="182880" marR="168910" indent="-2540" algn="ctr">
              <a:spcBef>
                <a:spcPts val="25"/>
              </a:spcBef>
              <a:defRPr/>
            </a:pPr>
            <a:r>
              <a:rPr lang="en-US" sz="1050" spc="65" dirty="0">
                <a:solidFill>
                  <a:srgbClr val="FFFFFF"/>
                </a:solidFill>
                <a:latin typeface="Calibri"/>
                <a:cs typeface="Calibri"/>
              </a:rPr>
              <a:t>Director, Clin Ops</a:t>
            </a:r>
            <a:endParaRPr sz="1050" spc="65" dirty="0">
              <a:solidFill>
                <a:srgbClr val="FFFFFF"/>
              </a:solidFill>
              <a:latin typeface="Calibri"/>
              <a:cs typeface="Calibri"/>
            </a:endParaRPr>
          </a:p>
        </p:txBody>
      </p:sp>
      <p:sp>
        <p:nvSpPr>
          <p:cNvPr id="47" name="AutoShape 3">
            <a:extLst>
              <a:ext uri="{FF2B5EF4-FFF2-40B4-BE49-F238E27FC236}">
                <a16:creationId xmlns:a16="http://schemas.microsoft.com/office/drawing/2014/main" id="{48FDD358-A8F5-2E1A-5671-6962367D5BA7}"/>
              </a:ext>
            </a:extLst>
          </p:cNvPr>
          <p:cNvSpPr>
            <a:spLocks noChangeAspect="1" noChangeArrowheads="1" noTextEdit="1"/>
          </p:cNvSpPr>
          <p:nvPr/>
        </p:nvSpPr>
        <p:spPr bwMode="auto">
          <a:xfrm>
            <a:off x="5272185" y="4662757"/>
            <a:ext cx="1625007" cy="153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bject 32">
            <a:extLst>
              <a:ext uri="{FF2B5EF4-FFF2-40B4-BE49-F238E27FC236}">
                <a16:creationId xmlns:a16="http://schemas.microsoft.com/office/drawing/2014/main" id="{0EE59E24-D825-1B7D-485D-5B8F3053A71C}"/>
              </a:ext>
            </a:extLst>
          </p:cNvPr>
          <p:cNvSpPr txBox="1"/>
          <p:nvPr/>
        </p:nvSpPr>
        <p:spPr>
          <a:xfrm>
            <a:off x="7480256" y="5513004"/>
            <a:ext cx="1421002" cy="441788"/>
          </a:xfrm>
          <a:prstGeom prst="rect">
            <a:avLst/>
          </a:prstGeom>
          <a:solidFill>
            <a:srgbClr val="006A91"/>
          </a:solidFill>
        </p:spPr>
        <p:txBody>
          <a:bodyPr vert="horz" wrap="square" lIns="0" tIns="3175" rIns="0" bIns="0" rtlCol="0">
            <a:spAutoFit/>
          </a:bodyPr>
          <a:lstStyle/>
          <a:p>
            <a:pPr marL="280035" marR="267335" lvl="0" indent="-2540" algn="ctr" defTabSz="914400" eaLnBrk="1" fontAlgn="auto" latinLnBrk="0" hangingPunct="1">
              <a:lnSpc>
                <a:spcPct val="100000"/>
              </a:lnSpc>
              <a:spcBef>
                <a:spcPts val="25"/>
              </a:spcBef>
              <a:spcAft>
                <a:spcPts val="0"/>
              </a:spcAft>
              <a:buClrTx/>
              <a:buSzTx/>
              <a:buFontTx/>
              <a:buNone/>
              <a:tabLst/>
              <a:defRPr/>
            </a:pPr>
            <a:r>
              <a:rPr kumimoji="0" lang="en-US" sz="1050" b="0" i="0" u="none" strike="noStrike" kern="0" cap="none" spc="65" normalizeH="0" baseline="0" noProof="0" dirty="0">
                <a:ln>
                  <a:noFill/>
                </a:ln>
                <a:solidFill>
                  <a:srgbClr val="FFFFFF"/>
                </a:solidFill>
                <a:effectLst/>
                <a:uLnTx/>
                <a:uFillTx/>
                <a:latin typeface="Calibri"/>
                <a:cs typeface="Calibri"/>
              </a:rPr>
              <a:t>Adnan Hodzic </a:t>
            </a:r>
            <a:r>
              <a:rPr kumimoji="0" sz="900" b="0" i="0" u="none" strike="noStrike" kern="0" cap="none" spc="20" normalizeH="0" baseline="0" noProof="0" dirty="0" err="1">
                <a:ln>
                  <a:noFill/>
                </a:ln>
                <a:solidFill>
                  <a:srgbClr val="FFFFFF"/>
                </a:solidFill>
                <a:effectLst/>
                <a:uLnTx/>
                <a:uFillTx/>
                <a:latin typeface="Calibri"/>
                <a:cs typeface="Calibri"/>
              </a:rPr>
              <a:t>Sr.</a:t>
            </a:r>
            <a:r>
              <a:rPr kumimoji="0" lang="en-US" sz="900" b="0" i="0" u="none" strike="noStrike" kern="0" cap="none" spc="20" normalizeH="0" baseline="0" noProof="0" dirty="0" err="1">
                <a:ln>
                  <a:noFill/>
                </a:ln>
                <a:solidFill>
                  <a:srgbClr val="FFFFFF"/>
                </a:solidFill>
                <a:effectLst/>
                <a:uLnTx/>
                <a:uFillTx/>
                <a:latin typeface="Calibri"/>
                <a:cs typeface="Calibri"/>
              </a:rPr>
              <a:t>Manager</a:t>
            </a:r>
            <a:r>
              <a:rPr kumimoji="0" sz="900" b="0" i="0" u="none" strike="noStrike" kern="0" cap="none" spc="20" normalizeH="0" baseline="0" noProof="0" dirty="0">
                <a:ln>
                  <a:noFill/>
                </a:ln>
                <a:solidFill>
                  <a:srgbClr val="FFFFFF"/>
                </a:solidFill>
                <a:effectLst/>
                <a:uLnTx/>
                <a:uFillTx/>
                <a:latin typeface="Calibri"/>
                <a:cs typeface="Calibri"/>
              </a:rPr>
              <a:t>, </a:t>
            </a:r>
            <a:r>
              <a:rPr kumimoji="0" sz="900" b="0" i="0" u="none" strike="noStrike" kern="0" cap="none" spc="35" normalizeH="0" baseline="0" noProof="0" dirty="0">
                <a:ln>
                  <a:noFill/>
                </a:ln>
                <a:solidFill>
                  <a:srgbClr val="FFFFFF"/>
                </a:solidFill>
                <a:effectLst/>
                <a:uLnTx/>
                <a:uFillTx/>
                <a:latin typeface="Calibri"/>
                <a:cs typeface="Calibri"/>
              </a:rPr>
              <a:t>Clinical </a:t>
            </a:r>
            <a:r>
              <a:rPr kumimoji="0" sz="900" b="0" i="0" u="none" strike="noStrike" kern="0" cap="none" spc="55" normalizeH="0" baseline="0" noProof="0" dirty="0">
                <a:ln>
                  <a:noFill/>
                </a:ln>
                <a:solidFill>
                  <a:srgbClr val="FFFFFF"/>
                </a:solidFill>
                <a:effectLst/>
                <a:uLnTx/>
                <a:uFillTx/>
                <a:latin typeface="Calibri"/>
                <a:cs typeface="Calibri"/>
              </a:rPr>
              <a:t>Op</a:t>
            </a:r>
            <a:r>
              <a:rPr kumimoji="0" lang="en-US" sz="900" b="0" i="0" u="none" strike="noStrike" kern="0" cap="none" spc="55" normalizeH="0" baseline="0" noProof="0" dirty="0">
                <a:ln>
                  <a:noFill/>
                </a:ln>
                <a:solidFill>
                  <a:srgbClr val="FFFFFF"/>
                </a:solidFill>
                <a:effectLst/>
                <a:uLnTx/>
                <a:uFillTx/>
                <a:latin typeface="Calibri"/>
                <a:cs typeface="Calibri"/>
              </a:rPr>
              <a:t>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9" name="object 29">
            <a:extLst>
              <a:ext uri="{FF2B5EF4-FFF2-40B4-BE49-F238E27FC236}">
                <a16:creationId xmlns:a16="http://schemas.microsoft.com/office/drawing/2014/main" id="{FB184C5D-72CE-4505-5C68-709CC2477E1F}"/>
              </a:ext>
            </a:extLst>
          </p:cNvPr>
          <p:cNvSpPr txBox="1"/>
          <p:nvPr/>
        </p:nvSpPr>
        <p:spPr>
          <a:xfrm>
            <a:off x="4836923" y="2137850"/>
            <a:ext cx="1394109" cy="372538"/>
          </a:xfrm>
          <a:prstGeom prst="rect">
            <a:avLst/>
          </a:prstGeom>
          <a:solidFill>
            <a:srgbClr val="006A91"/>
          </a:solidFill>
        </p:spPr>
        <p:txBody>
          <a:bodyPr vert="horz" wrap="square" lIns="0" tIns="71755" rIns="0" bIns="0" rtlCol="0">
            <a:spAutoFit/>
          </a:bodyPr>
          <a:lstStyle/>
          <a:p>
            <a:pPr marL="1270" marR="0" lvl="0" indent="0" algn="ctr" defTabSz="914400" eaLnBrk="1" fontAlgn="auto" latinLnBrk="0" hangingPunct="1">
              <a:lnSpc>
                <a:spcPct val="100000"/>
              </a:lnSpc>
              <a:spcBef>
                <a:spcPts val="565"/>
              </a:spcBef>
              <a:spcAft>
                <a:spcPts val="0"/>
              </a:spcAft>
              <a:buClrTx/>
              <a:buSzTx/>
              <a:buFontTx/>
              <a:buNone/>
              <a:tabLst/>
              <a:defRPr/>
            </a:pPr>
            <a:r>
              <a:rPr kumimoji="0" lang="en-US" sz="1050" b="0" i="0" u="none" strike="noStrike" kern="0" cap="none" spc="105" normalizeH="0" baseline="0" noProof="0" dirty="0" err="1">
                <a:ln>
                  <a:noFill/>
                </a:ln>
                <a:solidFill>
                  <a:srgbClr val="FFFFFF"/>
                </a:solidFill>
                <a:effectLst/>
                <a:uLnTx/>
                <a:uFillTx/>
                <a:latin typeface="Calibri"/>
                <a:cs typeface="Calibri"/>
              </a:rPr>
              <a:t>Dr.Sherin</a:t>
            </a:r>
            <a:r>
              <a:rPr kumimoji="0" lang="en-US" sz="1050" b="0" i="0" u="none" strike="noStrike" kern="0" cap="none" spc="105" normalizeH="0" baseline="0" noProof="0" dirty="0">
                <a:ln>
                  <a:noFill/>
                </a:ln>
                <a:solidFill>
                  <a:srgbClr val="FFFFFF"/>
                </a:solidFill>
                <a:effectLst/>
                <a:uLnTx/>
                <a:uFillTx/>
                <a:latin typeface="Calibri"/>
                <a:cs typeface="Calibri"/>
              </a:rPr>
              <a:t> Al-Safadi</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6350"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40" normalizeH="0" baseline="0" noProof="0" dirty="0">
                <a:ln>
                  <a:noFill/>
                </a:ln>
                <a:solidFill>
                  <a:srgbClr val="FFFFFF"/>
                </a:solidFill>
                <a:effectLst/>
                <a:uLnTx/>
                <a:uFillTx/>
                <a:latin typeface="Calibri"/>
                <a:cs typeface="Calibri"/>
              </a:rPr>
              <a:t> </a:t>
            </a:r>
            <a:r>
              <a:rPr kumimoji="0" lang="en-US" sz="900" b="0" i="0" u="none" strike="noStrike" kern="0" cap="none" spc="45" normalizeH="0" baseline="0" noProof="0" dirty="0">
                <a:ln>
                  <a:noFill/>
                </a:ln>
                <a:solidFill>
                  <a:srgbClr val="FFFFFF"/>
                </a:solidFill>
                <a:effectLst/>
                <a:uLnTx/>
                <a:uFillTx/>
                <a:latin typeface="Calibri"/>
                <a:cs typeface="Calibri"/>
              </a:rPr>
              <a:t>Medical &amp; Corp. Affairs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0" name="object 29">
            <a:extLst>
              <a:ext uri="{FF2B5EF4-FFF2-40B4-BE49-F238E27FC236}">
                <a16:creationId xmlns:a16="http://schemas.microsoft.com/office/drawing/2014/main" id="{5D1D1C0F-82C1-134F-5B0A-9EEA3F86AF8B}"/>
              </a:ext>
            </a:extLst>
          </p:cNvPr>
          <p:cNvSpPr txBox="1"/>
          <p:nvPr/>
        </p:nvSpPr>
        <p:spPr>
          <a:xfrm>
            <a:off x="8035471" y="2113944"/>
            <a:ext cx="1394109" cy="372538"/>
          </a:xfrm>
          <a:prstGeom prst="rect">
            <a:avLst/>
          </a:prstGeom>
          <a:solidFill>
            <a:srgbClr val="006A91"/>
          </a:solidFill>
        </p:spPr>
        <p:txBody>
          <a:bodyPr vert="horz" wrap="square" lIns="0" tIns="71755" rIns="0" bIns="0" rtlCol="0">
            <a:spAutoFit/>
          </a:bodyPr>
          <a:lstStyle/>
          <a:p>
            <a:pPr marL="1270" marR="0" lvl="0" indent="0" algn="ctr" defTabSz="914400" eaLnBrk="1" fontAlgn="auto" latinLnBrk="0" hangingPunct="1">
              <a:lnSpc>
                <a:spcPct val="100000"/>
              </a:lnSpc>
              <a:spcBef>
                <a:spcPts val="565"/>
              </a:spcBef>
              <a:spcAft>
                <a:spcPts val="0"/>
              </a:spcAft>
              <a:buClrTx/>
              <a:buSzTx/>
              <a:buFontTx/>
              <a:buNone/>
              <a:tabLst/>
              <a:defRPr/>
            </a:pPr>
            <a:r>
              <a:rPr kumimoji="0" lang="en-US" sz="1050" b="0" i="0" u="none" strike="noStrike" kern="0" cap="none" spc="105" normalizeH="0" baseline="0" noProof="0" dirty="0">
                <a:ln>
                  <a:noFill/>
                </a:ln>
                <a:solidFill>
                  <a:srgbClr val="FFFFFF"/>
                </a:solidFill>
                <a:effectLst/>
                <a:uLnTx/>
                <a:uFillTx/>
                <a:latin typeface="Calibri"/>
                <a:cs typeface="Calibri"/>
              </a:rPr>
              <a:t>Barbara Lani</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6350"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40" normalizeH="0" baseline="0" noProof="0" dirty="0">
                <a:ln>
                  <a:noFill/>
                </a:ln>
                <a:solidFill>
                  <a:srgbClr val="FFFFFF"/>
                </a:solidFill>
                <a:effectLst/>
                <a:uLnTx/>
                <a:uFillTx/>
                <a:latin typeface="Calibri"/>
                <a:cs typeface="Calibri"/>
              </a:rPr>
              <a:t> </a:t>
            </a:r>
            <a:r>
              <a:rPr kumimoji="0" lang="en-US" sz="900" b="0" i="0" u="none" strike="noStrike" kern="0" cap="none" spc="45" normalizeH="0" baseline="0" noProof="0" dirty="0">
                <a:ln>
                  <a:noFill/>
                </a:ln>
                <a:solidFill>
                  <a:srgbClr val="FFFFFF"/>
                </a:solidFill>
                <a:effectLst/>
                <a:uLnTx/>
                <a:uFillTx/>
                <a:latin typeface="Calibri"/>
                <a:cs typeface="Calibri"/>
              </a:rPr>
              <a:t>Quality Affairs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1" name="object 29">
            <a:extLst>
              <a:ext uri="{FF2B5EF4-FFF2-40B4-BE49-F238E27FC236}">
                <a16:creationId xmlns:a16="http://schemas.microsoft.com/office/drawing/2014/main" id="{6CC255A2-873C-2B14-60EA-4C33C1FC7AFC}"/>
              </a:ext>
            </a:extLst>
          </p:cNvPr>
          <p:cNvSpPr txBox="1"/>
          <p:nvPr/>
        </p:nvSpPr>
        <p:spPr>
          <a:xfrm>
            <a:off x="9590404" y="2122433"/>
            <a:ext cx="1461602" cy="372538"/>
          </a:xfrm>
          <a:prstGeom prst="rect">
            <a:avLst/>
          </a:prstGeom>
          <a:solidFill>
            <a:srgbClr val="006A91"/>
          </a:solidFill>
        </p:spPr>
        <p:txBody>
          <a:bodyPr vert="horz" wrap="square" lIns="0" tIns="71755" rIns="0" bIns="0" rtlCol="0">
            <a:spAutoFit/>
          </a:bodyPr>
          <a:lstStyle/>
          <a:p>
            <a:pPr marL="1270" marR="0" lvl="0" indent="0" algn="ctr" defTabSz="914400" eaLnBrk="1" fontAlgn="auto" latinLnBrk="0" hangingPunct="1">
              <a:lnSpc>
                <a:spcPct val="100000"/>
              </a:lnSpc>
              <a:spcBef>
                <a:spcPts val="565"/>
              </a:spcBef>
              <a:spcAft>
                <a:spcPts val="0"/>
              </a:spcAft>
              <a:buClrTx/>
              <a:buSzTx/>
              <a:buFontTx/>
              <a:buNone/>
              <a:tabLst/>
              <a:defRPr/>
            </a:pPr>
            <a:r>
              <a:rPr kumimoji="0" lang="en-US" sz="1050" b="0" i="0" u="none" strike="noStrike" kern="0" cap="none" spc="105" normalizeH="0" baseline="0" noProof="0" dirty="0" err="1">
                <a:ln>
                  <a:noFill/>
                </a:ln>
                <a:solidFill>
                  <a:srgbClr val="FFFFFF"/>
                </a:solidFill>
                <a:effectLst/>
                <a:uLnTx/>
                <a:uFillTx/>
                <a:latin typeface="Calibri"/>
                <a:cs typeface="Calibri"/>
              </a:rPr>
              <a:t>Dr.Levente</a:t>
            </a:r>
            <a:r>
              <a:rPr kumimoji="0" lang="en-US" sz="1050" b="0" i="0" u="none" strike="noStrike" kern="0" cap="none" spc="105" normalizeH="0" baseline="0" noProof="0" dirty="0">
                <a:ln>
                  <a:noFill/>
                </a:ln>
                <a:solidFill>
                  <a:srgbClr val="FFFFFF"/>
                </a:solidFill>
                <a:effectLst/>
                <a:uLnTx/>
                <a:uFillTx/>
                <a:latin typeface="Calibri"/>
                <a:cs typeface="Calibri"/>
              </a:rPr>
              <a:t> Meszaros</a:t>
            </a:r>
            <a:endParaRPr kumimoji="0" sz="1050" b="0" i="0" u="none" strike="noStrike" kern="0" cap="none" spc="0" normalizeH="0" baseline="0" noProof="0" dirty="0">
              <a:ln>
                <a:noFill/>
              </a:ln>
              <a:solidFill>
                <a:sysClr val="windowText" lastClr="000000"/>
              </a:solidFill>
              <a:effectLst/>
              <a:uLnTx/>
              <a:uFillTx/>
              <a:latin typeface="Calibri"/>
              <a:cs typeface="Calibri"/>
            </a:endParaRPr>
          </a:p>
          <a:p>
            <a:pPr marL="6350" marR="0" lvl="0" indent="0" algn="ctr" defTabSz="914400" eaLnBrk="1" fontAlgn="auto" latinLnBrk="0" hangingPunct="1">
              <a:lnSpc>
                <a:spcPct val="100000"/>
              </a:lnSpc>
              <a:spcBef>
                <a:spcPts val="5"/>
              </a:spcBef>
              <a:spcAft>
                <a:spcPts val="0"/>
              </a:spcAft>
              <a:buClrTx/>
              <a:buSzTx/>
              <a:buFontTx/>
              <a:buNone/>
              <a:tabLst/>
              <a:defRPr/>
            </a:pPr>
            <a:r>
              <a:rPr kumimoji="0" sz="900" b="0" i="0" u="none" strike="noStrike" kern="0" cap="none" spc="120" normalizeH="0" baseline="0" noProof="0" dirty="0">
                <a:ln>
                  <a:noFill/>
                </a:ln>
                <a:solidFill>
                  <a:srgbClr val="FFFFFF"/>
                </a:solidFill>
                <a:effectLst/>
                <a:uLnTx/>
                <a:uFillTx/>
                <a:latin typeface="Calibri"/>
                <a:cs typeface="Calibri"/>
              </a:rPr>
              <a:t>VP</a:t>
            </a:r>
            <a:r>
              <a:rPr kumimoji="0" sz="900" b="0" i="0" u="none" strike="noStrike" kern="0" cap="none" spc="-40" normalizeH="0" baseline="0" noProof="0" dirty="0">
                <a:ln>
                  <a:noFill/>
                </a:ln>
                <a:solidFill>
                  <a:srgbClr val="FFFFFF"/>
                </a:solidFill>
                <a:effectLst/>
                <a:uLnTx/>
                <a:uFillTx/>
                <a:latin typeface="Calibri"/>
                <a:cs typeface="Calibri"/>
              </a:rPr>
              <a:t> </a:t>
            </a:r>
            <a:r>
              <a:rPr kumimoji="0" lang="en-US" sz="900" b="0" i="0" u="none" strike="noStrike" kern="0" cap="none" spc="45" normalizeH="0" baseline="0" noProof="0" dirty="0">
                <a:ln>
                  <a:noFill/>
                </a:ln>
                <a:solidFill>
                  <a:srgbClr val="FFFFFF"/>
                </a:solidFill>
                <a:effectLst/>
                <a:uLnTx/>
                <a:uFillTx/>
                <a:latin typeface="Calibri"/>
                <a:cs typeface="Calibri"/>
              </a:rPr>
              <a:t>Preclinical</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2" name="object 32">
            <a:extLst>
              <a:ext uri="{FF2B5EF4-FFF2-40B4-BE49-F238E27FC236}">
                <a16:creationId xmlns:a16="http://schemas.microsoft.com/office/drawing/2014/main" id="{FBE14307-8D83-4AAA-D9B1-67EFF4D8993A}"/>
              </a:ext>
            </a:extLst>
          </p:cNvPr>
          <p:cNvSpPr txBox="1"/>
          <p:nvPr/>
        </p:nvSpPr>
        <p:spPr>
          <a:xfrm>
            <a:off x="10719836" y="5513004"/>
            <a:ext cx="1327145" cy="441788"/>
          </a:xfrm>
          <a:prstGeom prst="rect">
            <a:avLst/>
          </a:prstGeom>
          <a:solidFill>
            <a:srgbClr val="006A91"/>
          </a:solidFill>
        </p:spPr>
        <p:txBody>
          <a:bodyPr vert="horz" wrap="square" lIns="0" tIns="3175" rIns="0" bIns="0" rtlCol="0">
            <a:spAutoFit/>
          </a:bodyPr>
          <a:lstStyle/>
          <a:p>
            <a:pPr marL="280035" marR="267335" lvl="0" indent="-2540" algn="ctr" defTabSz="914400" eaLnBrk="1" fontAlgn="auto" latinLnBrk="0" hangingPunct="1">
              <a:lnSpc>
                <a:spcPct val="100000"/>
              </a:lnSpc>
              <a:spcBef>
                <a:spcPts val="25"/>
              </a:spcBef>
              <a:spcAft>
                <a:spcPts val="0"/>
              </a:spcAft>
              <a:buClrTx/>
              <a:buSzTx/>
              <a:buFontTx/>
              <a:buNone/>
              <a:tabLst/>
              <a:defRPr/>
            </a:pPr>
            <a:r>
              <a:rPr kumimoji="0" lang="en-US" sz="1050" b="0" i="0" u="none" strike="noStrike" kern="0" cap="none" spc="65" normalizeH="0" baseline="0" noProof="0" dirty="0">
                <a:ln>
                  <a:noFill/>
                </a:ln>
                <a:solidFill>
                  <a:srgbClr val="FFFFFF"/>
                </a:solidFill>
                <a:effectLst/>
                <a:uLnTx/>
                <a:uFillTx/>
                <a:latin typeface="Calibri"/>
                <a:cs typeface="Calibri"/>
              </a:rPr>
              <a:t>Jen Jardine </a:t>
            </a:r>
            <a:r>
              <a:rPr kumimoji="0" sz="900" b="0" i="0" u="none" strike="noStrike" kern="0" cap="none" spc="20" normalizeH="0" baseline="0" noProof="0" dirty="0" err="1">
                <a:ln>
                  <a:noFill/>
                </a:ln>
                <a:solidFill>
                  <a:srgbClr val="FFFFFF"/>
                </a:solidFill>
                <a:effectLst/>
                <a:uLnTx/>
                <a:uFillTx/>
                <a:latin typeface="Calibri"/>
                <a:cs typeface="Calibri"/>
              </a:rPr>
              <a:t>Sr.Director</a:t>
            </a:r>
            <a:r>
              <a:rPr kumimoji="0" sz="900" b="0" i="0" u="none" strike="noStrike" kern="0" cap="none" spc="20" normalizeH="0" baseline="0" noProof="0" dirty="0">
                <a:ln>
                  <a:noFill/>
                </a:ln>
                <a:solidFill>
                  <a:srgbClr val="FFFFFF"/>
                </a:solidFill>
                <a:effectLst/>
                <a:uLnTx/>
                <a:uFillTx/>
                <a:latin typeface="Calibri"/>
                <a:cs typeface="Calibri"/>
              </a:rPr>
              <a:t>,</a:t>
            </a:r>
            <a:r>
              <a:rPr kumimoji="0" lang="en-US" sz="900" b="0" i="0" u="none" strike="noStrike" kern="0" cap="none" spc="20" normalizeH="0" baseline="0" noProof="0" dirty="0">
                <a:ln>
                  <a:noFill/>
                </a:ln>
                <a:solidFill>
                  <a:srgbClr val="FFFFFF"/>
                </a:solidFill>
                <a:effectLst/>
                <a:uLnTx/>
                <a:uFillTx/>
                <a:latin typeface="Calibri"/>
                <a:cs typeface="Calibri"/>
              </a:rPr>
              <a:t> </a:t>
            </a:r>
            <a:r>
              <a:rPr kumimoji="0" sz="900" b="0" i="0" u="none" strike="noStrike" kern="0" cap="none" spc="35" normalizeH="0" baseline="0" noProof="0" dirty="0">
                <a:ln>
                  <a:noFill/>
                </a:ln>
                <a:solidFill>
                  <a:srgbClr val="FFFFFF"/>
                </a:solidFill>
                <a:effectLst/>
                <a:uLnTx/>
                <a:uFillTx/>
                <a:latin typeface="Calibri"/>
                <a:cs typeface="Calibri"/>
              </a:rPr>
              <a:t>Clinical </a:t>
            </a:r>
            <a:r>
              <a:rPr kumimoji="0" sz="900" b="0" i="0" u="none" strike="noStrike" kern="0" cap="none" spc="55" normalizeH="0" baseline="0" noProof="0" dirty="0">
                <a:ln>
                  <a:noFill/>
                </a:ln>
                <a:solidFill>
                  <a:srgbClr val="FFFFFF"/>
                </a:solidFill>
                <a:effectLst/>
                <a:uLnTx/>
                <a:uFillTx/>
                <a:latin typeface="Calibri"/>
                <a:cs typeface="Calibri"/>
              </a:rPr>
              <a:t>Op</a:t>
            </a:r>
            <a:r>
              <a:rPr kumimoji="0" lang="en-US" sz="900" b="0" i="0" u="none" strike="noStrike" kern="0" cap="none" spc="55" normalizeH="0" baseline="0" noProof="0" dirty="0">
                <a:ln>
                  <a:noFill/>
                </a:ln>
                <a:solidFill>
                  <a:srgbClr val="FFFFFF"/>
                </a:solidFill>
                <a:effectLst/>
                <a:uLnTx/>
                <a:uFillTx/>
                <a:latin typeface="Calibri"/>
                <a:cs typeface="Calibri"/>
              </a:rPr>
              <a:t>s</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3" name="object 32">
            <a:extLst>
              <a:ext uri="{FF2B5EF4-FFF2-40B4-BE49-F238E27FC236}">
                <a16:creationId xmlns:a16="http://schemas.microsoft.com/office/drawing/2014/main" id="{749CD466-CAED-1C51-1A6E-80835B9C65F5}"/>
              </a:ext>
            </a:extLst>
          </p:cNvPr>
          <p:cNvSpPr txBox="1"/>
          <p:nvPr/>
        </p:nvSpPr>
        <p:spPr>
          <a:xfrm>
            <a:off x="9101191" y="5495417"/>
            <a:ext cx="1327145" cy="464871"/>
          </a:xfrm>
          <a:prstGeom prst="rect">
            <a:avLst/>
          </a:prstGeom>
          <a:solidFill>
            <a:srgbClr val="006A91"/>
          </a:solidFill>
        </p:spPr>
        <p:txBody>
          <a:bodyPr vert="horz" wrap="square" lIns="0" tIns="3175" rIns="0" bIns="0" rtlCol="0">
            <a:spAutoFit/>
          </a:bodyPr>
          <a:lstStyle/>
          <a:p>
            <a:pPr marL="280035" marR="267335" lvl="0" indent="-2540" algn="ctr" defTabSz="914400" eaLnBrk="1" fontAlgn="auto" latinLnBrk="0" hangingPunct="1">
              <a:lnSpc>
                <a:spcPct val="100000"/>
              </a:lnSpc>
              <a:spcBef>
                <a:spcPts val="25"/>
              </a:spcBef>
              <a:spcAft>
                <a:spcPts val="0"/>
              </a:spcAft>
              <a:buClrTx/>
              <a:buSzTx/>
              <a:buFontTx/>
              <a:buNone/>
              <a:tabLst/>
              <a:defRPr/>
            </a:pPr>
            <a:r>
              <a:rPr kumimoji="0" lang="en-US" sz="1050" b="0" i="0" u="none" strike="noStrike" kern="0" cap="none" spc="65" normalizeH="0" baseline="0" noProof="0" dirty="0">
                <a:ln>
                  <a:noFill/>
                </a:ln>
                <a:solidFill>
                  <a:srgbClr val="FFFFFF"/>
                </a:solidFill>
                <a:effectLst/>
                <a:uLnTx/>
                <a:uFillTx/>
                <a:latin typeface="Calibri"/>
                <a:cs typeface="Calibri"/>
              </a:rPr>
              <a:t>Mei Ling Bermudez </a:t>
            </a:r>
            <a:r>
              <a:rPr kumimoji="0" lang="en-US" sz="900" b="0" i="0" u="none" strike="noStrike" kern="0" cap="none" spc="20" normalizeH="0" baseline="0" noProof="0" dirty="0">
                <a:ln>
                  <a:noFill/>
                </a:ln>
                <a:solidFill>
                  <a:srgbClr val="FFFFFF"/>
                </a:solidFill>
                <a:effectLst/>
                <a:uLnTx/>
                <a:uFillTx/>
                <a:latin typeface="Calibri"/>
                <a:cs typeface="Calibri"/>
              </a:rPr>
              <a:t>Manager</a:t>
            </a:r>
            <a:r>
              <a:rPr kumimoji="0" sz="900" b="0" i="0" u="none" strike="noStrike" kern="0" cap="none" spc="20" normalizeH="0" baseline="0" noProof="0" dirty="0">
                <a:ln>
                  <a:noFill/>
                </a:ln>
                <a:solidFill>
                  <a:srgbClr val="FFFFFF"/>
                </a:solidFill>
                <a:effectLst/>
                <a:uLnTx/>
                <a:uFillTx/>
                <a:latin typeface="Calibri"/>
                <a:cs typeface="Calibri"/>
              </a:rPr>
              <a:t>,</a:t>
            </a:r>
            <a:r>
              <a:rPr kumimoji="0" lang="en-US" sz="900" b="0" i="0" u="none" strike="noStrike" kern="0" cap="none" spc="20" normalizeH="0" baseline="0" noProof="0" dirty="0">
                <a:ln>
                  <a:noFill/>
                </a:ln>
                <a:solidFill>
                  <a:srgbClr val="FFFFFF"/>
                </a:solidFill>
                <a:effectLst/>
                <a:uLnTx/>
                <a:uFillTx/>
                <a:latin typeface="Calibri"/>
                <a:cs typeface="Calibri"/>
              </a:rPr>
              <a:t> </a:t>
            </a:r>
            <a:r>
              <a:rPr kumimoji="0" sz="900" b="0" i="0" u="none" strike="noStrike" kern="0" cap="none" spc="35" normalizeH="0" baseline="0" noProof="0" dirty="0">
                <a:ln>
                  <a:noFill/>
                </a:ln>
                <a:solidFill>
                  <a:srgbClr val="FFFFFF"/>
                </a:solidFill>
                <a:effectLst/>
                <a:uLnTx/>
                <a:uFillTx/>
                <a:latin typeface="Calibri"/>
                <a:cs typeface="Calibri"/>
              </a:rPr>
              <a:t>C</a:t>
            </a:r>
            <a:r>
              <a:rPr kumimoji="0" lang="en-US" sz="900" b="0" i="0" u="none" strike="noStrike" kern="0" cap="none" spc="35" normalizeH="0" baseline="0" noProof="0" dirty="0">
                <a:ln>
                  <a:noFill/>
                </a:ln>
                <a:solidFill>
                  <a:srgbClr val="FFFFFF"/>
                </a:solidFill>
                <a:effectLst/>
                <a:uLnTx/>
                <a:uFillTx/>
                <a:latin typeface="Calibri"/>
                <a:cs typeface="Calibri"/>
              </a:rPr>
              <a:t>MC</a:t>
            </a:r>
            <a:endParaRPr kumimoji="0" sz="9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4" name="object 20">
            <a:extLst>
              <a:ext uri="{FF2B5EF4-FFF2-40B4-BE49-F238E27FC236}">
                <a16:creationId xmlns:a16="http://schemas.microsoft.com/office/drawing/2014/main" id="{6F2E3D73-1F66-76D1-2D63-25BF2D6FF981}"/>
              </a:ext>
            </a:extLst>
          </p:cNvPr>
          <p:cNvSpPr txBox="1"/>
          <p:nvPr/>
        </p:nvSpPr>
        <p:spPr>
          <a:xfrm>
            <a:off x="338259" y="2167900"/>
            <a:ext cx="1786483" cy="465512"/>
          </a:xfrm>
          <a:prstGeom prst="rect">
            <a:avLst/>
          </a:prstGeom>
          <a:solidFill>
            <a:srgbClr val="006A91"/>
          </a:solidFill>
        </p:spPr>
        <p:txBody>
          <a:bodyPr vert="horz" wrap="square" lIns="0" tIns="44450" rIns="0" bIns="0" rtlCol="0">
            <a:spAutoFit/>
          </a:bodyPr>
          <a:lstStyle/>
          <a:p>
            <a:pPr marL="3810" marR="0" lvl="0" indent="0" algn="ctr" defTabSz="914400" eaLnBrk="1" fontAlgn="auto" latinLnBrk="0" hangingPunct="1">
              <a:lnSpc>
                <a:spcPct val="100000"/>
              </a:lnSpc>
              <a:spcBef>
                <a:spcPts val="350"/>
              </a:spcBef>
              <a:spcAft>
                <a:spcPts val="0"/>
              </a:spcAft>
              <a:buClrTx/>
              <a:buSzTx/>
              <a:buFontTx/>
              <a:buNone/>
              <a:tabLst/>
              <a:defRPr/>
            </a:pPr>
            <a:r>
              <a:rPr kumimoji="0" lang="en-US" sz="1200" b="0" i="0" u="none" strike="noStrike" kern="0" cap="none" spc="100" normalizeH="0" baseline="0" noProof="0" dirty="0">
                <a:ln>
                  <a:noFill/>
                </a:ln>
                <a:solidFill>
                  <a:srgbClr val="FFFFFF"/>
                </a:solidFill>
                <a:effectLst/>
                <a:uLnTx/>
                <a:uFillTx/>
                <a:latin typeface="Calibri"/>
                <a:cs typeface="Calibri"/>
              </a:rPr>
              <a:t>Riccardo Canevari</a:t>
            </a:r>
          </a:p>
          <a:p>
            <a:pPr marL="3810" marR="0" lvl="0" indent="0" algn="ctr" defTabSz="914400" eaLnBrk="1" fontAlgn="auto" latinLnBrk="0" hangingPunct="1">
              <a:lnSpc>
                <a:spcPct val="100000"/>
              </a:lnSpc>
              <a:spcBef>
                <a:spcPts val="350"/>
              </a:spcBef>
              <a:spcAft>
                <a:spcPts val="0"/>
              </a:spcAft>
              <a:buClrTx/>
              <a:buSzTx/>
              <a:buFontTx/>
              <a:buNone/>
              <a:tabLst/>
              <a:defRPr/>
            </a:pPr>
            <a:r>
              <a:rPr kumimoji="0" lang="en-US" sz="1200" b="0" i="0" u="none" strike="noStrike" kern="0" cap="none" spc="100" normalizeH="0" baseline="0" noProof="0" dirty="0">
                <a:ln>
                  <a:noFill/>
                </a:ln>
                <a:solidFill>
                  <a:srgbClr val="FFFFFF"/>
                </a:solidFill>
                <a:effectLst/>
                <a:uLnTx/>
                <a:uFillTx/>
                <a:latin typeface="Calibri"/>
                <a:cs typeface="Calibri"/>
              </a:rPr>
              <a:t>CEO</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
        <p:nvSpPr>
          <p:cNvPr id="55" name="object 20">
            <a:extLst>
              <a:ext uri="{FF2B5EF4-FFF2-40B4-BE49-F238E27FC236}">
                <a16:creationId xmlns:a16="http://schemas.microsoft.com/office/drawing/2014/main" id="{2523C99C-CB84-1C8A-62C1-F1769783A4DE}"/>
              </a:ext>
            </a:extLst>
          </p:cNvPr>
          <p:cNvSpPr txBox="1"/>
          <p:nvPr/>
        </p:nvSpPr>
        <p:spPr>
          <a:xfrm>
            <a:off x="2270962" y="2198492"/>
            <a:ext cx="1786483" cy="465512"/>
          </a:xfrm>
          <a:prstGeom prst="rect">
            <a:avLst/>
          </a:prstGeom>
          <a:solidFill>
            <a:srgbClr val="006A91"/>
          </a:solidFill>
        </p:spPr>
        <p:txBody>
          <a:bodyPr vert="horz" wrap="square" lIns="0" tIns="44450" rIns="0" bIns="0" rtlCol="0">
            <a:spAutoFit/>
          </a:bodyPr>
          <a:lstStyle/>
          <a:p>
            <a:pPr marL="3810" marR="0" lvl="0" indent="0" algn="ctr" defTabSz="914400" eaLnBrk="1" fontAlgn="auto" latinLnBrk="0" hangingPunct="1">
              <a:lnSpc>
                <a:spcPct val="100000"/>
              </a:lnSpc>
              <a:spcBef>
                <a:spcPts val="350"/>
              </a:spcBef>
              <a:spcAft>
                <a:spcPts val="0"/>
              </a:spcAft>
              <a:buClrTx/>
              <a:buSzTx/>
              <a:buFontTx/>
              <a:buNone/>
              <a:tabLst/>
              <a:defRPr/>
            </a:pPr>
            <a:r>
              <a:rPr kumimoji="0" lang="en-US" sz="1200" b="0" i="0" u="none" strike="noStrike" kern="0" cap="none" spc="100" normalizeH="0" baseline="0" noProof="0" dirty="0">
                <a:ln>
                  <a:noFill/>
                </a:ln>
                <a:solidFill>
                  <a:srgbClr val="FFFFFF"/>
                </a:solidFill>
                <a:effectLst/>
                <a:uLnTx/>
                <a:uFillTx/>
                <a:latin typeface="Calibri"/>
                <a:cs typeface="Calibri"/>
              </a:rPr>
              <a:t>Dr. Dimitris Voliotis</a:t>
            </a:r>
          </a:p>
          <a:p>
            <a:pPr marL="3810" marR="0" lvl="0" indent="0" algn="ctr" defTabSz="914400" eaLnBrk="1" fontAlgn="auto" latinLnBrk="0" hangingPunct="1">
              <a:lnSpc>
                <a:spcPct val="100000"/>
              </a:lnSpc>
              <a:spcBef>
                <a:spcPts val="350"/>
              </a:spcBef>
              <a:spcAft>
                <a:spcPts val="0"/>
              </a:spcAft>
              <a:buClrTx/>
              <a:buSzTx/>
              <a:buFontTx/>
              <a:buNone/>
              <a:tabLst/>
              <a:defRPr/>
            </a:pPr>
            <a:r>
              <a:rPr kumimoji="0" lang="en-US" sz="1200" b="0" i="0" u="none" strike="noStrike" kern="0" cap="none" spc="100" normalizeH="0" baseline="0" noProof="0" dirty="0">
                <a:ln>
                  <a:noFill/>
                </a:ln>
                <a:solidFill>
                  <a:srgbClr val="FFFFFF"/>
                </a:solidFill>
                <a:effectLst/>
                <a:uLnTx/>
                <a:uFillTx/>
                <a:latin typeface="Calibri"/>
                <a:cs typeface="Calibri"/>
              </a:rPr>
              <a:t>CMO</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26377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5546-2F23-2F4F-B7B9-472DFB946272}"/>
            </a:ext>
          </a:extLst>
        </p:cNvPr>
        <p:cNvGrpSpPr/>
        <p:nvPr/>
      </p:nvGrpSpPr>
      <p:grpSpPr>
        <a:xfrm>
          <a:off x="0" y="0"/>
          <a:ext cx="0" cy="0"/>
          <a:chOff x="0" y="0"/>
          <a:chExt cx="0" cy="0"/>
        </a:xfrm>
      </p:grpSpPr>
      <p:sp>
        <p:nvSpPr>
          <p:cNvPr id="8" name="object 13">
            <a:extLst>
              <a:ext uri="{FF2B5EF4-FFF2-40B4-BE49-F238E27FC236}">
                <a16:creationId xmlns:a16="http://schemas.microsoft.com/office/drawing/2014/main" id="{58367D20-0CAC-15F9-C915-EC923B3E7549}"/>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0B5BBBE1-42E2-CD00-A8AA-9386E1E45530}"/>
              </a:ext>
            </a:extLst>
          </p:cNvPr>
          <p:cNvCxnSpPr>
            <a:cxnSpLocks/>
          </p:cNvCxnSpPr>
          <p:nvPr/>
        </p:nvCxnSpPr>
        <p:spPr>
          <a:xfrm>
            <a:off x="3728698" y="1987175"/>
            <a:ext cx="0" cy="495857"/>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2E754C80-5575-A362-DA00-54E403088F08}"/>
              </a:ext>
            </a:extLst>
          </p:cNvPr>
          <p:cNvSpPr>
            <a:spLocks noGrp="1"/>
          </p:cNvSpPr>
          <p:nvPr>
            <p:ph type="title"/>
          </p:nvPr>
        </p:nvSpPr>
        <p:spPr/>
        <p:txBody>
          <a:bodyPr/>
          <a:lstStyle/>
          <a:p>
            <a:r>
              <a:rPr lang="en-US" sz="2800" dirty="0"/>
              <a:t>RAD 204 utilizes an anti-PD-L1 Nanobody as a targeting moiety</a:t>
            </a:r>
          </a:p>
        </p:txBody>
      </p:sp>
      <p:sp>
        <p:nvSpPr>
          <p:cNvPr id="4" name="TextBox 3">
            <a:extLst>
              <a:ext uri="{FF2B5EF4-FFF2-40B4-BE49-F238E27FC236}">
                <a16:creationId xmlns:a16="http://schemas.microsoft.com/office/drawing/2014/main" id="{B212BD0C-38EA-AC62-368F-F272FAA500D7}"/>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pic>
        <p:nvPicPr>
          <p:cNvPr id="5" name="object 10">
            <a:extLst>
              <a:ext uri="{FF2B5EF4-FFF2-40B4-BE49-F238E27FC236}">
                <a16:creationId xmlns:a16="http://schemas.microsoft.com/office/drawing/2014/main" id="{8EA9A450-32BE-573D-1DDB-282D843F0ECC}"/>
              </a:ext>
            </a:extLst>
          </p:cNvPr>
          <p:cNvPicPr/>
          <p:nvPr/>
        </p:nvPicPr>
        <p:blipFill>
          <a:blip r:embed="rId2"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12CBE386-1083-F722-F1B9-E692F95E14A6}"/>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729985A2-FE50-E214-60A5-4CBF114B575E}"/>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B4512124-956F-D5CB-FFE5-8705B95AD3CC}"/>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DDEBE02D-E08D-B80F-00DC-5574DF060D08}"/>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E47C5270-53B5-2C0C-77AA-CA4CE066D5C1}"/>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2E068E48-BE02-ED41-BB1D-CED7DC8DDE72}"/>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955F1AFF-A41A-8511-14A0-EAC2BD959B40}"/>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BD2D713B-8A8A-52B2-37D4-3A65CCE9D95C}"/>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4976BEC5-6DCE-C394-D9D0-B1C3B3B30A3B}"/>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00899A12-6E88-1531-A274-F10C39A1B767}"/>
              </a:ext>
            </a:extLst>
          </p:cNvPr>
          <p:cNvSpPr txBox="1"/>
          <p:nvPr/>
        </p:nvSpPr>
        <p:spPr>
          <a:xfrm>
            <a:off x="695258" y="2819229"/>
            <a:ext cx="108234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273C3">
                    <a:lumMod val="50000"/>
                  </a:srgbClr>
                </a:solidFill>
                <a:effectLst/>
                <a:uLnTx/>
                <a:uFillTx/>
                <a:latin typeface="Arial Nova"/>
                <a:ea typeface="+mn-ea"/>
                <a:cs typeface="+mn-cs"/>
              </a:rPr>
              <a:t>KLK3</a:t>
            </a:r>
          </a:p>
        </p:txBody>
      </p:sp>
      <p:sp>
        <p:nvSpPr>
          <p:cNvPr id="25" name="TextBox 24">
            <a:extLst>
              <a:ext uri="{FF2B5EF4-FFF2-40B4-BE49-F238E27FC236}">
                <a16:creationId xmlns:a16="http://schemas.microsoft.com/office/drawing/2014/main" id="{49ED38D1-6811-1B3E-0AED-22DF83D73475}"/>
              </a:ext>
            </a:extLst>
          </p:cNvPr>
          <p:cNvSpPr txBox="1"/>
          <p:nvPr/>
        </p:nvSpPr>
        <p:spPr>
          <a:xfrm>
            <a:off x="2803403"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2273C3">
                    <a:lumMod val="50000"/>
                  </a:srgbClr>
                </a:solidFill>
                <a:effectLst/>
                <a:uLnTx/>
                <a:uFillTx/>
                <a:latin typeface="Arial Nova"/>
                <a:ea typeface="+mn-ea"/>
                <a:cs typeface="+mn-cs"/>
              </a:rPr>
              <a:t>mAb</a:t>
            </a:r>
            <a:endParaRPr kumimoji="0" lang="en-US" sz="1000" b="1" i="0" u="none" strike="noStrike" kern="1200" cap="none" spc="0" normalizeH="0" baseline="0" noProof="0" dirty="0">
              <a:ln>
                <a:noFill/>
              </a:ln>
              <a:solidFill>
                <a:srgbClr val="2273C3">
                  <a:lumMod val="50000"/>
                </a:srgbClr>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A349BDD7-E63F-7116-2988-EB04BCD0A8CF}"/>
              </a:ext>
            </a:extLst>
          </p:cNvPr>
          <p:cNvSpPr txBox="1"/>
          <p:nvPr/>
        </p:nvSpPr>
        <p:spPr>
          <a:xfrm>
            <a:off x="3407730"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E3BB7FE3-D7BA-D581-5ECB-BC2759EB9F73}"/>
              </a:ext>
            </a:extLst>
          </p:cNvPr>
          <p:cNvSpPr txBox="1"/>
          <p:nvPr/>
        </p:nvSpPr>
        <p:spPr>
          <a:xfrm>
            <a:off x="3792604" y="2818333"/>
            <a:ext cx="1051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273C3">
                    <a:lumMod val="50000"/>
                  </a:srgbClr>
                </a:solidFill>
                <a:effectLst/>
                <a:uLnTx/>
                <a:uFillTx/>
                <a:latin typeface="Arial Nova"/>
                <a:ea typeface="+mn-ea"/>
                <a:cs typeface="+mn-cs"/>
              </a:rPr>
              <a:t>161</a:t>
            </a:r>
            <a:r>
              <a:rPr lang="en-US" sz="1000" b="1" kern="1200" baseline="-25000" dirty="0">
                <a:solidFill>
                  <a:srgbClr val="2273C3">
                    <a:lumMod val="50000"/>
                  </a:srgbClr>
                </a:solidFill>
                <a:latin typeface="Arial Nova"/>
                <a:ea typeface="+mn-ea"/>
                <a:cs typeface="+mn-cs"/>
              </a:rPr>
              <a:t>T</a:t>
            </a:r>
            <a:r>
              <a:rPr kumimoji="0" lang="en-US" sz="1000" b="1" i="0" u="none" strike="noStrike" kern="1200" cap="none" spc="0" normalizeH="0" baseline="-25000" noProof="0" dirty="0">
                <a:ln>
                  <a:noFill/>
                </a:ln>
                <a:solidFill>
                  <a:srgbClr val="2273C3">
                    <a:lumMod val="50000"/>
                  </a:srgbClr>
                </a:solidFill>
                <a:effectLst/>
                <a:uLnTx/>
                <a:uFillTx/>
                <a:latin typeface="Arial Nova"/>
                <a:ea typeface="+mn-ea"/>
                <a:cs typeface="+mn-cs"/>
              </a:rPr>
              <a:t>b</a:t>
            </a:r>
          </a:p>
        </p:txBody>
      </p:sp>
      <p:cxnSp>
        <p:nvCxnSpPr>
          <p:cNvPr id="35" name="Straight Connector 34">
            <a:extLst>
              <a:ext uri="{FF2B5EF4-FFF2-40B4-BE49-F238E27FC236}">
                <a16:creationId xmlns:a16="http://schemas.microsoft.com/office/drawing/2014/main" id="{388AF650-13FA-0041-5A04-0424B0DB0AC2}"/>
              </a:ext>
            </a:extLst>
          </p:cNvPr>
          <p:cNvCxnSpPr>
            <a:cxnSpLocks/>
          </p:cNvCxnSpPr>
          <p:nvPr/>
        </p:nvCxnSpPr>
        <p:spPr>
          <a:xfrm>
            <a:off x="3282131" y="2151979"/>
            <a:ext cx="0" cy="662106"/>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80E48A5-6FCF-0568-B351-575EBD563104}"/>
              </a:ext>
            </a:extLst>
          </p:cNvPr>
          <p:cNvCxnSpPr>
            <a:cxnSpLocks/>
          </p:cNvCxnSpPr>
          <p:nvPr/>
        </p:nvCxnSpPr>
        <p:spPr>
          <a:xfrm>
            <a:off x="4366652" y="2353177"/>
            <a:ext cx="0" cy="460908"/>
          </a:xfrm>
          <a:prstGeom prst="line">
            <a:avLst/>
          </a:prstGeom>
          <a:ln>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4ECFD22A-B3D8-1F73-0E43-D1C15E87FC16}"/>
              </a:ext>
            </a:extLst>
          </p:cNvPr>
          <p:cNvSpPr txBox="1"/>
          <p:nvPr/>
        </p:nvSpPr>
        <p:spPr>
          <a:xfrm>
            <a:off x="401714" y="3752838"/>
            <a:ext cx="5113171" cy="1897955"/>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UNIQUE BENEFITS IN POST PLUVICTO SETTINGS</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lang="en-US" sz="1400" dirty="0" err="1">
                <a:solidFill>
                  <a:srgbClr val="242852"/>
                </a:solidFill>
                <a:latin typeface="Arial Nova" panose="020B0504020202020204" pitchFamily="34" charset="0"/>
                <a:ea typeface="+mn-ea"/>
                <a:cs typeface="Arial" panose="020B0604020202020204" pitchFamily="34" charset="0"/>
              </a:rPr>
              <a:t>mAb</a:t>
            </a:r>
            <a:r>
              <a:rPr lang="en-US" sz="1400" dirty="0">
                <a:solidFill>
                  <a:srgbClr val="242852"/>
                </a:solidFill>
                <a:latin typeface="Arial Nova" panose="020B0504020202020204" pitchFamily="34" charset="0"/>
                <a:ea typeface="+mn-ea"/>
                <a:cs typeface="Arial" panose="020B0604020202020204" pitchFamily="34" charset="0"/>
              </a:rPr>
              <a:t> (liver excretion) avoids excess of kidney uptake after 4-6 cycles of 177Lu-PSMA peptide (kidney excretion)</a:t>
            </a: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err="1">
                <a:ln>
                  <a:noFill/>
                </a:ln>
                <a:solidFill>
                  <a:srgbClr val="242852"/>
                </a:solidFill>
                <a:effectLst/>
                <a:uLnTx/>
                <a:uFillTx/>
                <a:latin typeface="Arial Nova" panose="020B0504020202020204" pitchFamily="34" charset="0"/>
                <a:ea typeface="+mn-ea"/>
                <a:cs typeface="Arial" panose="020B0604020202020204" pitchFamily="34" charset="0"/>
              </a:rPr>
              <a:t>MoA</a:t>
            </a: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 switch to KLK3 after patients become refractory to PSMA targeting treatment</a:t>
            </a:r>
            <a:endParaRPr lang="en-US" sz="1400" dirty="0">
              <a:solidFill>
                <a:srgbClr val="242852"/>
              </a:solidFill>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Tb161 d</a:t>
            </a:r>
            <a:r>
              <a:rPr lang="en-US" sz="1400" dirty="0" err="1">
                <a:solidFill>
                  <a:srgbClr val="242852"/>
                </a:solidFill>
                <a:latin typeface="Arial Nova" panose="020B0504020202020204" pitchFamily="34" charset="0"/>
                <a:ea typeface="+mn-ea"/>
                <a:cs typeface="Arial" panose="020B0604020202020204" pitchFamily="34" charset="0"/>
              </a:rPr>
              <a:t>ual</a:t>
            </a:r>
            <a:r>
              <a:rPr lang="en-US" sz="1400" dirty="0">
                <a:solidFill>
                  <a:srgbClr val="242852"/>
                </a:solidFill>
                <a:latin typeface="Arial Nova" panose="020B0504020202020204" pitchFamily="34" charset="0"/>
                <a:ea typeface="+mn-ea"/>
                <a:cs typeface="Arial" panose="020B0604020202020204" pitchFamily="34" charset="0"/>
              </a:rPr>
              <a:t> emission (</a:t>
            </a:r>
            <a:r>
              <a:rPr lang="en-US" sz="1400" dirty="0" err="1">
                <a:solidFill>
                  <a:srgbClr val="242852"/>
                </a:solidFill>
                <a:latin typeface="Arial Nova" panose="020B0504020202020204" pitchFamily="34" charset="0"/>
                <a:ea typeface="+mn-ea"/>
                <a:cs typeface="Arial" panose="020B0604020202020204" pitchFamily="34" charset="0"/>
              </a:rPr>
              <a:t>Beta+Auger</a:t>
            </a:r>
            <a:r>
              <a:rPr lang="en-US" sz="1400" dirty="0">
                <a:solidFill>
                  <a:srgbClr val="242852"/>
                </a:solidFill>
                <a:latin typeface="Arial Nova" panose="020B0504020202020204" pitchFamily="34" charset="0"/>
                <a:ea typeface="+mn-ea"/>
                <a:cs typeface="Arial" panose="020B0604020202020204" pitchFamily="34" charset="0"/>
              </a:rPr>
              <a:t>) has the potential to improve therapeutic efficacy with a favorable safety profile</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cs typeface="Arial" panose="020B0604020202020204" pitchFamily="34" charset="0"/>
            </a:endParaRPr>
          </a:p>
        </p:txBody>
      </p:sp>
      <p:sp>
        <p:nvSpPr>
          <p:cNvPr id="43" name="object 29">
            <a:extLst>
              <a:ext uri="{FF2B5EF4-FFF2-40B4-BE49-F238E27FC236}">
                <a16:creationId xmlns:a16="http://schemas.microsoft.com/office/drawing/2014/main" id="{BA420786-2F87-F692-BD2B-FD4409968B16}"/>
              </a:ext>
            </a:extLst>
          </p:cNvPr>
          <p:cNvSpPr/>
          <p:nvPr/>
        </p:nvSpPr>
        <p:spPr>
          <a:xfrm>
            <a:off x="5486399" y="1154834"/>
            <a:ext cx="6553195"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bg1">
              <a:lumMod val="95000"/>
            </a:schemeClr>
          </a:solidFill>
        </p:spPr>
        <p:txBody>
          <a:bodyPr wrap="square" lIns="2286000" tIns="0" rIns="0" b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0327C"/>
              </a:solidFill>
              <a:effectLst/>
              <a:uLnTx/>
              <a:uFillTx/>
              <a:latin typeface="Arial Nova Light" panose="020B0304020202020204" pitchFamily="34" charset="0"/>
              <a:cs typeface="Calibri"/>
            </a:endParaRPr>
          </a:p>
        </p:txBody>
      </p:sp>
      <p:grpSp>
        <p:nvGrpSpPr>
          <p:cNvPr id="52" name="Group 51">
            <a:extLst>
              <a:ext uri="{FF2B5EF4-FFF2-40B4-BE49-F238E27FC236}">
                <a16:creationId xmlns:a16="http://schemas.microsoft.com/office/drawing/2014/main" id="{ED87C02D-A074-6A54-271F-6EB7AEA7BDD6}"/>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C7FE5740-B3EC-4CCD-4F42-4575CC4947D7}"/>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3C2DE86-12D1-BECE-8137-82BDB97DE7FF}"/>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3" name="object 4">
            <a:extLst>
              <a:ext uri="{FF2B5EF4-FFF2-40B4-BE49-F238E27FC236}">
                <a16:creationId xmlns:a16="http://schemas.microsoft.com/office/drawing/2014/main" id="{FC3CED32-1ADB-9A7C-20A4-BFF70D85FEF6}"/>
              </a:ext>
            </a:extLst>
          </p:cNvPr>
          <p:cNvSpPr txBox="1"/>
          <p:nvPr/>
        </p:nvSpPr>
        <p:spPr>
          <a:xfrm>
            <a:off x="6458611" y="3750272"/>
            <a:ext cx="5554810" cy="1456809"/>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THERAPEUTIC APPLICATION</a:t>
            </a:r>
            <a:endPar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endParaRPr>
          </a:p>
          <a:p>
            <a:pPr marL="290513" marR="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Initial application in Metastatic Prostate Cancer Patients progressing after 177Lu-PSMA</a:t>
            </a:r>
          </a:p>
          <a:p>
            <a:pPr marL="290513" marR="0" lvl="0" indent="-285750" algn="l" defTabSz="914400" rtl="0" eaLnBrk="1" fontAlgn="auto" latinLnBrk="0" hangingPunct="1">
              <a:lnSpc>
                <a:spcPct val="100000"/>
              </a:lnSpc>
              <a:spcBef>
                <a:spcPts val="900"/>
              </a:spcBef>
              <a:spcAft>
                <a:spcPts val="0"/>
              </a:spcAft>
              <a:buClr>
                <a:srgbClr val="002060"/>
              </a:buClr>
              <a:buSzTx/>
              <a:buFont typeface="System Font Regular"/>
              <a:buChar char="✚"/>
              <a:tabLst/>
              <a:defRPr/>
            </a:pPr>
            <a:r>
              <a:rPr kumimoji="0" lang="en-US" sz="1400" b="0" i="0" u="none" strike="noStrike" kern="0" cap="none" spc="0" normalizeH="0" baseline="0" noProof="0" dirty="0">
                <a:ln>
                  <a:noFill/>
                </a:ln>
                <a:solidFill>
                  <a:srgbClr val="242852"/>
                </a:solidFill>
                <a:effectLst/>
                <a:uLnTx/>
                <a:uFillTx/>
                <a:latin typeface="Arial Nova" panose="020B0504020202020204" pitchFamily="34" charset="0"/>
                <a:ea typeface="+mn-ea"/>
                <a:cs typeface="Arial" panose="020B0604020202020204" pitchFamily="34" charset="0"/>
              </a:rPr>
              <a:t>Potential to move earlier in the treatment algorithm</a:t>
            </a:r>
          </a:p>
          <a:p>
            <a:pPr marL="401638" marR="0" lvl="0" indent="-401638"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0" cap="none" spc="0" normalizeH="0" baseline="0" noProof="0" dirty="0">
              <a:ln>
                <a:noFill/>
              </a:ln>
              <a:solidFill>
                <a:srgbClr val="30327C"/>
              </a:solidFill>
              <a:effectLst/>
              <a:uLnTx/>
              <a:uFillTx/>
              <a:latin typeface="Arial Nova" panose="020B05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31534D04-2D94-5EA2-66F3-9BFB86D103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2" name="Graphic 1">
            <a:extLst>
              <a:ext uri="{FF2B5EF4-FFF2-40B4-BE49-F238E27FC236}">
                <a16:creationId xmlns:a16="http://schemas.microsoft.com/office/drawing/2014/main" id="{785054D6-A287-A79A-7E0B-997F7A2A1F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6094322"/>
            <a:ext cx="1828800" cy="581378"/>
          </a:xfrm>
          <a:prstGeom prst="rect">
            <a:avLst/>
          </a:prstGeom>
        </p:spPr>
      </p:pic>
      <p:sp>
        <p:nvSpPr>
          <p:cNvPr id="9" name="Title 2">
            <a:extLst>
              <a:ext uri="{FF2B5EF4-FFF2-40B4-BE49-F238E27FC236}">
                <a16:creationId xmlns:a16="http://schemas.microsoft.com/office/drawing/2014/main" id="{3D1FDBE0-2889-410F-6FA0-76B91C54EA9C}"/>
              </a:ext>
            </a:extLst>
          </p:cNvPr>
          <p:cNvSpPr txBox="1">
            <a:spLocks/>
          </p:cNvSpPr>
          <p:nvPr/>
        </p:nvSpPr>
        <p:spPr>
          <a:xfrm>
            <a:off x="457200" y="381001"/>
            <a:ext cx="11582400" cy="685799"/>
          </a:xfrm>
          <a:prstGeom prst="rect">
            <a:avLst/>
          </a:prstGeom>
        </p:spPr>
        <p:txBody>
          <a:bodyPr vert="horz" lIns="0" tIns="0" rIns="0" bIns="0" rtlCol="0" anchor="ctr">
            <a:noAutofit/>
          </a:bodyPr>
          <a:lstStyle>
            <a:lvl1pPr algn="l" defTabSz="914400" rtl="0" eaLnBrk="1" latinLnBrk="0" hangingPunct="1">
              <a:lnSpc>
                <a:spcPct val="100000"/>
              </a:lnSpc>
              <a:spcBef>
                <a:spcPts val="600"/>
              </a:spcBef>
              <a:buNone/>
              <a:defRPr sz="3200" b="1" i="0" kern="1200">
                <a:solidFill>
                  <a:schemeClr val="tx2"/>
                </a:solidFill>
                <a:latin typeface="Arial Nova" panose="020B0504020202020204" pitchFamily="34" charset="0"/>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30327C"/>
                </a:solidFill>
                <a:effectLst/>
                <a:uLnTx/>
                <a:uFillTx/>
                <a:latin typeface="Arial Nova" panose="020B0504020202020204" pitchFamily="34" charset="0"/>
                <a:ea typeface="+mj-ea"/>
                <a:cs typeface="+mj-cs"/>
              </a:rPr>
              <a:t>RAD 402  first in class KLK3 targeting </a:t>
            </a:r>
            <a:r>
              <a:rPr kumimoji="0" lang="en-US" sz="2800" b="1" i="0" u="none" strike="noStrike" kern="1200" cap="none" spc="0" normalizeH="0" baseline="0" noProof="0" dirty="0" err="1">
                <a:ln>
                  <a:noFill/>
                </a:ln>
                <a:solidFill>
                  <a:srgbClr val="30327C"/>
                </a:solidFill>
                <a:effectLst/>
                <a:uLnTx/>
                <a:uFillTx/>
                <a:latin typeface="Arial Nova" panose="020B0504020202020204" pitchFamily="34" charset="0"/>
                <a:ea typeface="+mj-ea"/>
                <a:cs typeface="+mj-cs"/>
              </a:rPr>
              <a:t>mAb</a:t>
            </a:r>
            <a:endParaRPr kumimoji="0" lang="en-US" sz="2800" b="1" i="0" u="none" strike="noStrike" kern="1200" cap="none" spc="0" normalizeH="0" baseline="0" noProof="0" dirty="0">
              <a:ln>
                <a:noFill/>
              </a:ln>
              <a:solidFill>
                <a:srgbClr val="30327C"/>
              </a:solidFill>
              <a:effectLst/>
              <a:uLnTx/>
              <a:uFillTx/>
              <a:latin typeface="Arial Nova" panose="020B0504020202020204" pitchFamily="34" charset="0"/>
              <a:ea typeface="+mj-ea"/>
              <a:cs typeface="+mj-cs"/>
            </a:endParaRPr>
          </a:p>
        </p:txBody>
      </p:sp>
      <p:sp>
        <p:nvSpPr>
          <p:cNvPr id="13" name="TextBox 12">
            <a:extLst>
              <a:ext uri="{FF2B5EF4-FFF2-40B4-BE49-F238E27FC236}">
                <a16:creationId xmlns:a16="http://schemas.microsoft.com/office/drawing/2014/main" id="{11C7763D-F0FD-ACD0-D2C5-00DFC7F50A4A}"/>
              </a:ext>
            </a:extLst>
          </p:cNvPr>
          <p:cNvSpPr txBox="1"/>
          <p:nvPr/>
        </p:nvSpPr>
        <p:spPr>
          <a:xfrm>
            <a:off x="5885584" y="1210899"/>
            <a:ext cx="5670890" cy="2169825"/>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solidFill>
                  <a:srgbClr val="242852"/>
                </a:solidFill>
                <a:latin typeface="Arial Nova" panose="020B0504020202020204" pitchFamily="34" charset="0"/>
                <a:ea typeface="+mn-ea"/>
                <a:cs typeface="+mn-cs"/>
              </a:rPr>
              <a:t>H</a:t>
            </a:r>
            <a:r>
              <a:rPr kumimoji="0" lang="en-US" b="1" i="0" u="none" strike="noStrike" kern="0" cap="none" spc="0" normalizeH="0" baseline="0" noProof="0" dirty="0" err="1">
                <a:ln>
                  <a:noFill/>
                </a:ln>
                <a:solidFill>
                  <a:srgbClr val="242852"/>
                </a:solidFill>
                <a:effectLst/>
                <a:uLnTx/>
                <a:uFillTx/>
                <a:latin typeface="Arial Nova" panose="020B0504020202020204" pitchFamily="34" charset="0"/>
                <a:ea typeface="+mn-ea"/>
                <a:cs typeface="+mn-cs"/>
              </a:rPr>
              <a:t>umanized</a:t>
            </a:r>
            <a:r>
              <a:rPr kumimoji="0" lang="en-US" b="1" i="0" u="none" strike="noStrike" kern="0" cap="none" spc="0" normalizeH="0" baseline="0" noProof="0" dirty="0">
                <a:ln>
                  <a:noFill/>
                </a:ln>
                <a:solidFill>
                  <a:srgbClr val="242852"/>
                </a:solidFill>
                <a:effectLst/>
                <a:uLnTx/>
                <a:uFillTx/>
                <a:latin typeface="Arial Nova" panose="020B0504020202020204" pitchFamily="34" charset="0"/>
                <a:ea typeface="+mn-ea"/>
                <a:cs typeface="+mn-cs"/>
              </a:rPr>
              <a:t> IgG1</a:t>
            </a:r>
          </a:p>
          <a:p>
            <a:pPr marL="0" marR="0" lvl="0" indent="0" algn="just" defTabSz="914400" eaLnBrk="1" fontAlgn="auto" latinLnBrk="0" hangingPunct="1">
              <a:lnSpc>
                <a:spcPct val="100000"/>
              </a:lnSpc>
              <a:spcBef>
                <a:spcPts val="0"/>
              </a:spcBef>
              <a:spcAft>
                <a:spcPts val="0"/>
              </a:spcAft>
              <a:buClrTx/>
              <a:buSzTx/>
              <a:buFontTx/>
              <a:buNone/>
              <a:tabLst/>
              <a:defRPr/>
            </a:pPr>
            <a:endParaRPr lang="en-US" b="1" dirty="0">
              <a:solidFill>
                <a:srgbClr val="242852"/>
              </a:solidFill>
              <a:latin typeface="Arial Nova" panose="020B0504020202020204" pitchFamily="34" charset="0"/>
              <a:ea typeface="+mn-ea"/>
              <a:cs typeface="+mn-cs"/>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b="1" i="0" u="none" strike="noStrike" kern="0" cap="none" spc="0" normalizeH="0" baseline="0" noProof="0" dirty="0">
                <a:ln>
                  <a:noFill/>
                </a:ln>
                <a:solidFill>
                  <a:srgbClr val="242852"/>
                </a:solidFill>
                <a:effectLst/>
                <a:uLnTx/>
                <a:uFillTx/>
                <a:latin typeface="Arial Nova" panose="020B0504020202020204" pitchFamily="34" charset="0"/>
                <a:ea typeface="+mn-ea"/>
                <a:cs typeface="+mn-cs"/>
              </a:rPr>
              <a:t>Specifically binding KLK3</a:t>
            </a:r>
          </a:p>
          <a:p>
            <a:pPr marL="0" marR="0" lvl="0" indent="0" algn="just" defTabSz="914400" eaLnBrk="1" fontAlgn="auto" latinLnBrk="0" hangingPunct="1">
              <a:lnSpc>
                <a:spcPct val="150000"/>
              </a:lnSpc>
              <a:spcBef>
                <a:spcPts val="0"/>
              </a:spcBef>
              <a:spcAft>
                <a:spcPts val="0"/>
              </a:spcAft>
              <a:buClrTx/>
              <a:buSzTx/>
              <a:buFontTx/>
              <a:buNone/>
              <a:tabLst/>
              <a:defRPr/>
            </a:pPr>
            <a:r>
              <a:rPr lang="en-US" b="1" dirty="0">
                <a:solidFill>
                  <a:srgbClr val="242852"/>
                </a:solidFill>
                <a:latin typeface="Arial Nova" panose="020B0504020202020204" pitchFamily="34" charset="0"/>
                <a:ea typeface="+mn-ea"/>
                <a:cs typeface="+mn-cs"/>
              </a:rPr>
              <a:t>High affinity</a:t>
            </a:r>
          </a:p>
          <a:p>
            <a:pPr marL="0" marR="0" lvl="0" indent="0" algn="just" defTabSz="914400" eaLnBrk="1" fontAlgn="auto" latinLnBrk="0" hangingPunct="1">
              <a:lnSpc>
                <a:spcPct val="150000"/>
              </a:lnSpc>
              <a:spcBef>
                <a:spcPts val="0"/>
              </a:spcBef>
              <a:spcAft>
                <a:spcPts val="0"/>
              </a:spcAft>
              <a:buClrTx/>
              <a:buSzTx/>
              <a:buFontTx/>
              <a:buNone/>
              <a:tabLst/>
              <a:defRPr/>
            </a:pPr>
            <a:r>
              <a:rPr lang="en-US" b="1" dirty="0">
                <a:solidFill>
                  <a:srgbClr val="242852"/>
                </a:solidFill>
                <a:latin typeface="Arial Nova" panose="020B0504020202020204" pitchFamily="34" charset="0"/>
                <a:ea typeface="+mn-ea"/>
                <a:cs typeface="+mn-cs"/>
              </a:rPr>
              <a:t>Internalized by Prostate Cells</a:t>
            </a:r>
            <a:endParaRPr kumimoji="0" lang="en-US" b="1" i="0" u="none" strike="noStrike" kern="0" cap="none" spc="0" normalizeH="0" baseline="0" noProof="0" dirty="0">
              <a:ln>
                <a:noFill/>
              </a:ln>
              <a:solidFill>
                <a:srgbClr val="242852"/>
              </a:solidFill>
              <a:effectLst/>
              <a:uLnTx/>
              <a:uFillTx/>
              <a:latin typeface="Arial Nova" panose="020B0504020202020204" pitchFamily="34"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242852"/>
              </a:solidFill>
              <a:effectLst/>
              <a:uLnTx/>
              <a:uFillTx/>
              <a:latin typeface="Arial Nova Light" panose="020B0304020202020204" pitchFamily="34" charset="0"/>
              <a:ea typeface="+mn-ea"/>
              <a:cs typeface="+mn-cs"/>
            </a:endParaRPr>
          </a:p>
        </p:txBody>
      </p:sp>
    </p:spTree>
    <p:extLst>
      <p:ext uri="{BB962C8B-B14F-4D97-AF65-F5344CB8AC3E}">
        <p14:creationId xmlns:p14="http://schemas.microsoft.com/office/powerpoint/2010/main" val="3317439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BC169-9DDA-557D-3CCB-2AC431A2D4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695DE6-9306-408F-C940-1BA76DBC4268}"/>
              </a:ext>
            </a:extLst>
          </p:cNvPr>
          <p:cNvSpPr>
            <a:spLocks noGrp="1"/>
          </p:cNvSpPr>
          <p:nvPr>
            <p:ph type="title"/>
          </p:nvPr>
        </p:nvSpPr>
        <p:spPr/>
        <p:txBody>
          <a:bodyPr/>
          <a:lstStyle/>
          <a:p>
            <a:r>
              <a:rPr lang="en-US" sz="3200" kern="1200" dirty="0">
                <a:solidFill>
                  <a:srgbClr val="30327C"/>
                </a:solidFill>
                <a:latin typeface="Arial Nova" panose="020B0504020202020204" pitchFamily="34" charset="0"/>
                <a:cs typeface="+mj-cs"/>
              </a:rPr>
              <a:t>RAD 402 – </a:t>
            </a:r>
            <a:r>
              <a:rPr lang="en-US" sz="3200" kern="1200" dirty="0" err="1">
                <a:solidFill>
                  <a:srgbClr val="30327C"/>
                </a:solidFill>
                <a:latin typeface="Arial Nova" panose="020B0504020202020204" pitchFamily="34" charset="0"/>
                <a:cs typeface="+mj-cs"/>
              </a:rPr>
              <a:t>mAb</a:t>
            </a:r>
            <a:r>
              <a:rPr lang="en-US" sz="3200" kern="1200" dirty="0">
                <a:solidFill>
                  <a:srgbClr val="30327C"/>
                </a:solidFill>
                <a:latin typeface="Arial Nova" panose="020B0504020202020204" pitchFamily="34" charset="0"/>
                <a:cs typeface="+mj-cs"/>
              </a:rPr>
              <a:t> targeting KLK3 in Prostate Cancer</a:t>
            </a:r>
          </a:p>
        </p:txBody>
      </p:sp>
      <p:sp>
        <p:nvSpPr>
          <p:cNvPr id="13" name="TextBox 12">
            <a:extLst>
              <a:ext uri="{FF2B5EF4-FFF2-40B4-BE49-F238E27FC236}">
                <a16:creationId xmlns:a16="http://schemas.microsoft.com/office/drawing/2014/main" id="{790F52C7-FCFB-F593-D739-6E094B01167E}"/>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sp>
        <p:nvSpPr>
          <p:cNvPr id="2" name="Slide Number Placeholder 1">
            <a:extLst>
              <a:ext uri="{FF2B5EF4-FFF2-40B4-BE49-F238E27FC236}">
                <a16:creationId xmlns:a16="http://schemas.microsoft.com/office/drawing/2014/main" id="{1BBC7060-AA86-D3C9-D6E1-54D7E2D1E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grpSp>
        <p:nvGrpSpPr>
          <p:cNvPr id="6" name="Group 5">
            <a:extLst>
              <a:ext uri="{FF2B5EF4-FFF2-40B4-BE49-F238E27FC236}">
                <a16:creationId xmlns:a16="http://schemas.microsoft.com/office/drawing/2014/main" id="{EF750EF8-41E1-FFB8-920B-523AD55D3B8B}"/>
              </a:ext>
            </a:extLst>
          </p:cNvPr>
          <p:cNvGrpSpPr/>
          <p:nvPr/>
        </p:nvGrpSpPr>
        <p:grpSpPr>
          <a:xfrm>
            <a:off x="4830190" y="1345539"/>
            <a:ext cx="6588125" cy="4603750"/>
            <a:chOff x="4830190" y="1345539"/>
            <a:chExt cx="6588125" cy="4603750"/>
          </a:xfrm>
        </p:grpSpPr>
        <p:pic>
          <p:nvPicPr>
            <p:cNvPr id="7" name="object 8">
              <a:extLst>
                <a:ext uri="{FF2B5EF4-FFF2-40B4-BE49-F238E27FC236}">
                  <a16:creationId xmlns:a16="http://schemas.microsoft.com/office/drawing/2014/main" id="{1DFEA019-170A-7A32-5669-7DAAF20EC08F}"/>
                </a:ext>
              </a:extLst>
            </p:cNvPr>
            <p:cNvPicPr/>
            <p:nvPr/>
          </p:nvPicPr>
          <p:blipFill>
            <a:blip r:embed="rId2" cstate="print"/>
            <a:srcRect t="71693"/>
            <a:stretch>
              <a:fillRect/>
            </a:stretch>
          </p:blipFill>
          <p:spPr>
            <a:xfrm>
              <a:off x="5062945" y="4282596"/>
              <a:ext cx="6103835" cy="1229865"/>
            </a:xfrm>
            <a:prstGeom prst="rect">
              <a:avLst/>
            </a:prstGeom>
          </p:spPr>
        </p:pic>
        <p:grpSp>
          <p:nvGrpSpPr>
            <p:cNvPr id="9" name="object 6">
              <a:extLst>
                <a:ext uri="{FF2B5EF4-FFF2-40B4-BE49-F238E27FC236}">
                  <a16:creationId xmlns:a16="http://schemas.microsoft.com/office/drawing/2014/main" id="{391F3D60-5438-13F7-9553-59390D4BA2D9}"/>
                </a:ext>
              </a:extLst>
            </p:cNvPr>
            <p:cNvGrpSpPr/>
            <p:nvPr/>
          </p:nvGrpSpPr>
          <p:grpSpPr>
            <a:xfrm>
              <a:off x="4830190" y="1345539"/>
              <a:ext cx="6588125" cy="4603750"/>
              <a:chOff x="4830190" y="1345539"/>
              <a:chExt cx="6588125" cy="4603750"/>
            </a:xfrm>
          </p:grpSpPr>
          <p:pic>
            <p:nvPicPr>
              <p:cNvPr id="10" name="object 8">
                <a:extLst>
                  <a:ext uri="{FF2B5EF4-FFF2-40B4-BE49-F238E27FC236}">
                    <a16:creationId xmlns:a16="http://schemas.microsoft.com/office/drawing/2014/main" id="{36DC8ED9-06E1-126E-BC72-3C0919D42811}"/>
                  </a:ext>
                </a:extLst>
              </p:cNvPr>
              <p:cNvPicPr/>
              <p:nvPr/>
            </p:nvPicPr>
            <p:blipFill>
              <a:blip r:embed="rId2" cstate="print"/>
              <a:srcRect b="51813"/>
              <a:stretch>
                <a:fillRect/>
              </a:stretch>
            </p:blipFill>
            <p:spPr>
              <a:xfrm>
                <a:off x="5062946" y="1953687"/>
                <a:ext cx="6113563" cy="2591276"/>
              </a:xfrm>
              <a:prstGeom prst="rect">
                <a:avLst/>
              </a:prstGeom>
            </p:spPr>
          </p:pic>
          <p:sp>
            <p:nvSpPr>
              <p:cNvPr id="11" name="object 7">
                <a:extLst>
                  <a:ext uri="{FF2B5EF4-FFF2-40B4-BE49-F238E27FC236}">
                    <a16:creationId xmlns:a16="http://schemas.microsoft.com/office/drawing/2014/main" id="{1BBC00B2-F39E-65BA-5097-19E77C211065}"/>
                  </a:ext>
                </a:extLst>
              </p:cNvPr>
              <p:cNvSpPr/>
              <p:nvPr/>
            </p:nvSpPr>
            <p:spPr>
              <a:xfrm>
                <a:off x="4830190" y="1345539"/>
                <a:ext cx="6588125" cy="4603750"/>
              </a:xfrm>
              <a:custGeom>
                <a:avLst/>
                <a:gdLst/>
                <a:ahLst/>
                <a:cxnLst/>
                <a:rect l="l" t="t" r="r" b="b"/>
                <a:pathLst>
                  <a:path w="6588125" h="4603750">
                    <a:moveTo>
                      <a:pt x="0" y="4603496"/>
                    </a:moveTo>
                    <a:lnTo>
                      <a:pt x="6587744" y="4603496"/>
                    </a:lnTo>
                    <a:lnTo>
                      <a:pt x="6587744" y="0"/>
                    </a:lnTo>
                    <a:lnTo>
                      <a:pt x="0" y="0"/>
                    </a:lnTo>
                    <a:lnTo>
                      <a:pt x="0" y="4603496"/>
                    </a:lnTo>
                    <a:close/>
                  </a:path>
                </a:pathLst>
              </a:custGeom>
              <a:ln w="28575">
                <a:solidFill>
                  <a:srgbClr val="5D409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9">
                <a:extLst>
                  <a:ext uri="{FF2B5EF4-FFF2-40B4-BE49-F238E27FC236}">
                    <a16:creationId xmlns:a16="http://schemas.microsoft.com/office/drawing/2014/main" id="{6B1B18EB-740C-460E-CB91-E196F69C7029}"/>
                  </a:ext>
                </a:extLst>
              </p:cNvPr>
              <p:cNvSpPr/>
              <p:nvPr/>
            </p:nvSpPr>
            <p:spPr>
              <a:xfrm>
                <a:off x="7432336" y="1985661"/>
                <a:ext cx="149942" cy="2910770"/>
              </a:xfrm>
              <a:custGeom>
                <a:avLst/>
                <a:gdLst/>
                <a:ahLst/>
                <a:cxnLst/>
                <a:rect l="l" t="t" r="r" b="b"/>
                <a:pathLst>
                  <a:path w="119379" h="4043045">
                    <a:moveTo>
                      <a:pt x="0" y="4042537"/>
                    </a:moveTo>
                    <a:lnTo>
                      <a:pt x="118811" y="4042537"/>
                    </a:lnTo>
                    <a:lnTo>
                      <a:pt x="118811" y="0"/>
                    </a:lnTo>
                    <a:lnTo>
                      <a:pt x="0" y="0"/>
                    </a:lnTo>
                    <a:lnTo>
                      <a:pt x="0" y="4042537"/>
                    </a:lnTo>
                    <a:close/>
                  </a:path>
                </a:pathLst>
              </a:custGeom>
              <a:ln w="19050">
                <a:solidFill>
                  <a:srgbClr val="0C445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4" name="object 11">
            <a:extLst>
              <a:ext uri="{FF2B5EF4-FFF2-40B4-BE49-F238E27FC236}">
                <a16:creationId xmlns:a16="http://schemas.microsoft.com/office/drawing/2014/main" id="{20C2F0D3-15B9-091F-7C86-FE0EFAA1EACF}"/>
              </a:ext>
            </a:extLst>
          </p:cNvPr>
          <p:cNvSpPr txBox="1"/>
          <p:nvPr/>
        </p:nvSpPr>
        <p:spPr>
          <a:xfrm>
            <a:off x="496110" y="1576460"/>
            <a:ext cx="4122411" cy="3726661"/>
          </a:xfrm>
          <a:prstGeom prst="rect">
            <a:avLst/>
          </a:prstGeom>
        </p:spPr>
        <p:txBody>
          <a:bodyPr vert="horz" wrap="square" lIns="0" tIns="12700" rIns="0" bIns="0" rtlCol="0">
            <a:spAutoFit/>
          </a:bodyPr>
          <a:lstStyle/>
          <a:p>
            <a:pPr marL="393700" marR="43180" lvl="0" indent="-342900" algn="l" defTabSz="914400" eaLnBrk="1" fontAlgn="auto" latinLnBrk="0" hangingPunct="1">
              <a:lnSpc>
                <a:spcPct val="150000"/>
              </a:lnSpc>
              <a:spcBef>
                <a:spcPts val="100"/>
              </a:spcBef>
              <a:spcAft>
                <a:spcPts val="0"/>
              </a:spcAft>
              <a:buClrTx/>
              <a:buSzTx/>
              <a:buFont typeface="+mj-lt"/>
              <a:buAutoNum type="arabicPeriod"/>
              <a:tabLst>
                <a:tab pos="336550" algn="l"/>
                <a:tab pos="338138" algn="l"/>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RAD 402 is a humanized IgG</a:t>
            </a:r>
            <a:r>
              <a:rPr kumimoji="0" lang="en-US" sz="1800" b="0" i="0" u="none" strike="noStrike" kern="0" cap="none" spc="0" normalizeH="0" baseline="-21164" noProof="0" dirty="0">
                <a:ln>
                  <a:noFill/>
                </a:ln>
                <a:solidFill>
                  <a:srgbClr val="002060"/>
                </a:solidFill>
                <a:effectLst/>
                <a:uLnTx/>
                <a:uFillTx/>
                <a:latin typeface="Arial" panose="020B0604020202020204" pitchFamily="34" charset="0"/>
                <a:cs typeface="Arial" panose="020B0604020202020204" pitchFamily="34" charset="0"/>
              </a:rPr>
              <a:t>1 </a:t>
            </a: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internalized by prostate cells, </a:t>
            </a:r>
            <a:r>
              <a:rPr kumimoji="0" lang="en-US" sz="1800" b="0" i="0" u="none" strike="noStrike" kern="0" cap="none" spc="0" normalizeH="0" baseline="0" noProof="0" dirty="0">
                <a:ln>
                  <a:noFill/>
                </a:ln>
                <a:solidFill>
                  <a:srgbClr val="002060"/>
                </a:solidFill>
                <a:effectLst/>
                <a:uLnTx/>
                <a:uFill>
                  <a:solidFill>
                    <a:srgbClr val="000000"/>
                  </a:solidFill>
                </a:uFill>
                <a:latin typeface="Arial" panose="020B0604020202020204" pitchFamily="34" charset="0"/>
                <a:cs typeface="Arial" panose="020B0604020202020204" pitchFamily="34" charset="0"/>
              </a:rPr>
              <a:t>specifically</a:t>
            </a: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binding KLK3 with high affinity</a:t>
            </a:r>
          </a:p>
          <a:p>
            <a:pPr marL="393700" marR="43180" lvl="0" indent="-342900" algn="l" defTabSz="914400" eaLnBrk="1" fontAlgn="auto" latinLnBrk="0" hangingPunct="1">
              <a:lnSpc>
                <a:spcPct val="150000"/>
              </a:lnSpc>
              <a:spcBef>
                <a:spcPts val="100"/>
              </a:spcBef>
              <a:spcAft>
                <a:spcPts val="0"/>
              </a:spcAft>
              <a:buClrTx/>
              <a:buSzTx/>
              <a:buFont typeface="+mj-lt"/>
              <a:buAutoNum type="arabicPeriod"/>
              <a:tabLst>
                <a:tab pos="336550" algn="l"/>
                <a:tab pos="338138" algn="l"/>
              </a:tabLst>
              <a:defRPr/>
            </a:pPr>
            <a:endPar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393700" marR="43180" lvl="0" indent="-342900" algn="l" defTabSz="914400" eaLnBrk="1" fontAlgn="auto" latinLnBrk="0" hangingPunct="1">
              <a:lnSpc>
                <a:spcPct val="150000"/>
              </a:lnSpc>
              <a:spcBef>
                <a:spcPts val="100"/>
              </a:spcBef>
              <a:spcAft>
                <a:spcPts val="0"/>
              </a:spcAft>
              <a:buClrTx/>
              <a:buSzTx/>
              <a:buFont typeface="+mj-lt"/>
              <a:buAutoNum type="arabicPeriod"/>
              <a:tabLst>
                <a:tab pos="336550" algn="l"/>
                <a:tab pos="338138" algn="l"/>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RAD 402 has highly specific expression in the prostate (compared to PSMA, which is expressed in multiple other organs)</a:t>
            </a:r>
          </a:p>
        </p:txBody>
      </p:sp>
      <p:sp>
        <p:nvSpPr>
          <p:cNvPr id="15" name="object 12">
            <a:extLst>
              <a:ext uri="{FF2B5EF4-FFF2-40B4-BE49-F238E27FC236}">
                <a16:creationId xmlns:a16="http://schemas.microsoft.com/office/drawing/2014/main" id="{6220E908-553E-387F-EA0C-765D8A63F6F1}"/>
              </a:ext>
            </a:extLst>
          </p:cNvPr>
          <p:cNvSpPr txBox="1"/>
          <p:nvPr/>
        </p:nvSpPr>
        <p:spPr>
          <a:xfrm>
            <a:off x="4840773" y="1462647"/>
            <a:ext cx="6577542" cy="227626"/>
          </a:xfrm>
          <a:prstGeom prst="rect">
            <a:avLst/>
          </a:prstGeom>
        </p:spPr>
        <p:txBody>
          <a:bodyPr vert="horz" wrap="square" lIns="0" tIns="12065" rIns="0" bIns="0" rtlCol="0">
            <a:spAutoFit/>
          </a:bodyPr>
          <a:lstStyle/>
          <a:p>
            <a:pPr marL="32384" marR="0" lvl="0" indent="0" algn="ctr" defTabSz="914400" eaLnBrk="1" fontAlgn="auto" latinLnBrk="0" hangingPunct="1">
              <a:lnSpc>
                <a:spcPct val="100000"/>
              </a:lnSpc>
              <a:spcBef>
                <a:spcPts val="95"/>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KLK3 is expressed only in the prostate. PSMA has more off-target affinity</a:t>
            </a:r>
            <a:endParaRPr kumimoji="0" lang="en-US"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6" name="object 14">
            <a:extLst>
              <a:ext uri="{FF2B5EF4-FFF2-40B4-BE49-F238E27FC236}">
                <a16:creationId xmlns:a16="http://schemas.microsoft.com/office/drawing/2014/main" id="{7DD03A71-8F79-6B31-C7E1-3358577B1C79}"/>
              </a:ext>
            </a:extLst>
          </p:cNvPr>
          <p:cNvSpPr/>
          <p:nvPr/>
        </p:nvSpPr>
        <p:spPr>
          <a:xfrm>
            <a:off x="427062" y="1345539"/>
            <a:ext cx="4224655" cy="4603750"/>
          </a:xfrm>
          <a:custGeom>
            <a:avLst/>
            <a:gdLst/>
            <a:ahLst/>
            <a:cxnLst/>
            <a:rect l="l" t="t" r="r" b="b"/>
            <a:pathLst>
              <a:path w="4224655" h="4603750">
                <a:moveTo>
                  <a:pt x="0" y="4603496"/>
                </a:moveTo>
                <a:lnTo>
                  <a:pt x="4224147" y="4603496"/>
                </a:lnTo>
                <a:lnTo>
                  <a:pt x="4224147" y="0"/>
                </a:lnTo>
                <a:lnTo>
                  <a:pt x="0" y="0"/>
                </a:lnTo>
                <a:lnTo>
                  <a:pt x="0" y="4603496"/>
                </a:lnTo>
                <a:close/>
              </a:path>
            </a:pathLst>
          </a:custGeom>
          <a:ln w="28575">
            <a:solidFill>
              <a:srgbClr val="5D409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a:extLst>
              <a:ext uri="{FF2B5EF4-FFF2-40B4-BE49-F238E27FC236}">
                <a16:creationId xmlns:a16="http://schemas.microsoft.com/office/drawing/2014/main" id="{36EFF30F-402F-E019-5F2E-E6CAA187CED4}"/>
              </a:ext>
            </a:extLst>
          </p:cNvPr>
          <p:cNvSpPr/>
          <p:nvPr/>
        </p:nvSpPr>
        <p:spPr>
          <a:xfrm>
            <a:off x="10248568" y="1985660"/>
            <a:ext cx="172290" cy="3014357"/>
          </a:xfrm>
          <a:custGeom>
            <a:avLst/>
            <a:gdLst/>
            <a:ahLst/>
            <a:cxnLst/>
            <a:rect l="l" t="t" r="r" b="b"/>
            <a:pathLst>
              <a:path w="119379" h="4043045">
                <a:moveTo>
                  <a:pt x="0" y="4042537"/>
                </a:moveTo>
                <a:lnTo>
                  <a:pt x="118811" y="4042537"/>
                </a:lnTo>
                <a:lnTo>
                  <a:pt x="118811" y="0"/>
                </a:lnTo>
                <a:lnTo>
                  <a:pt x="0" y="0"/>
                </a:lnTo>
                <a:lnTo>
                  <a:pt x="0" y="4042537"/>
                </a:lnTo>
                <a:close/>
              </a:path>
            </a:pathLst>
          </a:custGeom>
          <a:ln w="19050">
            <a:solidFill>
              <a:srgbClr val="0C445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Rectangle 17">
            <a:extLst>
              <a:ext uri="{FF2B5EF4-FFF2-40B4-BE49-F238E27FC236}">
                <a16:creationId xmlns:a16="http://schemas.microsoft.com/office/drawing/2014/main" id="{C223011A-3163-EE38-5FC9-FCB9ECEDB150}"/>
              </a:ext>
            </a:extLst>
          </p:cNvPr>
          <p:cNvSpPr/>
          <p:nvPr/>
        </p:nvSpPr>
        <p:spPr>
          <a:xfrm>
            <a:off x="6233583" y="1989666"/>
            <a:ext cx="973666" cy="2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D91281E-90BD-BD85-E803-F902C9C2A4C9}"/>
              </a:ext>
            </a:extLst>
          </p:cNvPr>
          <p:cNvSpPr/>
          <p:nvPr/>
        </p:nvSpPr>
        <p:spPr>
          <a:xfrm rot="5400000">
            <a:off x="6979707" y="2185458"/>
            <a:ext cx="539750" cy="359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42A27C1F-507E-2F97-A692-971F2AAB16D5}"/>
              </a:ext>
            </a:extLst>
          </p:cNvPr>
          <p:cNvSpPr/>
          <p:nvPr/>
        </p:nvSpPr>
        <p:spPr>
          <a:xfrm rot="5400000" flipV="1">
            <a:off x="7149041" y="2439456"/>
            <a:ext cx="624416" cy="42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691BB758-AD96-9391-E1E1-A55D63CD64A5}"/>
              </a:ext>
            </a:extLst>
          </p:cNvPr>
          <p:cNvCxnSpPr/>
          <p:nvPr/>
        </p:nvCxnSpPr>
        <p:spPr>
          <a:xfrm flipH="1">
            <a:off x="7418917" y="1930400"/>
            <a:ext cx="10583" cy="87418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3883F7E1-8E0F-DC8D-5EE4-64B107119E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6094322"/>
            <a:ext cx="1828800" cy="581378"/>
          </a:xfrm>
          <a:prstGeom prst="rect">
            <a:avLst/>
          </a:prstGeom>
        </p:spPr>
      </p:pic>
      <p:sp>
        <p:nvSpPr>
          <p:cNvPr id="23" name="TextBox 22">
            <a:extLst>
              <a:ext uri="{FF2B5EF4-FFF2-40B4-BE49-F238E27FC236}">
                <a16:creationId xmlns:a16="http://schemas.microsoft.com/office/drawing/2014/main" id="{CAEF3715-671D-51E7-6762-72560042CA2D}"/>
              </a:ext>
            </a:extLst>
          </p:cNvPr>
          <p:cNvSpPr txBox="1"/>
          <p:nvPr/>
        </p:nvSpPr>
        <p:spPr>
          <a:xfrm>
            <a:off x="5529225" y="1996042"/>
            <a:ext cx="787395"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KLK3</a:t>
            </a:r>
          </a:p>
        </p:txBody>
      </p:sp>
      <p:sp>
        <p:nvSpPr>
          <p:cNvPr id="24" name="TextBox 23">
            <a:extLst>
              <a:ext uri="{FF2B5EF4-FFF2-40B4-BE49-F238E27FC236}">
                <a16:creationId xmlns:a16="http://schemas.microsoft.com/office/drawing/2014/main" id="{BC5FAA2F-74BC-17E2-9726-5235CD82D767}"/>
              </a:ext>
            </a:extLst>
          </p:cNvPr>
          <p:cNvSpPr txBox="1"/>
          <p:nvPr/>
        </p:nvSpPr>
        <p:spPr>
          <a:xfrm>
            <a:off x="5525908" y="3315098"/>
            <a:ext cx="915635"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PSMA </a:t>
            </a:r>
          </a:p>
        </p:txBody>
      </p:sp>
    </p:spTree>
    <p:extLst>
      <p:ext uri="{BB962C8B-B14F-4D97-AF65-F5344CB8AC3E}">
        <p14:creationId xmlns:p14="http://schemas.microsoft.com/office/powerpoint/2010/main" val="2577840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6F2A-42A0-74B5-1DE8-F5C3828B5E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70CCB5-5C90-704B-D6D0-DE36E924F5CF}"/>
              </a:ext>
            </a:extLst>
          </p:cNvPr>
          <p:cNvSpPr>
            <a:spLocks noGrp="1"/>
          </p:cNvSpPr>
          <p:nvPr>
            <p:ph type="title"/>
          </p:nvPr>
        </p:nvSpPr>
        <p:spPr/>
        <p:txBody>
          <a:bodyPr/>
          <a:lstStyle/>
          <a:p>
            <a:r>
              <a:rPr lang="en-US" sz="3200" kern="1200" dirty="0">
                <a:solidFill>
                  <a:srgbClr val="30327C"/>
                </a:solidFill>
                <a:latin typeface="Arial Nova" panose="020B0504020202020204" pitchFamily="34" charset="0"/>
                <a:cs typeface="+mj-cs"/>
              </a:rPr>
              <a:t>RAD 402 - In Vivo Findings (SPECT </a:t>
            </a:r>
            <a:r>
              <a:rPr lang="en-US" sz="3200" kern="1200" dirty="0" err="1">
                <a:solidFill>
                  <a:srgbClr val="30327C"/>
                </a:solidFill>
                <a:latin typeface="Arial Nova" panose="020B0504020202020204" pitchFamily="34" charset="0"/>
                <a:cs typeface="+mj-cs"/>
              </a:rPr>
              <a:t>BioD</a:t>
            </a:r>
            <a:r>
              <a:rPr lang="en-US" sz="3200" kern="1200" dirty="0">
                <a:solidFill>
                  <a:srgbClr val="30327C"/>
                </a:solidFill>
                <a:latin typeface="Arial Nova" panose="020B0504020202020204" pitchFamily="34" charset="0"/>
                <a:cs typeface="+mj-cs"/>
              </a:rPr>
              <a:t> in Mice) </a:t>
            </a:r>
          </a:p>
        </p:txBody>
      </p:sp>
      <p:sp>
        <p:nvSpPr>
          <p:cNvPr id="13" name="TextBox 12">
            <a:extLst>
              <a:ext uri="{FF2B5EF4-FFF2-40B4-BE49-F238E27FC236}">
                <a16:creationId xmlns:a16="http://schemas.microsoft.com/office/drawing/2014/main" id="{5B44A344-8CA8-1BF0-3F21-10A4DD1E7812}"/>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sp>
        <p:nvSpPr>
          <p:cNvPr id="2" name="Slide Number Placeholder 1">
            <a:extLst>
              <a:ext uri="{FF2B5EF4-FFF2-40B4-BE49-F238E27FC236}">
                <a16:creationId xmlns:a16="http://schemas.microsoft.com/office/drawing/2014/main" id="{0253FAD4-1EF3-51AA-0EFD-17EBA55A12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22" name="Graphic 21">
            <a:extLst>
              <a:ext uri="{FF2B5EF4-FFF2-40B4-BE49-F238E27FC236}">
                <a16:creationId xmlns:a16="http://schemas.microsoft.com/office/drawing/2014/main" id="{9AE17968-4887-970F-47FF-B450D712D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pic>
        <p:nvPicPr>
          <p:cNvPr id="5" name="Picture 4">
            <a:extLst>
              <a:ext uri="{FF2B5EF4-FFF2-40B4-BE49-F238E27FC236}">
                <a16:creationId xmlns:a16="http://schemas.microsoft.com/office/drawing/2014/main" id="{8BFEC879-7B6D-1C02-D98A-3E9FBE8B83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491" y="1170633"/>
            <a:ext cx="2936359" cy="1999589"/>
          </a:xfrm>
          <a:prstGeom prst="rect">
            <a:avLst/>
          </a:prstGeom>
        </p:spPr>
      </p:pic>
      <p:sp>
        <p:nvSpPr>
          <p:cNvPr id="8" name="TextBox 7">
            <a:extLst>
              <a:ext uri="{FF2B5EF4-FFF2-40B4-BE49-F238E27FC236}">
                <a16:creationId xmlns:a16="http://schemas.microsoft.com/office/drawing/2014/main" id="{D1E26352-D3D8-7FF0-9ED8-E38D777B3827}"/>
              </a:ext>
            </a:extLst>
          </p:cNvPr>
          <p:cNvSpPr txBox="1"/>
          <p:nvPr/>
        </p:nvSpPr>
        <p:spPr>
          <a:xfrm>
            <a:off x="3184187" y="1002687"/>
            <a:ext cx="5230238" cy="1415772"/>
          </a:xfrm>
          <a:prstGeom prst="rect">
            <a:avLst/>
          </a:prstGeom>
          <a:noFill/>
        </p:spPr>
        <p:txBody>
          <a:bodyPr wrap="square">
            <a:spAutoFit/>
          </a:bodyPr>
          <a:lstStyle/>
          <a:p>
            <a:endParaRPr lang="en-US" sz="1400" dirty="0">
              <a:solidFill>
                <a:srgbClr val="002060"/>
              </a:solidFill>
              <a:effectLst/>
              <a:latin typeface="Arial" panose="020B0604020202020204" pitchFamily="34" charset="0"/>
            </a:endParaRPr>
          </a:p>
          <a:p>
            <a:pPr marL="285750" indent="-285750">
              <a:buFont typeface="Arial" panose="020B0604020202020204" pitchFamily="34" charset="0"/>
              <a:buChar char="•"/>
            </a:pPr>
            <a:r>
              <a:rPr lang="en-US" sz="1200" dirty="0">
                <a:solidFill>
                  <a:srgbClr val="002060"/>
                </a:solidFill>
                <a:effectLst/>
                <a:latin typeface="Arial Nova" panose="020B0504020202020204" pitchFamily="34" charset="0"/>
              </a:rPr>
              <a:t>SPECT imaging showed RAD 402 concentration within the heart and lungs at the first time point (4 h) and greatest signal retention in the tumor at the later time points (</a:t>
            </a:r>
            <a:r>
              <a:rPr lang="en-US" sz="1200" dirty="0">
                <a:solidFill>
                  <a:srgbClr val="002060"/>
                </a:solidFill>
                <a:latin typeface="Arial Nova" panose="020B0504020202020204" pitchFamily="34" charset="0"/>
              </a:rPr>
              <a:t>D2</a:t>
            </a:r>
            <a:r>
              <a:rPr lang="en-US" sz="1200" dirty="0">
                <a:solidFill>
                  <a:srgbClr val="002060"/>
                </a:solidFill>
                <a:effectLst/>
                <a:latin typeface="Arial Nova" panose="020B0504020202020204" pitchFamily="34" charset="0"/>
              </a:rPr>
              <a:t> to D8)</a:t>
            </a:r>
          </a:p>
          <a:p>
            <a:pPr marL="285750" indent="-285750">
              <a:buFont typeface="Arial" panose="020B0604020202020204" pitchFamily="34" charset="0"/>
              <a:buChar char="•"/>
            </a:pPr>
            <a:endParaRPr lang="en-US" sz="1200" dirty="0">
              <a:solidFill>
                <a:srgbClr val="002060"/>
              </a:solidFill>
              <a:effectLst/>
              <a:latin typeface="Arial Nova" panose="020B0504020202020204" pitchFamily="34" charset="0"/>
            </a:endParaRPr>
          </a:p>
          <a:p>
            <a:pPr marL="285750" indent="-285750">
              <a:buFont typeface="Arial" panose="020B0604020202020204" pitchFamily="34" charset="0"/>
              <a:buChar char="•"/>
            </a:pPr>
            <a:r>
              <a:rPr lang="en-US" sz="1200" dirty="0">
                <a:solidFill>
                  <a:srgbClr val="002060"/>
                </a:solidFill>
                <a:effectLst/>
                <a:latin typeface="Arial Nova" panose="020B0504020202020204" pitchFamily="34" charset="0"/>
              </a:rPr>
              <a:t>161Tb-RAD400 showed good tumor uptake and retention up to 8 d post-injection</a:t>
            </a:r>
          </a:p>
        </p:txBody>
      </p:sp>
      <p:pic>
        <p:nvPicPr>
          <p:cNvPr id="26" name="Picture 25">
            <a:extLst>
              <a:ext uri="{FF2B5EF4-FFF2-40B4-BE49-F238E27FC236}">
                <a16:creationId xmlns:a16="http://schemas.microsoft.com/office/drawing/2014/main" id="{BD7AEC54-55D6-7DCA-4AF5-0BFCE59B4CE7}"/>
              </a:ext>
            </a:extLst>
          </p:cNvPr>
          <p:cNvPicPr>
            <a:picLocks noChangeAspect="1"/>
          </p:cNvPicPr>
          <p:nvPr/>
        </p:nvPicPr>
        <p:blipFill>
          <a:blip r:embed="rId5"/>
          <a:stretch>
            <a:fillRect/>
          </a:stretch>
        </p:blipFill>
        <p:spPr>
          <a:xfrm>
            <a:off x="2266545" y="3402750"/>
            <a:ext cx="4923744" cy="3179437"/>
          </a:xfrm>
          <a:prstGeom prst="rect">
            <a:avLst/>
          </a:prstGeom>
        </p:spPr>
      </p:pic>
      <p:pic>
        <p:nvPicPr>
          <p:cNvPr id="27" name="Picture 26">
            <a:extLst>
              <a:ext uri="{FF2B5EF4-FFF2-40B4-BE49-F238E27FC236}">
                <a16:creationId xmlns:a16="http://schemas.microsoft.com/office/drawing/2014/main" id="{207377F9-4608-FC7A-C6BF-C1F3F78CF8CE}"/>
              </a:ext>
            </a:extLst>
          </p:cNvPr>
          <p:cNvPicPr>
            <a:picLocks noChangeAspect="1"/>
          </p:cNvPicPr>
          <p:nvPr/>
        </p:nvPicPr>
        <p:blipFill>
          <a:blip r:embed="rId6"/>
          <a:stretch>
            <a:fillRect/>
          </a:stretch>
        </p:blipFill>
        <p:spPr>
          <a:xfrm>
            <a:off x="6937935" y="3223625"/>
            <a:ext cx="4301083" cy="3358562"/>
          </a:xfrm>
          <a:prstGeom prst="rect">
            <a:avLst/>
          </a:prstGeom>
        </p:spPr>
      </p:pic>
    </p:spTree>
    <p:extLst>
      <p:ext uri="{BB962C8B-B14F-4D97-AF65-F5344CB8AC3E}">
        <p14:creationId xmlns:p14="http://schemas.microsoft.com/office/powerpoint/2010/main" val="1119142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4086-1537-2427-7A5B-E2C8CDC8AA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72C608-9028-BF47-A739-F70746CF196D}"/>
              </a:ext>
            </a:extLst>
          </p:cNvPr>
          <p:cNvSpPr>
            <a:spLocks noGrp="1"/>
          </p:cNvSpPr>
          <p:nvPr>
            <p:ph type="title"/>
          </p:nvPr>
        </p:nvSpPr>
        <p:spPr/>
        <p:txBody>
          <a:bodyPr/>
          <a:lstStyle/>
          <a:p>
            <a:r>
              <a:rPr lang="en-US" sz="3200" kern="1200" dirty="0">
                <a:solidFill>
                  <a:srgbClr val="30327C"/>
                </a:solidFill>
                <a:latin typeface="Arial Nova" panose="020B0504020202020204" pitchFamily="34" charset="0"/>
                <a:cs typeface="+mj-cs"/>
              </a:rPr>
              <a:t>RAD 402 - In Vivo Findings (SPECT </a:t>
            </a:r>
            <a:r>
              <a:rPr lang="en-US" sz="3200" kern="1200" dirty="0" err="1">
                <a:solidFill>
                  <a:srgbClr val="30327C"/>
                </a:solidFill>
                <a:latin typeface="Arial Nova" panose="020B0504020202020204" pitchFamily="34" charset="0"/>
                <a:cs typeface="+mj-cs"/>
              </a:rPr>
              <a:t>BioD</a:t>
            </a:r>
            <a:r>
              <a:rPr lang="en-US" sz="3200" kern="1200" dirty="0">
                <a:solidFill>
                  <a:srgbClr val="30327C"/>
                </a:solidFill>
                <a:latin typeface="Arial Nova" panose="020B0504020202020204" pitchFamily="34" charset="0"/>
                <a:cs typeface="+mj-cs"/>
              </a:rPr>
              <a:t> in Mice) </a:t>
            </a:r>
          </a:p>
        </p:txBody>
      </p:sp>
      <p:sp>
        <p:nvSpPr>
          <p:cNvPr id="13" name="TextBox 12">
            <a:extLst>
              <a:ext uri="{FF2B5EF4-FFF2-40B4-BE49-F238E27FC236}">
                <a16:creationId xmlns:a16="http://schemas.microsoft.com/office/drawing/2014/main" id="{1B72D482-9B13-EB22-4606-7800F00EB424}"/>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sp>
        <p:nvSpPr>
          <p:cNvPr id="2" name="Slide Number Placeholder 1">
            <a:extLst>
              <a:ext uri="{FF2B5EF4-FFF2-40B4-BE49-F238E27FC236}">
                <a16:creationId xmlns:a16="http://schemas.microsoft.com/office/drawing/2014/main" id="{7F453A85-6D9D-71F9-3600-05037114D9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70C4CC"/>
              </a:solidFill>
              <a:effectLst/>
              <a:uLnTx/>
              <a:uFillTx/>
              <a:latin typeface="Arial Nova"/>
              <a:ea typeface="+mn-ea"/>
              <a:cs typeface="Calibri"/>
            </a:endParaRPr>
          </a:p>
        </p:txBody>
      </p:sp>
      <p:pic>
        <p:nvPicPr>
          <p:cNvPr id="22" name="Graphic 21">
            <a:extLst>
              <a:ext uri="{FF2B5EF4-FFF2-40B4-BE49-F238E27FC236}">
                <a16:creationId xmlns:a16="http://schemas.microsoft.com/office/drawing/2014/main" id="{82351397-B56B-519C-B51E-ED83998104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pic>
        <p:nvPicPr>
          <p:cNvPr id="4" name="Picture 3">
            <a:extLst>
              <a:ext uri="{FF2B5EF4-FFF2-40B4-BE49-F238E27FC236}">
                <a16:creationId xmlns:a16="http://schemas.microsoft.com/office/drawing/2014/main" id="{373F6FDB-6772-B3AA-05A2-9E6AA28606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3365" y="1711161"/>
            <a:ext cx="4539605" cy="3260150"/>
          </a:xfrm>
          <a:prstGeom prst="rect">
            <a:avLst/>
          </a:prstGeom>
          <a:solidFill>
            <a:schemeClr val="bg1">
              <a:lumMod val="85000"/>
            </a:schemeClr>
          </a:solidFill>
        </p:spPr>
      </p:pic>
      <p:pic>
        <p:nvPicPr>
          <p:cNvPr id="6" name="Picture 5" descr="A graph with a line&#10;&#10;Description automatically generated">
            <a:extLst>
              <a:ext uri="{FF2B5EF4-FFF2-40B4-BE49-F238E27FC236}">
                <a16:creationId xmlns:a16="http://schemas.microsoft.com/office/drawing/2014/main" id="{AADD3C0C-626D-F371-BA74-D90E88D0D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085" y="1717634"/>
            <a:ext cx="4553349" cy="3260150"/>
          </a:xfrm>
          <a:prstGeom prst="rect">
            <a:avLst/>
          </a:prstGeom>
          <a:solidFill>
            <a:schemeClr val="bg1">
              <a:lumMod val="85000"/>
            </a:schemeClr>
          </a:solidFill>
        </p:spPr>
      </p:pic>
      <p:sp>
        <p:nvSpPr>
          <p:cNvPr id="7" name="TextBox 6">
            <a:extLst>
              <a:ext uri="{FF2B5EF4-FFF2-40B4-BE49-F238E27FC236}">
                <a16:creationId xmlns:a16="http://schemas.microsoft.com/office/drawing/2014/main" id="{570CE2C6-BDEA-CD0B-D6B6-C31980C8E2FF}"/>
              </a:ext>
            </a:extLst>
          </p:cNvPr>
          <p:cNvSpPr txBox="1"/>
          <p:nvPr/>
        </p:nvSpPr>
        <p:spPr>
          <a:xfrm>
            <a:off x="1475380" y="5238490"/>
            <a:ext cx="4177590" cy="307777"/>
          </a:xfrm>
          <a:prstGeom prst="rect">
            <a:avLst/>
          </a:prstGeom>
          <a:noFill/>
        </p:spPr>
        <p:txBody>
          <a:bodyPr wrap="square">
            <a:spAutoFit/>
          </a:bodyPr>
          <a:lstStyle/>
          <a:p>
            <a:r>
              <a:rPr lang="en-US" sz="1400" b="1" dirty="0">
                <a:solidFill>
                  <a:srgbClr val="002060"/>
                </a:solidFill>
                <a:effectLst/>
                <a:latin typeface="Arial" panose="020B0604020202020204" pitchFamily="34" charset="0"/>
              </a:rPr>
              <a:t>SPECT-derived tumor activity concentration </a:t>
            </a:r>
            <a:endParaRPr lang="en-US" sz="1400" dirty="0">
              <a:solidFill>
                <a:srgbClr val="002060"/>
              </a:solidFill>
              <a:effectLst/>
              <a:latin typeface="Arial" panose="020B0604020202020204" pitchFamily="34" charset="0"/>
            </a:endParaRPr>
          </a:p>
        </p:txBody>
      </p:sp>
      <p:sp>
        <p:nvSpPr>
          <p:cNvPr id="9" name="TextBox 8">
            <a:extLst>
              <a:ext uri="{FF2B5EF4-FFF2-40B4-BE49-F238E27FC236}">
                <a16:creationId xmlns:a16="http://schemas.microsoft.com/office/drawing/2014/main" id="{2095BA56-7624-C730-6504-5F0C5D0404AA}"/>
              </a:ext>
            </a:extLst>
          </p:cNvPr>
          <p:cNvSpPr txBox="1"/>
          <p:nvPr/>
        </p:nvSpPr>
        <p:spPr>
          <a:xfrm>
            <a:off x="6026285" y="5231349"/>
            <a:ext cx="4553349" cy="307777"/>
          </a:xfrm>
          <a:prstGeom prst="rect">
            <a:avLst/>
          </a:prstGeom>
          <a:noFill/>
        </p:spPr>
        <p:txBody>
          <a:bodyPr wrap="square">
            <a:spAutoFit/>
          </a:bodyPr>
          <a:lstStyle/>
          <a:p>
            <a:r>
              <a:rPr lang="en-US" sz="1400" b="1">
                <a:solidFill>
                  <a:srgbClr val="002060"/>
                </a:solidFill>
                <a:latin typeface="Arial" panose="020B0604020202020204" pitchFamily="34" charset="0"/>
              </a:rPr>
              <a:t>A</a:t>
            </a:r>
            <a:r>
              <a:rPr lang="en-US" sz="1400" b="1">
                <a:solidFill>
                  <a:srgbClr val="002060"/>
                </a:solidFill>
                <a:effectLst/>
                <a:latin typeface="Arial" panose="020B0604020202020204" pitchFamily="34" charset="0"/>
              </a:rPr>
              <a:t>ctivity uptake in blood between 4 h and 192 h </a:t>
            </a:r>
            <a:r>
              <a:rPr lang="en-US" sz="1400" b="1" err="1">
                <a:solidFill>
                  <a:srgbClr val="002060"/>
                </a:solidFill>
                <a:effectLst/>
                <a:latin typeface="Arial" panose="020B0604020202020204" pitchFamily="34" charset="0"/>
              </a:rPr>
              <a:t>p.i.</a:t>
            </a:r>
            <a:endParaRPr lang="en-US" sz="1400">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315141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8495-4509-E2F6-46EC-DE7D4F5659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78C8C9-302D-CFBB-1266-425A50B8A013}"/>
              </a:ext>
            </a:extLst>
          </p:cNvPr>
          <p:cNvSpPr>
            <a:spLocks noGrp="1"/>
          </p:cNvSpPr>
          <p:nvPr>
            <p:ph type="title"/>
          </p:nvPr>
        </p:nvSpPr>
        <p:spPr/>
        <p:txBody>
          <a:bodyPr/>
          <a:lstStyle/>
          <a:p>
            <a:r>
              <a:rPr lang="en-US" sz="3200" kern="1200" dirty="0">
                <a:solidFill>
                  <a:srgbClr val="30327C"/>
                </a:solidFill>
                <a:latin typeface="Arial Nova" panose="020B0504020202020204" pitchFamily="34" charset="0"/>
                <a:cs typeface="+mj-cs"/>
              </a:rPr>
              <a:t>RAD 402 – Key Milestones</a:t>
            </a:r>
          </a:p>
        </p:txBody>
      </p:sp>
      <p:sp>
        <p:nvSpPr>
          <p:cNvPr id="13" name="TextBox 12">
            <a:extLst>
              <a:ext uri="{FF2B5EF4-FFF2-40B4-BE49-F238E27FC236}">
                <a16:creationId xmlns:a16="http://schemas.microsoft.com/office/drawing/2014/main" id="{E479B4FB-7678-D9D5-E3CB-FE1A42FD7E31}"/>
              </a:ext>
            </a:extLst>
          </p:cNvPr>
          <p:cNvSpPr txBox="1"/>
          <p:nvPr/>
        </p:nvSpPr>
        <p:spPr>
          <a:xfrm>
            <a:off x="9583839" y="-6556"/>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2">
              <a:lumMod val="75000"/>
            </a:schemeClr>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RAD402 THERAPEUTIC</a:t>
            </a:r>
          </a:p>
        </p:txBody>
      </p:sp>
      <p:sp>
        <p:nvSpPr>
          <p:cNvPr id="2" name="Slide Number Placeholder 1">
            <a:extLst>
              <a:ext uri="{FF2B5EF4-FFF2-40B4-BE49-F238E27FC236}">
                <a16:creationId xmlns:a16="http://schemas.microsoft.com/office/drawing/2014/main" id="{EE1638B2-0642-3354-C4F1-6CF8E75737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22" name="Graphic 21">
            <a:extLst>
              <a:ext uri="{FF2B5EF4-FFF2-40B4-BE49-F238E27FC236}">
                <a16:creationId xmlns:a16="http://schemas.microsoft.com/office/drawing/2014/main" id="{3D42743A-0811-3A6B-24D7-65EA88F0CC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 y="6094322"/>
            <a:ext cx="1828800" cy="581378"/>
          </a:xfrm>
          <a:prstGeom prst="rect">
            <a:avLst/>
          </a:prstGeom>
        </p:spPr>
      </p:pic>
      <p:graphicFrame>
        <p:nvGraphicFramePr>
          <p:cNvPr id="4" name="object 4">
            <a:extLst>
              <a:ext uri="{FF2B5EF4-FFF2-40B4-BE49-F238E27FC236}">
                <a16:creationId xmlns:a16="http://schemas.microsoft.com/office/drawing/2014/main" id="{588D77C8-B1E2-288D-CEB1-5412D4F2F2E0}"/>
              </a:ext>
            </a:extLst>
          </p:cNvPr>
          <p:cNvGraphicFramePr>
            <a:graphicFrameLocks noGrp="1"/>
          </p:cNvGraphicFramePr>
          <p:nvPr/>
        </p:nvGraphicFramePr>
        <p:xfrm>
          <a:off x="971178" y="2958132"/>
          <a:ext cx="9982167" cy="2643505"/>
        </p:xfrm>
        <a:graphic>
          <a:graphicData uri="http://schemas.openxmlformats.org/drawingml/2006/table">
            <a:tbl>
              <a:tblPr firstRow="1" bandRow="1">
                <a:tableStyleId>{2D5ABB26-0587-4C30-8999-92F81FD0307C}</a:tableStyleId>
              </a:tblPr>
              <a:tblGrid>
                <a:gridCol w="970178">
                  <a:extLst>
                    <a:ext uri="{9D8B030D-6E8A-4147-A177-3AD203B41FA5}">
                      <a16:colId xmlns:a16="http://schemas.microsoft.com/office/drawing/2014/main" val="20000"/>
                    </a:ext>
                  </a:extLst>
                </a:gridCol>
                <a:gridCol w="1297955">
                  <a:extLst>
                    <a:ext uri="{9D8B030D-6E8A-4147-A177-3AD203B41FA5}">
                      <a16:colId xmlns:a16="http://schemas.microsoft.com/office/drawing/2014/main" val="20001"/>
                    </a:ext>
                  </a:extLst>
                </a:gridCol>
                <a:gridCol w="1137253">
                  <a:extLst>
                    <a:ext uri="{9D8B030D-6E8A-4147-A177-3AD203B41FA5}">
                      <a16:colId xmlns:a16="http://schemas.microsoft.com/office/drawing/2014/main" val="20002"/>
                    </a:ext>
                  </a:extLst>
                </a:gridCol>
                <a:gridCol w="803207">
                  <a:extLst>
                    <a:ext uri="{9D8B030D-6E8A-4147-A177-3AD203B41FA5}">
                      <a16:colId xmlns:a16="http://schemas.microsoft.com/office/drawing/2014/main" val="20003"/>
                    </a:ext>
                  </a:extLst>
                </a:gridCol>
                <a:gridCol w="886693">
                  <a:extLst>
                    <a:ext uri="{9D8B030D-6E8A-4147-A177-3AD203B41FA5}">
                      <a16:colId xmlns:a16="http://schemas.microsoft.com/office/drawing/2014/main" val="20004"/>
                    </a:ext>
                  </a:extLst>
                </a:gridCol>
                <a:gridCol w="1144554">
                  <a:extLst>
                    <a:ext uri="{9D8B030D-6E8A-4147-A177-3AD203B41FA5}">
                      <a16:colId xmlns:a16="http://schemas.microsoft.com/office/drawing/2014/main" val="20006"/>
                    </a:ext>
                  </a:extLst>
                </a:gridCol>
                <a:gridCol w="1168793">
                  <a:extLst>
                    <a:ext uri="{9D8B030D-6E8A-4147-A177-3AD203B41FA5}">
                      <a16:colId xmlns:a16="http://schemas.microsoft.com/office/drawing/2014/main" val="20007"/>
                    </a:ext>
                  </a:extLst>
                </a:gridCol>
                <a:gridCol w="1201109">
                  <a:extLst>
                    <a:ext uri="{9D8B030D-6E8A-4147-A177-3AD203B41FA5}">
                      <a16:colId xmlns:a16="http://schemas.microsoft.com/office/drawing/2014/main" val="20008"/>
                    </a:ext>
                  </a:extLst>
                </a:gridCol>
                <a:gridCol w="1372425">
                  <a:extLst>
                    <a:ext uri="{9D8B030D-6E8A-4147-A177-3AD203B41FA5}">
                      <a16:colId xmlns:a16="http://schemas.microsoft.com/office/drawing/2014/main" val="2297417306"/>
                    </a:ext>
                  </a:extLst>
                </a:gridCol>
              </a:tblGrid>
              <a:tr h="588645">
                <a:tc>
                  <a:txBody>
                    <a:bodyPr/>
                    <a:lstStyle/>
                    <a:p>
                      <a:pPr>
                        <a:lnSpc>
                          <a:spcPct val="100000"/>
                        </a:lnSpc>
                        <a:spcBef>
                          <a:spcPts val="335"/>
                        </a:spcBef>
                      </a:pPr>
                      <a:endParaRPr sz="1100" spc="0">
                        <a:latin typeface="Arial Nova" panose="020B0504020202020204" pitchFamily="34" charset="0"/>
                        <a:cs typeface="Times New Roman"/>
                      </a:endParaRPr>
                    </a:p>
                    <a:p>
                      <a:pPr algn="ctr">
                        <a:lnSpc>
                          <a:spcPct val="100000"/>
                        </a:lnSpc>
                        <a:spcBef>
                          <a:spcPts val="5"/>
                        </a:spcBef>
                      </a:pPr>
                      <a:r>
                        <a:rPr sz="1100" b="1" spc="0">
                          <a:latin typeface="Arial Nova" panose="020B0504020202020204" pitchFamily="34" charset="0"/>
                          <a:cs typeface="Trebuchet MS"/>
                        </a:rPr>
                        <a:t>PROGRAM</a:t>
                      </a:r>
                      <a:endParaRPr sz="1100" spc="0">
                        <a:latin typeface="Arial Nova" panose="020B0504020202020204" pitchFamily="34" charset="0"/>
                        <a:cs typeface="Trebuchet MS"/>
                      </a:endParaRPr>
                    </a:p>
                  </a:txBody>
                  <a:tcPr marL="0" marR="0" marT="42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marL="274320" marR="267335" indent="19685">
                        <a:lnSpc>
                          <a:spcPct val="100000"/>
                        </a:lnSpc>
                        <a:spcBef>
                          <a:spcPts val="940"/>
                        </a:spcBef>
                      </a:pPr>
                      <a:r>
                        <a:rPr sz="1050" b="1" spc="0" dirty="0">
                          <a:latin typeface="Arial Nova" panose="020B0504020202020204" pitchFamily="34" charset="0"/>
                          <a:cs typeface="Trebuchet MS"/>
                        </a:rPr>
                        <a:t>TARGET &amp; MOLECULE</a:t>
                      </a:r>
                      <a:endParaRPr sz="1050" spc="0" dirty="0">
                        <a:latin typeface="Arial Nova" panose="020B0504020202020204" pitchFamily="34" charset="0"/>
                        <a:cs typeface="Trebuchet MS"/>
                      </a:endParaRPr>
                    </a:p>
                  </a:txBody>
                  <a:tcPr marL="0" marR="0" marT="1193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nSpc>
                          <a:spcPct val="100000"/>
                        </a:lnSpc>
                        <a:spcBef>
                          <a:spcPts val="335"/>
                        </a:spcBef>
                      </a:pPr>
                      <a:endParaRPr sz="1100" spc="0">
                        <a:latin typeface="Arial Nova" panose="020B0504020202020204" pitchFamily="34" charset="0"/>
                        <a:cs typeface="Times New Roman"/>
                      </a:endParaRPr>
                    </a:p>
                    <a:p>
                      <a:pPr marL="2540" algn="ctr">
                        <a:lnSpc>
                          <a:spcPct val="100000"/>
                        </a:lnSpc>
                        <a:spcBef>
                          <a:spcPts val="5"/>
                        </a:spcBef>
                      </a:pPr>
                      <a:r>
                        <a:rPr sz="1100" b="1" spc="0">
                          <a:latin typeface="Arial Nova" panose="020B0504020202020204" pitchFamily="34" charset="0"/>
                          <a:cs typeface="Trebuchet MS"/>
                        </a:rPr>
                        <a:t>INDICATION</a:t>
                      </a:r>
                      <a:endParaRPr sz="1100" spc="0">
                        <a:latin typeface="Arial Nova" panose="020B0504020202020204" pitchFamily="34" charset="0"/>
                        <a:cs typeface="Trebuchet MS"/>
                      </a:endParaRPr>
                    </a:p>
                  </a:txBody>
                  <a:tcPr marL="0" marR="0" marT="42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nSpc>
                          <a:spcPct val="100000"/>
                        </a:lnSpc>
                        <a:spcBef>
                          <a:spcPts val="335"/>
                        </a:spcBef>
                      </a:pPr>
                      <a:endParaRPr sz="1100" spc="0">
                        <a:latin typeface="Arial Nova" panose="020B0504020202020204" pitchFamily="34" charset="0"/>
                        <a:cs typeface="Times New Roman"/>
                      </a:endParaRPr>
                    </a:p>
                    <a:p>
                      <a:pPr algn="ctr">
                        <a:lnSpc>
                          <a:spcPct val="100000"/>
                        </a:lnSpc>
                        <a:spcBef>
                          <a:spcPts val="5"/>
                        </a:spcBef>
                      </a:pPr>
                      <a:r>
                        <a:rPr sz="1100" b="1" spc="0">
                          <a:latin typeface="Arial Nova" panose="020B0504020202020204" pitchFamily="34" charset="0"/>
                          <a:cs typeface="Trebuchet MS"/>
                        </a:rPr>
                        <a:t>Dx/Tx</a:t>
                      </a:r>
                      <a:endParaRPr sz="1100" spc="0">
                        <a:latin typeface="Arial Nova" panose="020B0504020202020204" pitchFamily="34" charset="0"/>
                        <a:cs typeface="Trebuchet MS"/>
                      </a:endParaRPr>
                    </a:p>
                  </a:txBody>
                  <a:tcPr marL="0" marR="0" marT="42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nSpc>
                          <a:spcPct val="100000"/>
                        </a:lnSpc>
                        <a:spcBef>
                          <a:spcPts val="335"/>
                        </a:spcBef>
                      </a:pPr>
                      <a:endParaRPr sz="1100" spc="0">
                        <a:latin typeface="Arial Nova" panose="020B0504020202020204" pitchFamily="34" charset="0"/>
                        <a:cs typeface="Times New Roman"/>
                      </a:endParaRPr>
                    </a:p>
                    <a:p>
                      <a:pPr algn="ctr">
                        <a:lnSpc>
                          <a:spcPct val="100000"/>
                        </a:lnSpc>
                        <a:spcBef>
                          <a:spcPts val="5"/>
                        </a:spcBef>
                      </a:pPr>
                      <a:r>
                        <a:rPr sz="1100" b="1" spc="0">
                          <a:latin typeface="Arial Nova" panose="020B0504020202020204" pitchFamily="34" charset="0"/>
                          <a:cs typeface="Trebuchet MS"/>
                        </a:rPr>
                        <a:t>ISOTOPE</a:t>
                      </a:r>
                      <a:endParaRPr sz="1100" spc="0">
                        <a:latin typeface="Arial Nova" panose="020B0504020202020204" pitchFamily="34" charset="0"/>
                        <a:cs typeface="Trebuchet MS"/>
                      </a:endParaRPr>
                    </a:p>
                  </a:txBody>
                  <a:tcPr marL="0" marR="0" marT="42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gn="ctr">
                        <a:lnSpc>
                          <a:spcPct val="100000"/>
                        </a:lnSpc>
                        <a:spcBef>
                          <a:spcPts val="940"/>
                        </a:spcBef>
                      </a:pPr>
                      <a:r>
                        <a:rPr sz="1100" b="1" i="1" spc="0">
                          <a:latin typeface="Arial Nova" panose="020B0504020202020204" pitchFamily="34" charset="0"/>
                          <a:cs typeface="Calibri"/>
                        </a:rPr>
                        <a:t>2ND HALF</a:t>
                      </a:r>
                      <a:endParaRPr sz="1100" spc="0">
                        <a:latin typeface="Arial Nova" panose="020B0504020202020204" pitchFamily="34" charset="0"/>
                        <a:cs typeface="Calibri"/>
                      </a:endParaRPr>
                    </a:p>
                    <a:p>
                      <a:pPr algn="ctr">
                        <a:lnSpc>
                          <a:spcPct val="100000"/>
                        </a:lnSpc>
                        <a:spcBef>
                          <a:spcPts val="5"/>
                        </a:spcBef>
                      </a:pPr>
                      <a:r>
                        <a:rPr sz="1100" i="1" spc="0">
                          <a:latin typeface="Arial Nova" panose="020B0504020202020204" pitchFamily="34" charset="0"/>
                          <a:cs typeface="Arial"/>
                        </a:rPr>
                        <a:t>2024</a:t>
                      </a:r>
                      <a:endParaRPr sz="1100" spc="0">
                        <a:latin typeface="Arial Nova" panose="020B0504020202020204" pitchFamily="34" charset="0"/>
                        <a:cs typeface="Arial"/>
                      </a:endParaRPr>
                    </a:p>
                  </a:txBody>
                  <a:tcPr marL="0" marR="0" marT="1193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gn="ctr">
                        <a:lnSpc>
                          <a:spcPct val="100000"/>
                        </a:lnSpc>
                        <a:spcBef>
                          <a:spcPts val="940"/>
                        </a:spcBef>
                      </a:pPr>
                      <a:r>
                        <a:rPr sz="1100" b="1" i="1" spc="0" dirty="0">
                          <a:latin typeface="Arial Nova" panose="020B0504020202020204" pitchFamily="34" charset="0"/>
                          <a:cs typeface="Calibri"/>
                        </a:rPr>
                        <a:t>1ST HALF</a:t>
                      </a:r>
                      <a:endParaRPr sz="1100" spc="0" dirty="0">
                        <a:latin typeface="Arial Nova" panose="020B0504020202020204" pitchFamily="34" charset="0"/>
                        <a:cs typeface="Calibri"/>
                      </a:endParaRPr>
                    </a:p>
                    <a:p>
                      <a:pPr marL="635" algn="ctr">
                        <a:lnSpc>
                          <a:spcPct val="100000"/>
                        </a:lnSpc>
                        <a:spcBef>
                          <a:spcPts val="5"/>
                        </a:spcBef>
                      </a:pPr>
                      <a:r>
                        <a:rPr sz="1100" i="1" spc="0" dirty="0">
                          <a:latin typeface="Arial Nova" panose="020B0504020202020204" pitchFamily="34" charset="0"/>
                          <a:cs typeface="Arial"/>
                        </a:rPr>
                        <a:t>2025</a:t>
                      </a:r>
                      <a:endParaRPr sz="1100" spc="0" dirty="0">
                        <a:latin typeface="Arial Nova" panose="020B0504020202020204" pitchFamily="34" charset="0"/>
                        <a:cs typeface="Arial"/>
                      </a:endParaRPr>
                    </a:p>
                  </a:txBody>
                  <a:tcPr marL="0" marR="0" marT="1193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gn="ctr">
                        <a:lnSpc>
                          <a:spcPct val="100000"/>
                        </a:lnSpc>
                        <a:spcBef>
                          <a:spcPts val="940"/>
                        </a:spcBef>
                      </a:pPr>
                      <a:r>
                        <a:rPr sz="1100" b="1" i="1" spc="0">
                          <a:latin typeface="Arial Nova" panose="020B0504020202020204" pitchFamily="34" charset="0"/>
                          <a:cs typeface="Calibri"/>
                        </a:rPr>
                        <a:t>2ND HALF</a:t>
                      </a:r>
                      <a:endParaRPr sz="1100" spc="0">
                        <a:latin typeface="Arial Nova" panose="020B0504020202020204" pitchFamily="34" charset="0"/>
                        <a:cs typeface="Calibri"/>
                      </a:endParaRPr>
                    </a:p>
                    <a:p>
                      <a:pPr algn="ctr">
                        <a:lnSpc>
                          <a:spcPct val="100000"/>
                        </a:lnSpc>
                        <a:spcBef>
                          <a:spcPts val="5"/>
                        </a:spcBef>
                      </a:pPr>
                      <a:r>
                        <a:rPr sz="1100" i="1" spc="0">
                          <a:latin typeface="Arial Nova" panose="020B0504020202020204" pitchFamily="34" charset="0"/>
                          <a:cs typeface="Arial"/>
                        </a:rPr>
                        <a:t>2025</a:t>
                      </a:r>
                      <a:endParaRPr sz="1100" spc="0">
                        <a:latin typeface="Arial Nova" panose="020B0504020202020204" pitchFamily="34" charset="0"/>
                        <a:cs typeface="Arial"/>
                      </a:endParaRPr>
                    </a:p>
                  </a:txBody>
                  <a:tcPr marL="0" marR="0" marT="1193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tc>
                  <a:txBody>
                    <a:bodyPr/>
                    <a:lstStyle/>
                    <a:p>
                      <a:pPr algn="ctr">
                        <a:lnSpc>
                          <a:spcPct val="100000"/>
                        </a:lnSpc>
                        <a:spcBef>
                          <a:spcPts val="940"/>
                        </a:spcBef>
                      </a:pPr>
                      <a:r>
                        <a:rPr lang="en-US" sz="1100" b="1" i="1" spc="0" dirty="0">
                          <a:latin typeface="Arial Nova" panose="020B0504020202020204" pitchFamily="34" charset="0"/>
                          <a:cs typeface="Calibri"/>
                        </a:rPr>
                        <a:t>1ST HALF</a:t>
                      </a:r>
                      <a:endParaRPr lang="en-US" sz="1100" spc="0" dirty="0">
                        <a:latin typeface="Arial Nova" panose="020B0504020202020204" pitchFamily="34" charset="0"/>
                        <a:cs typeface="Calibri"/>
                      </a:endParaRPr>
                    </a:p>
                    <a:p>
                      <a:pPr marL="635" algn="ctr">
                        <a:lnSpc>
                          <a:spcPct val="100000"/>
                        </a:lnSpc>
                        <a:spcBef>
                          <a:spcPts val="5"/>
                        </a:spcBef>
                      </a:pPr>
                      <a:r>
                        <a:rPr lang="en-US" sz="1100" i="1" spc="0" dirty="0">
                          <a:latin typeface="Arial Nova" panose="020B0504020202020204" pitchFamily="34" charset="0"/>
                          <a:cs typeface="Arial"/>
                        </a:rPr>
                        <a:t>2026</a:t>
                      </a:r>
                      <a:endParaRPr lang="en-US" sz="1100" spc="0" dirty="0">
                        <a:latin typeface="Arial Nova" panose="020B0504020202020204" pitchFamily="34" charset="0"/>
                        <a:cs typeface="Arial"/>
                      </a:endParaRPr>
                    </a:p>
                  </a:txBody>
                  <a:tcPr marL="0" marR="0" marT="1193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alpha val="53332"/>
                      </a:srgbClr>
                    </a:solidFill>
                  </a:tcPr>
                </a:tc>
                <a:extLst>
                  <a:ext uri="{0D108BD9-81ED-4DB2-BD59-A6C34878D82A}">
                    <a16:rowId xmlns:a16="http://schemas.microsoft.com/office/drawing/2014/main" val="10000"/>
                  </a:ext>
                </a:extLst>
              </a:tr>
              <a:tr h="2054860">
                <a:tc>
                  <a:txBody>
                    <a:bodyPr/>
                    <a:lstStyle/>
                    <a:p>
                      <a:pPr>
                        <a:lnSpc>
                          <a:spcPct val="100000"/>
                        </a:lnSpc>
                      </a:pPr>
                      <a:endParaRPr sz="1400" spc="0">
                        <a:latin typeface="Arial Nova" panose="020B0504020202020204" pitchFamily="34" charset="0"/>
                        <a:cs typeface="Times New Roman"/>
                      </a:endParaRPr>
                    </a:p>
                    <a:p>
                      <a:pPr>
                        <a:lnSpc>
                          <a:spcPct val="100000"/>
                        </a:lnSpc>
                      </a:pPr>
                      <a:endParaRPr sz="1400" spc="0">
                        <a:latin typeface="Arial Nova" panose="020B0504020202020204" pitchFamily="34" charset="0"/>
                        <a:cs typeface="Times New Roman"/>
                      </a:endParaRPr>
                    </a:p>
                    <a:p>
                      <a:pPr>
                        <a:lnSpc>
                          <a:spcPct val="100000"/>
                        </a:lnSpc>
                      </a:pPr>
                      <a:endParaRPr sz="1400" spc="0">
                        <a:latin typeface="Arial Nova" panose="020B0504020202020204" pitchFamily="34" charset="0"/>
                        <a:cs typeface="Times New Roman"/>
                      </a:endParaRPr>
                    </a:p>
                    <a:p>
                      <a:pPr>
                        <a:lnSpc>
                          <a:spcPct val="100000"/>
                        </a:lnSpc>
                        <a:spcBef>
                          <a:spcPts val="710"/>
                        </a:spcBef>
                      </a:pPr>
                      <a:endParaRPr sz="1400" spc="0">
                        <a:latin typeface="Arial Nova" panose="020B0504020202020204" pitchFamily="34" charset="0"/>
                        <a:cs typeface="Times New Roman"/>
                      </a:endParaRPr>
                    </a:p>
                    <a:p>
                      <a:pPr marL="1270" algn="ctr">
                        <a:lnSpc>
                          <a:spcPct val="100000"/>
                        </a:lnSpc>
                      </a:pPr>
                      <a:r>
                        <a:rPr sz="1400" b="1" spc="0">
                          <a:solidFill>
                            <a:srgbClr val="FFFFFF"/>
                          </a:solidFill>
                          <a:latin typeface="Arial Nova" panose="020B0504020202020204" pitchFamily="34" charset="0"/>
                          <a:cs typeface="Calibri"/>
                        </a:rPr>
                        <a:t>RAD402</a:t>
                      </a:r>
                      <a:endParaRPr sz="1400" spc="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09A"/>
                    </a:solidFill>
                  </a:tcPr>
                </a:tc>
                <a:tc>
                  <a:txBody>
                    <a:bodyPr/>
                    <a:lstStyle/>
                    <a:p>
                      <a:pPr>
                        <a:lnSpc>
                          <a:spcPct val="100000"/>
                        </a:lnSpc>
                      </a:pPr>
                      <a:endParaRPr sz="1400" spc="0">
                        <a:latin typeface="Arial Nova" panose="020B0504020202020204" pitchFamily="34" charset="0"/>
                        <a:cs typeface="Times New Roman"/>
                      </a:endParaRPr>
                    </a:p>
                    <a:p>
                      <a:pPr>
                        <a:lnSpc>
                          <a:spcPct val="100000"/>
                        </a:lnSpc>
                      </a:pPr>
                      <a:endParaRPr sz="1400" spc="0">
                        <a:latin typeface="Arial Nova" panose="020B0504020202020204" pitchFamily="34" charset="0"/>
                        <a:cs typeface="Times New Roman"/>
                      </a:endParaRPr>
                    </a:p>
                    <a:p>
                      <a:pPr>
                        <a:lnSpc>
                          <a:spcPct val="100000"/>
                        </a:lnSpc>
                        <a:spcBef>
                          <a:spcPts val="1120"/>
                        </a:spcBef>
                      </a:pPr>
                      <a:endParaRPr sz="1400" spc="0">
                        <a:latin typeface="Arial Nova" panose="020B0504020202020204" pitchFamily="34" charset="0"/>
                        <a:cs typeface="Times New Roman"/>
                      </a:endParaRPr>
                    </a:p>
                    <a:p>
                      <a:pPr marL="1270" algn="ctr">
                        <a:lnSpc>
                          <a:spcPct val="100000"/>
                        </a:lnSpc>
                      </a:pPr>
                      <a:r>
                        <a:rPr sz="1400" b="1" spc="0">
                          <a:latin typeface="Arial Nova" panose="020B0504020202020204" pitchFamily="34" charset="0"/>
                          <a:cs typeface="Calibri"/>
                        </a:rPr>
                        <a:t>KLK3</a:t>
                      </a:r>
                      <a:endParaRPr sz="1400" spc="0">
                        <a:latin typeface="Arial Nova" panose="020B0504020202020204" pitchFamily="34" charset="0"/>
                        <a:cs typeface="Calibri"/>
                      </a:endParaRPr>
                    </a:p>
                    <a:p>
                      <a:pPr algn="ctr">
                        <a:lnSpc>
                          <a:spcPct val="100000"/>
                        </a:lnSpc>
                        <a:spcBef>
                          <a:spcPts val="1230"/>
                        </a:spcBef>
                      </a:pPr>
                      <a:r>
                        <a:rPr sz="1000" spc="0">
                          <a:latin typeface="Arial Nova" panose="020B0504020202020204" pitchFamily="34" charset="0"/>
                          <a:cs typeface="Calibri"/>
                        </a:rPr>
                        <a:t>(</a:t>
                      </a:r>
                      <a:r>
                        <a:rPr sz="1000" spc="0" err="1">
                          <a:latin typeface="Arial Nova" panose="020B0504020202020204" pitchFamily="34" charset="0"/>
                          <a:cs typeface="Calibri"/>
                        </a:rPr>
                        <a:t>mAb</a:t>
                      </a:r>
                      <a:r>
                        <a:rPr sz="1000" spc="0">
                          <a:latin typeface="Arial Nova" panose="020B0504020202020204" pitchFamily="34" charset="0"/>
                          <a:cs typeface="Calibri"/>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100" spc="0">
                        <a:latin typeface="Arial Nova" panose="020B0504020202020204" pitchFamily="34" charset="0"/>
                        <a:cs typeface="Times New Roman"/>
                      </a:endParaRPr>
                    </a:p>
                    <a:p>
                      <a:pPr>
                        <a:lnSpc>
                          <a:spcPct val="100000"/>
                        </a:lnSpc>
                      </a:pPr>
                      <a:endParaRPr sz="1100" spc="0">
                        <a:latin typeface="Arial Nova" panose="020B0504020202020204" pitchFamily="34" charset="0"/>
                        <a:cs typeface="Times New Roman"/>
                      </a:endParaRPr>
                    </a:p>
                    <a:p>
                      <a:pPr>
                        <a:lnSpc>
                          <a:spcPct val="100000"/>
                        </a:lnSpc>
                      </a:pPr>
                      <a:endParaRPr sz="1100" spc="0">
                        <a:latin typeface="Arial Nova" panose="020B0504020202020204" pitchFamily="34" charset="0"/>
                        <a:cs typeface="Times New Roman"/>
                      </a:endParaRPr>
                    </a:p>
                    <a:p>
                      <a:pPr>
                        <a:lnSpc>
                          <a:spcPct val="100000"/>
                        </a:lnSpc>
                      </a:pPr>
                      <a:endParaRPr sz="1100" spc="0">
                        <a:latin typeface="Arial Nova" panose="020B0504020202020204" pitchFamily="34" charset="0"/>
                        <a:cs typeface="Times New Roman"/>
                      </a:endParaRPr>
                    </a:p>
                    <a:p>
                      <a:pPr>
                        <a:lnSpc>
                          <a:spcPct val="100000"/>
                        </a:lnSpc>
                        <a:spcBef>
                          <a:spcPts val="1025"/>
                        </a:spcBef>
                      </a:pPr>
                      <a:endParaRPr sz="1100" spc="0">
                        <a:latin typeface="Arial Nova" panose="020B0504020202020204" pitchFamily="34" charset="0"/>
                        <a:cs typeface="Times New Roman"/>
                      </a:endParaRPr>
                    </a:p>
                    <a:p>
                      <a:pPr marL="1270" algn="ctr">
                        <a:lnSpc>
                          <a:spcPct val="100000"/>
                        </a:lnSpc>
                        <a:spcBef>
                          <a:spcPts val="5"/>
                        </a:spcBef>
                      </a:pPr>
                      <a:r>
                        <a:rPr sz="1100" b="1" spc="0">
                          <a:latin typeface="Arial Nova" panose="020B0504020202020204" pitchFamily="34" charset="0"/>
                          <a:cs typeface="Calibri"/>
                        </a:rPr>
                        <a:t>PROSTATE</a:t>
                      </a:r>
                      <a:endParaRPr sz="1100" spc="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spc="0">
                        <a:latin typeface="Arial Nova" panose="020B0504020202020204" pitchFamily="34" charset="0"/>
                        <a:cs typeface="Times New Roman"/>
                      </a:endParaRPr>
                    </a:p>
                    <a:p>
                      <a:pPr>
                        <a:lnSpc>
                          <a:spcPct val="100000"/>
                        </a:lnSpc>
                      </a:pPr>
                      <a:endParaRPr sz="1200" spc="0">
                        <a:latin typeface="Arial Nova" panose="020B0504020202020204" pitchFamily="34" charset="0"/>
                        <a:cs typeface="Times New Roman"/>
                      </a:endParaRPr>
                    </a:p>
                    <a:p>
                      <a:pPr>
                        <a:lnSpc>
                          <a:spcPct val="100000"/>
                        </a:lnSpc>
                      </a:pPr>
                      <a:endParaRPr sz="1200" spc="0">
                        <a:latin typeface="Arial Nova" panose="020B0504020202020204" pitchFamily="34" charset="0"/>
                        <a:cs typeface="Times New Roman"/>
                      </a:endParaRPr>
                    </a:p>
                    <a:p>
                      <a:pPr>
                        <a:lnSpc>
                          <a:spcPct val="100000"/>
                        </a:lnSpc>
                      </a:pPr>
                      <a:endParaRPr sz="1200" spc="0">
                        <a:latin typeface="Arial Nova" panose="020B0504020202020204" pitchFamily="34" charset="0"/>
                        <a:cs typeface="Times New Roman"/>
                      </a:endParaRPr>
                    </a:p>
                    <a:p>
                      <a:pPr>
                        <a:lnSpc>
                          <a:spcPct val="100000"/>
                        </a:lnSpc>
                        <a:spcBef>
                          <a:spcPts val="375"/>
                        </a:spcBef>
                      </a:pPr>
                      <a:endParaRPr sz="1200" spc="0">
                        <a:latin typeface="Arial Nova" panose="020B0504020202020204" pitchFamily="34" charset="0"/>
                        <a:cs typeface="Times New Roman"/>
                      </a:endParaRPr>
                    </a:p>
                    <a:p>
                      <a:pPr algn="ctr">
                        <a:lnSpc>
                          <a:spcPct val="100000"/>
                        </a:lnSpc>
                      </a:pPr>
                      <a:r>
                        <a:rPr sz="1200" b="1" spc="0">
                          <a:latin typeface="Arial Nova" panose="020B0504020202020204" pitchFamily="34" charset="0"/>
                          <a:cs typeface="Calibri"/>
                        </a:rPr>
                        <a:t>Therapy</a:t>
                      </a:r>
                      <a:endParaRPr sz="1200" spc="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400" spc="0">
                        <a:latin typeface="Arial Nova" panose="020B0504020202020204" pitchFamily="34" charset="0"/>
                        <a:cs typeface="Times New Roman"/>
                      </a:endParaRPr>
                    </a:p>
                    <a:p>
                      <a:pPr>
                        <a:lnSpc>
                          <a:spcPct val="100000"/>
                        </a:lnSpc>
                      </a:pPr>
                      <a:endParaRPr sz="1400" spc="0">
                        <a:latin typeface="Arial Nova" panose="020B0504020202020204" pitchFamily="34" charset="0"/>
                        <a:cs typeface="Times New Roman"/>
                      </a:endParaRPr>
                    </a:p>
                    <a:p>
                      <a:pPr>
                        <a:lnSpc>
                          <a:spcPct val="100000"/>
                        </a:lnSpc>
                      </a:pPr>
                      <a:endParaRPr sz="1400" spc="0">
                        <a:latin typeface="Arial Nova" panose="020B0504020202020204" pitchFamily="34" charset="0"/>
                        <a:cs typeface="Times New Roman"/>
                      </a:endParaRPr>
                    </a:p>
                    <a:p>
                      <a:pPr>
                        <a:lnSpc>
                          <a:spcPct val="100000"/>
                        </a:lnSpc>
                        <a:spcBef>
                          <a:spcPts val="710"/>
                        </a:spcBef>
                      </a:pPr>
                      <a:endParaRPr sz="1400" spc="0">
                        <a:latin typeface="Arial Nova" panose="020B0504020202020204" pitchFamily="34" charset="0"/>
                        <a:cs typeface="Times New Roman"/>
                      </a:endParaRPr>
                    </a:p>
                    <a:p>
                      <a:pPr marL="635" algn="ctr">
                        <a:lnSpc>
                          <a:spcPct val="100000"/>
                        </a:lnSpc>
                      </a:pPr>
                      <a:r>
                        <a:rPr lang="en-US" sz="1400" b="1" spc="0">
                          <a:latin typeface="Arial Nova" panose="020B0504020202020204" pitchFamily="34" charset="0"/>
                          <a:cs typeface="Calibri"/>
                        </a:rPr>
                        <a:t>Tb161</a:t>
                      </a:r>
                      <a:endParaRPr sz="1400" spc="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sz="1200" spc="0" dirty="0">
                        <a:latin typeface="Arial Nova" panose="020B0504020202020204" pitchFamily="34" charset="0"/>
                        <a:cs typeface="Times New Roman"/>
                      </a:endParaRPr>
                    </a:p>
                    <a:p>
                      <a:pPr algn="ctr">
                        <a:lnSpc>
                          <a:spcPct val="100000"/>
                        </a:lnSpc>
                      </a:pPr>
                      <a:endParaRPr sz="1200" spc="0" dirty="0">
                        <a:latin typeface="Arial Nova" panose="020B0504020202020204" pitchFamily="34" charset="0"/>
                        <a:cs typeface="Times New Roman"/>
                      </a:endParaRPr>
                    </a:p>
                    <a:p>
                      <a:pPr algn="ctr">
                        <a:lnSpc>
                          <a:spcPct val="100000"/>
                        </a:lnSpc>
                      </a:pPr>
                      <a:endParaRPr sz="1200" spc="0" dirty="0">
                        <a:latin typeface="Arial Nova" panose="020B0504020202020204" pitchFamily="34" charset="0"/>
                        <a:cs typeface="Times New Roman"/>
                      </a:endParaRPr>
                    </a:p>
                    <a:p>
                      <a:pPr algn="ctr">
                        <a:lnSpc>
                          <a:spcPct val="100000"/>
                        </a:lnSpc>
                        <a:spcBef>
                          <a:spcPts val="960"/>
                        </a:spcBef>
                      </a:pPr>
                      <a:endParaRPr lang="en-US" sz="1200" spc="0" dirty="0">
                        <a:latin typeface="Arial Nova" panose="020B0504020202020204" pitchFamily="34" charset="0"/>
                        <a:cs typeface="Calibri"/>
                      </a:endParaRPr>
                    </a:p>
                    <a:p>
                      <a:pPr lvl="0" algn="ctr">
                        <a:lnSpc>
                          <a:spcPct val="100000"/>
                        </a:lnSpc>
                        <a:spcBef>
                          <a:spcPts val="960"/>
                        </a:spcBef>
                        <a:buNone/>
                      </a:pPr>
                      <a:r>
                        <a:rPr sz="1200" spc="0" dirty="0" err="1">
                          <a:solidFill>
                            <a:schemeClr val="tx1"/>
                          </a:solidFill>
                          <a:latin typeface="Arial Nova" panose="020B0504020202020204" pitchFamily="34" charset="0"/>
                          <a:ea typeface="+mn-ea"/>
                          <a:cs typeface="Calibri"/>
                        </a:rPr>
                        <a:t>BioD</a:t>
                      </a:r>
                      <a:r>
                        <a:rPr sz="1200" spc="0" dirty="0">
                          <a:solidFill>
                            <a:schemeClr val="tx1"/>
                          </a:solidFill>
                          <a:latin typeface="Arial Nova" panose="020B0504020202020204" pitchFamily="34" charset="0"/>
                          <a:ea typeface="+mn-ea"/>
                          <a:cs typeface="Calibri"/>
                        </a:rPr>
                        <a:t> &amp; Tox studies completed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c>
                  <a:txBody>
                    <a:bodyPr/>
                    <a:lstStyle/>
                    <a:p>
                      <a:pPr algn="ctr">
                        <a:lnSpc>
                          <a:spcPct val="100000"/>
                        </a:lnSpc>
                      </a:pPr>
                      <a:endParaRPr sz="1200" spc="0" dirty="0">
                        <a:latin typeface="Arial Nova" panose="020B0504020202020204" pitchFamily="34" charset="0"/>
                        <a:cs typeface="Times New Roman"/>
                      </a:endParaRPr>
                    </a:p>
                    <a:p>
                      <a:pPr algn="ctr">
                        <a:lnSpc>
                          <a:spcPct val="100000"/>
                        </a:lnSpc>
                      </a:pPr>
                      <a:endParaRPr sz="1200" spc="0" dirty="0">
                        <a:latin typeface="Arial Nova" panose="020B0504020202020204" pitchFamily="34" charset="0"/>
                        <a:cs typeface="Times New Roman"/>
                      </a:endParaRPr>
                    </a:p>
                    <a:p>
                      <a:pPr algn="ctr">
                        <a:lnSpc>
                          <a:spcPct val="100000"/>
                        </a:lnSpc>
                      </a:pPr>
                      <a:endParaRPr sz="1200" spc="0" dirty="0">
                        <a:latin typeface="Arial Nova" panose="020B0504020202020204" pitchFamily="34" charset="0"/>
                        <a:cs typeface="Times New Roman"/>
                      </a:endParaRPr>
                    </a:p>
                    <a:p>
                      <a:pPr algn="ctr">
                        <a:lnSpc>
                          <a:spcPct val="100000"/>
                        </a:lnSpc>
                        <a:spcBef>
                          <a:spcPts val="960"/>
                        </a:spcBef>
                      </a:pPr>
                      <a:endParaRPr sz="1200" spc="0" dirty="0">
                        <a:latin typeface="Arial Nova" panose="020B0504020202020204" pitchFamily="34" charset="0"/>
                        <a:cs typeface="Times New Roman"/>
                      </a:endParaRPr>
                    </a:p>
                    <a:p>
                      <a:pPr marL="38100" algn="ctr">
                        <a:lnSpc>
                          <a:spcPct val="100000"/>
                        </a:lnSpc>
                      </a:pPr>
                      <a:endParaRPr lang="en-US" sz="1200" spc="0" dirty="0">
                        <a:latin typeface="Arial Nova" panose="020B0504020202020204" pitchFamily="34" charset="0"/>
                        <a:cs typeface="Calibri"/>
                      </a:endParaRPr>
                    </a:p>
                    <a:p>
                      <a:pPr marL="38100" lvl="0" algn="ctr">
                        <a:lnSpc>
                          <a:spcPct val="100000"/>
                        </a:lnSpc>
                        <a:buNone/>
                      </a:pPr>
                      <a:r>
                        <a:rPr lang="en-US" sz="1200" spc="0" dirty="0">
                          <a:latin typeface="Arial Nova" panose="020B0504020202020204" pitchFamily="34" charset="0"/>
                          <a:cs typeface="Calibri"/>
                        </a:rPr>
                        <a:t>CMC completed</a:t>
                      </a:r>
                      <a:endParaRPr sz="1200" spc="0" dirty="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1F1"/>
                    </a:solidFill>
                  </a:tcPr>
                </a:tc>
                <a:tc>
                  <a:txBody>
                    <a:bodyPr/>
                    <a:lstStyle/>
                    <a:p>
                      <a:pPr algn="ctr">
                        <a:lnSpc>
                          <a:spcPct val="100000"/>
                        </a:lnSpc>
                      </a:pPr>
                      <a:endParaRPr sz="1200" spc="0" dirty="0">
                        <a:latin typeface="Arial Nova" panose="020B0504020202020204" pitchFamily="34" charset="0"/>
                        <a:cs typeface="Times New Roman"/>
                      </a:endParaRPr>
                    </a:p>
                    <a:p>
                      <a:pPr algn="ctr">
                        <a:lnSpc>
                          <a:spcPct val="100000"/>
                        </a:lnSpc>
                      </a:pPr>
                      <a:endParaRPr sz="1200" spc="0" dirty="0">
                        <a:latin typeface="Arial Nova" panose="020B0504020202020204" pitchFamily="34" charset="0"/>
                        <a:cs typeface="Times New Roman"/>
                      </a:endParaRPr>
                    </a:p>
                    <a:p>
                      <a:pPr marL="176530" marR="223520" lvl="0" indent="635" algn="ctr">
                        <a:lnSpc>
                          <a:spcPct val="100000"/>
                        </a:lnSpc>
                        <a:buNone/>
                      </a:pPr>
                      <a:endParaRPr lang="en-US" sz="1200" spc="0" dirty="0">
                        <a:latin typeface="Arial Nova" panose="020B0504020202020204" pitchFamily="34" charset="0"/>
                        <a:cs typeface="Calibri"/>
                      </a:endParaRPr>
                    </a:p>
                    <a:p>
                      <a:pPr marL="176530" marR="223520" lvl="0" indent="635" algn="ctr">
                        <a:lnSpc>
                          <a:spcPct val="100000"/>
                        </a:lnSpc>
                        <a:buNone/>
                      </a:pPr>
                      <a:r>
                        <a:rPr sz="1200" spc="0" dirty="0">
                          <a:latin typeface="Arial Nova" panose="020B0504020202020204" pitchFamily="34" charset="0"/>
                          <a:cs typeface="Calibri"/>
                        </a:rPr>
                        <a:t>Ethics Committee Approval</a:t>
                      </a:r>
                      <a:endParaRPr lang="en-US" sz="1200" spc="0" dirty="0">
                        <a:latin typeface="Arial Nova" panose="020B0504020202020204" pitchFamily="34" charset="0"/>
                        <a:cs typeface="Calibri"/>
                      </a:endParaRPr>
                    </a:p>
                    <a:p>
                      <a:pPr marL="176530" marR="223520" lvl="0" indent="635" algn="ctr">
                        <a:lnSpc>
                          <a:spcPct val="100000"/>
                        </a:lnSpc>
                        <a:buNone/>
                      </a:pPr>
                      <a:endParaRPr lang="en-US" sz="1200" spc="0" dirty="0">
                        <a:latin typeface="Arial Nova" panose="020B0504020202020204" pitchFamily="34" charset="0"/>
                        <a:cs typeface="Calibri"/>
                      </a:endParaRPr>
                    </a:p>
                    <a:p>
                      <a:pPr marL="176530" marR="223520" lvl="0" indent="635" algn="ctr">
                        <a:lnSpc>
                          <a:spcPct val="100000"/>
                        </a:lnSpc>
                        <a:buNone/>
                      </a:pPr>
                      <a:endParaRPr lang="en-US" sz="1200" spc="0" dirty="0">
                        <a:latin typeface="Arial Nova" panose="020B0504020202020204" pitchFamily="34" charset="0"/>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r>
                        <a:rPr lang="en-US" sz="1200" spc="0" dirty="0">
                          <a:latin typeface="Arial Nova" panose="020B0504020202020204" pitchFamily="34" charset="0"/>
                          <a:cs typeface="Calibri"/>
                        </a:rPr>
                        <a:t>Phase I start</a:t>
                      </a:r>
                    </a:p>
                    <a:p>
                      <a:pPr marL="176530" marR="223520" lvl="0" indent="635" algn="ctr">
                        <a:lnSpc>
                          <a:spcPct val="100000"/>
                        </a:lnSpc>
                        <a:buNone/>
                      </a:pPr>
                      <a:endParaRPr lang="en-US" sz="1200" spc="0" dirty="0">
                        <a:latin typeface="Arial Nova" panose="020B0504020202020204" pitchFamily="34" charset="0"/>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530" marR="223520" lvl="0" indent="635" algn="ctr" defTabSz="91440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endParaRPr lang="en-US" sz="1200" spc="0" dirty="0">
                        <a:solidFill>
                          <a:schemeClr val="tx1"/>
                        </a:solidFill>
                        <a:latin typeface="Arial Nova" panose="020B0504020202020204" pitchFamily="34" charset="0"/>
                        <a:ea typeface="+mn-ea"/>
                        <a:cs typeface="Calibri"/>
                      </a:endParaRPr>
                    </a:p>
                    <a:p>
                      <a:pPr marL="176530" marR="223520" lvl="0" indent="635" algn="ctr" defTabSz="914400" eaLnBrk="1" fontAlgn="auto" latinLnBrk="0" hangingPunct="1">
                        <a:lnSpc>
                          <a:spcPct val="100000"/>
                        </a:lnSpc>
                        <a:spcBef>
                          <a:spcPts val="0"/>
                        </a:spcBef>
                        <a:spcAft>
                          <a:spcPts val="0"/>
                        </a:spcAft>
                        <a:buClrTx/>
                        <a:buSzTx/>
                        <a:buFontTx/>
                        <a:buNone/>
                        <a:tabLst/>
                        <a:defRPr/>
                      </a:pPr>
                      <a:r>
                        <a:rPr lang="en-US" sz="1200" spc="0" dirty="0">
                          <a:solidFill>
                            <a:schemeClr val="tx1"/>
                          </a:solidFill>
                          <a:latin typeface="Arial Nova" panose="020B0504020202020204" pitchFamily="34" charset="0"/>
                          <a:ea typeface="+mn-ea"/>
                          <a:cs typeface="Calibri"/>
                        </a:rPr>
                        <a:t>First two cohorts</a:t>
                      </a:r>
                    </a:p>
                    <a:p>
                      <a:pPr marL="176530" marR="223520" lvl="0" indent="635" algn="ctr" defTabSz="914400" eaLnBrk="1" fontAlgn="auto" latinLnBrk="0" hangingPunct="1">
                        <a:lnSpc>
                          <a:spcPct val="100000"/>
                        </a:lnSpc>
                        <a:spcBef>
                          <a:spcPts val="0"/>
                        </a:spcBef>
                        <a:spcAft>
                          <a:spcPts val="0"/>
                        </a:spcAft>
                        <a:buClrTx/>
                        <a:buSzTx/>
                        <a:buFontTx/>
                        <a:buNone/>
                        <a:tabLst/>
                        <a:defRPr/>
                      </a:pPr>
                      <a:r>
                        <a:rPr lang="en-US" sz="1200" spc="0" dirty="0">
                          <a:solidFill>
                            <a:schemeClr val="tx1"/>
                          </a:solidFill>
                          <a:latin typeface="Arial Nova" panose="020B0504020202020204" pitchFamily="34" charset="0"/>
                          <a:ea typeface="+mn-ea"/>
                          <a:cs typeface="Calibri"/>
                        </a:rPr>
                        <a:t>Data release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object 5">
            <a:extLst>
              <a:ext uri="{FF2B5EF4-FFF2-40B4-BE49-F238E27FC236}">
                <a16:creationId xmlns:a16="http://schemas.microsoft.com/office/drawing/2014/main" id="{6A3FE437-65DC-9494-5674-AFEBBBA959C4}"/>
              </a:ext>
            </a:extLst>
          </p:cNvPr>
          <p:cNvPicPr/>
          <p:nvPr/>
        </p:nvPicPr>
        <p:blipFill>
          <a:blip r:embed="rId4" cstate="print"/>
          <a:stretch>
            <a:fillRect/>
          </a:stretch>
        </p:blipFill>
        <p:spPr>
          <a:xfrm>
            <a:off x="8856273" y="4788999"/>
            <a:ext cx="183642" cy="163449"/>
          </a:xfrm>
          <a:prstGeom prst="rect">
            <a:avLst/>
          </a:prstGeom>
        </p:spPr>
      </p:pic>
      <p:pic>
        <p:nvPicPr>
          <p:cNvPr id="26" name="object 9">
            <a:extLst>
              <a:ext uri="{FF2B5EF4-FFF2-40B4-BE49-F238E27FC236}">
                <a16:creationId xmlns:a16="http://schemas.microsoft.com/office/drawing/2014/main" id="{3616532F-7EB3-4927-9235-890D9A02D1DF}"/>
              </a:ext>
            </a:extLst>
          </p:cNvPr>
          <p:cNvPicPr/>
          <p:nvPr/>
        </p:nvPicPr>
        <p:blipFill>
          <a:blip r:embed="rId5" cstate="print"/>
          <a:stretch>
            <a:fillRect/>
          </a:stretch>
        </p:blipFill>
        <p:spPr>
          <a:xfrm>
            <a:off x="9576320" y="6433164"/>
            <a:ext cx="183641" cy="163575"/>
          </a:xfrm>
          <a:prstGeom prst="rect">
            <a:avLst/>
          </a:prstGeom>
        </p:spPr>
      </p:pic>
      <p:sp>
        <p:nvSpPr>
          <p:cNvPr id="27" name="object 10">
            <a:extLst>
              <a:ext uri="{FF2B5EF4-FFF2-40B4-BE49-F238E27FC236}">
                <a16:creationId xmlns:a16="http://schemas.microsoft.com/office/drawing/2014/main" id="{906CA8A9-DE02-F6C2-7C38-EFF9AC753E66}"/>
              </a:ext>
            </a:extLst>
          </p:cNvPr>
          <p:cNvSpPr txBox="1"/>
          <p:nvPr/>
        </p:nvSpPr>
        <p:spPr>
          <a:xfrm>
            <a:off x="9942080" y="5923767"/>
            <a:ext cx="1107440" cy="683260"/>
          </a:xfrm>
          <a:prstGeom prst="rect">
            <a:avLst/>
          </a:prstGeom>
        </p:spPr>
        <p:txBody>
          <a:bodyPr vert="horz" wrap="square" lIns="0" tIns="12700" rIns="0" bIns="0" rtlCol="0">
            <a:spAutoFit/>
          </a:bodyPr>
          <a:lstStyle/>
          <a:p>
            <a:pPr marL="12700">
              <a:lnSpc>
                <a:spcPct val="100000"/>
              </a:lnSpc>
              <a:spcBef>
                <a:spcPts val="100"/>
              </a:spcBef>
            </a:pPr>
            <a:r>
              <a:rPr sz="1200" spc="40" dirty="0">
                <a:latin typeface="Calibri"/>
                <a:cs typeface="Calibri"/>
              </a:rPr>
              <a:t>ACHIEVED</a:t>
            </a:r>
            <a:endParaRPr sz="1200" dirty="0">
              <a:latin typeface="Calibri"/>
              <a:cs typeface="Calibri"/>
            </a:endParaRPr>
          </a:p>
          <a:p>
            <a:pPr>
              <a:lnSpc>
                <a:spcPct val="100000"/>
              </a:lnSpc>
              <a:spcBef>
                <a:spcPts val="830"/>
              </a:spcBef>
            </a:pPr>
            <a:endParaRPr sz="1200" dirty="0">
              <a:latin typeface="Calibri"/>
              <a:cs typeface="Calibri"/>
            </a:endParaRPr>
          </a:p>
          <a:p>
            <a:pPr marL="13970">
              <a:lnSpc>
                <a:spcPct val="100000"/>
              </a:lnSpc>
            </a:pPr>
            <a:r>
              <a:rPr sz="1200" dirty="0">
                <a:latin typeface="Calibri"/>
                <a:cs typeface="Calibri"/>
              </a:rPr>
              <a:t>Future</a:t>
            </a:r>
            <a:r>
              <a:rPr sz="1200" spc="25" dirty="0">
                <a:latin typeface="Calibri"/>
                <a:cs typeface="Calibri"/>
              </a:rPr>
              <a:t> </a:t>
            </a:r>
            <a:r>
              <a:rPr sz="1200" spc="-10" dirty="0">
                <a:latin typeface="Calibri"/>
                <a:cs typeface="Calibri"/>
              </a:rPr>
              <a:t>Milestone</a:t>
            </a:r>
            <a:endParaRPr sz="1200" dirty="0">
              <a:latin typeface="Calibri"/>
              <a:cs typeface="Calibri"/>
            </a:endParaRPr>
          </a:p>
        </p:txBody>
      </p:sp>
      <p:sp>
        <p:nvSpPr>
          <p:cNvPr id="30" name="TextBox 29">
            <a:extLst>
              <a:ext uri="{FF2B5EF4-FFF2-40B4-BE49-F238E27FC236}">
                <a16:creationId xmlns:a16="http://schemas.microsoft.com/office/drawing/2014/main" id="{A4778779-1BB5-2D30-68EC-75AF44F18161}"/>
              </a:ext>
            </a:extLst>
          </p:cNvPr>
          <p:cNvSpPr txBox="1"/>
          <p:nvPr/>
        </p:nvSpPr>
        <p:spPr>
          <a:xfrm>
            <a:off x="381809" y="1311078"/>
            <a:ext cx="7701875" cy="1015663"/>
          </a:xfrm>
          <a:prstGeom prst="rect">
            <a:avLst/>
          </a:prstGeom>
          <a:noFill/>
        </p:spPr>
        <p:txBody>
          <a:bodyPr wrap="square">
            <a:spAutoFit/>
          </a:bodyPr>
          <a:lstStyle/>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Ethics Committee received in November 2025</a:t>
            </a:r>
          </a:p>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Phase I therapeutic trial in Australia to start in Q4 2025</a:t>
            </a:r>
          </a:p>
          <a:p>
            <a:pPr marL="457200" indent="-457200">
              <a:buFont typeface="+mj-lt"/>
              <a:buAutoNum type="arabicPeriod"/>
            </a:pPr>
            <a:r>
              <a:rPr lang="en-US" sz="2000" b="1" kern="1200" dirty="0">
                <a:solidFill>
                  <a:srgbClr val="30327C"/>
                </a:solidFill>
                <a:latin typeface="Arial Nova" panose="020B0504020202020204" pitchFamily="34" charset="0"/>
                <a:ea typeface="+mj-ea"/>
                <a:cs typeface="+mj-cs"/>
              </a:rPr>
              <a:t>First Two Cohorts data release in mid 2026</a:t>
            </a:r>
          </a:p>
        </p:txBody>
      </p:sp>
      <p:pic>
        <p:nvPicPr>
          <p:cNvPr id="7" name="object 5">
            <a:extLst>
              <a:ext uri="{FF2B5EF4-FFF2-40B4-BE49-F238E27FC236}">
                <a16:creationId xmlns:a16="http://schemas.microsoft.com/office/drawing/2014/main" id="{DB1A5FDD-FD79-2E87-760D-A95518A03344}"/>
              </a:ext>
            </a:extLst>
          </p:cNvPr>
          <p:cNvPicPr/>
          <p:nvPr/>
        </p:nvPicPr>
        <p:blipFill>
          <a:blip r:embed="rId4" cstate="print"/>
          <a:stretch>
            <a:fillRect/>
          </a:stretch>
        </p:blipFill>
        <p:spPr>
          <a:xfrm>
            <a:off x="10137082" y="4115008"/>
            <a:ext cx="183642" cy="163449"/>
          </a:xfrm>
          <a:prstGeom prst="rect">
            <a:avLst/>
          </a:prstGeom>
        </p:spPr>
      </p:pic>
      <p:pic>
        <p:nvPicPr>
          <p:cNvPr id="9" name="Picture 8">
            <a:extLst>
              <a:ext uri="{FF2B5EF4-FFF2-40B4-BE49-F238E27FC236}">
                <a16:creationId xmlns:a16="http://schemas.microsoft.com/office/drawing/2014/main" id="{E1D44DEA-1502-54C4-85B7-2BC89E1142E5}"/>
              </a:ext>
            </a:extLst>
          </p:cNvPr>
          <p:cNvPicPr>
            <a:picLocks noChangeAspect="1"/>
          </p:cNvPicPr>
          <p:nvPr/>
        </p:nvPicPr>
        <p:blipFill>
          <a:blip r:embed="rId6"/>
          <a:srcRect l="14206" t="21823" r="16096" b="24415"/>
          <a:stretch>
            <a:fillRect/>
          </a:stretch>
        </p:blipFill>
        <p:spPr>
          <a:xfrm>
            <a:off x="6616866" y="1232001"/>
            <a:ext cx="450477" cy="347480"/>
          </a:xfrm>
          <a:prstGeom prst="rect">
            <a:avLst/>
          </a:prstGeom>
        </p:spPr>
      </p:pic>
      <p:pic>
        <p:nvPicPr>
          <p:cNvPr id="10" name="Picture 9">
            <a:extLst>
              <a:ext uri="{FF2B5EF4-FFF2-40B4-BE49-F238E27FC236}">
                <a16:creationId xmlns:a16="http://schemas.microsoft.com/office/drawing/2014/main" id="{9EC5A6CA-FEC3-45C2-0F80-6C34C52D2E58}"/>
              </a:ext>
            </a:extLst>
          </p:cNvPr>
          <p:cNvPicPr>
            <a:picLocks noChangeAspect="1"/>
          </p:cNvPicPr>
          <p:nvPr/>
        </p:nvPicPr>
        <p:blipFill>
          <a:blip r:embed="rId6"/>
          <a:srcRect l="14206" t="21823" r="16096" b="24415"/>
          <a:stretch>
            <a:fillRect/>
          </a:stretch>
        </p:blipFill>
        <p:spPr>
          <a:xfrm>
            <a:off x="6411399" y="4026593"/>
            <a:ext cx="450477" cy="347480"/>
          </a:xfrm>
          <a:prstGeom prst="rect">
            <a:avLst/>
          </a:prstGeom>
        </p:spPr>
      </p:pic>
      <p:pic>
        <p:nvPicPr>
          <p:cNvPr id="12" name="Picture 11">
            <a:extLst>
              <a:ext uri="{FF2B5EF4-FFF2-40B4-BE49-F238E27FC236}">
                <a16:creationId xmlns:a16="http://schemas.microsoft.com/office/drawing/2014/main" id="{2286A9A8-9AAC-C997-76E1-650F4C3008D1}"/>
              </a:ext>
            </a:extLst>
          </p:cNvPr>
          <p:cNvPicPr>
            <a:picLocks noChangeAspect="1"/>
          </p:cNvPicPr>
          <p:nvPr/>
        </p:nvPicPr>
        <p:blipFill>
          <a:blip r:embed="rId6"/>
          <a:srcRect l="14206" t="21823" r="16096" b="24415"/>
          <a:stretch>
            <a:fillRect/>
          </a:stretch>
        </p:blipFill>
        <p:spPr>
          <a:xfrm>
            <a:off x="7633207" y="4022993"/>
            <a:ext cx="450477" cy="347480"/>
          </a:xfrm>
          <a:prstGeom prst="rect">
            <a:avLst/>
          </a:prstGeom>
        </p:spPr>
      </p:pic>
      <p:pic>
        <p:nvPicPr>
          <p:cNvPr id="14" name="Picture 13">
            <a:extLst>
              <a:ext uri="{FF2B5EF4-FFF2-40B4-BE49-F238E27FC236}">
                <a16:creationId xmlns:a16="http://schemas.microsoft.com/office/drawing/2014/main" id="{B0484E72-29D9-C654-8AFE-BBE78FA1B9CC}"/>
              </a:ext>
            </a:extLst>
          </p:cNvPr>
          <p:cNvPicPr>
            <a:picLocks noChangeAspect="1"/>
          </p:cNvPicPr>
          <p:nvPr/>
        </p:nvPicPr>
        <p:blipFill>
          <a:blip r:embed="rId6"/>
          <a:srcRect l="14206" t="21823" r="16096" b="24415"/>
          <a:stretch>
            <a:fillRect/>
          </a:stretch>
        </p:blipFill>
        <p:spPr>
          <a:xfrm>
            <a:off x="9491603" y="5843660"/>
            <a:ext cx="450477" cy="347480"/>
          </a:xfrm>
          <a:prstGeom prst="rect">
            <a:avLst/>
          </a:prstGeom>
        </p:spPr>
      </p:pic>
      <p:pic>
        <p:nvPicPr>
          <p:cNvPr id="15" name="Picture 14">
            <a:extLst>
              <a:ext uri="{FF2B5EF4-FFF2-40B4-BE49-F238E27FC236}">
                <a16:creationId xmlns:a16="http://schemas.microsoft.com/office/drawing/2014/main" id="{0EBA51DA-8F75-E6A3-28D1-A23D3C2C7F77}"/>
              </a:ext>
            </a:extLst>
          </p:cNvPr>
          <p:cNvPicPr>
            <a:picLocks noChangeAspect="1"/>
          </p:cNvPicPr>
          <p:nvPr/>
        </p:nvPicPr>
        <p:blipFill>
          <a:blip r:embed="rId6"/>
          <a:srcRect l="14206" t="21823" r="16096" b="24415"/>
          <a:stretch>
            <a:fillRect/>
          </a:stretch>
        </p:blipFill>
        <p:spPr>
          <a:xfrm>
            <a:off x="8722855" y="3600524"/>
            <a:ext cx="450477" cy="347480"/>
          </a:xfrm>
          <a:prstGeom prst="rect">
            <a:avLst/>
          </a:prstGeom>
        </p:spPr>
      </p:pic>
    </p:spTree>
    <p:extLst>
      <p:ext uri="{BB962C8B-B14F-4D97-AF65-F5344CB8AC3E}">
        <p14:creationId xmlns:p14="http://schemas.microsoft.com/office/powerpoint/2010/main" val="336025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D71A6-5820-A963-2B00-BFB38E68C8C7}"/>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B4598155-B1B4-1811-4355-352AFEB36F16}"/>
              </a:ext>
            </a:extLst>
          </p:cNvPr>
          <p:cNvPicPr/>
          <p:nvPr/>
        </p:nvPicPr>
        <p:blipFill>
          <a:blip r:embed="rId2" cstate="print"/>
          <a:stretch>
            <a:fillRect/>
          </a:stretch>
        </p:blipFill>
        <p:spPr>
          <a:xfrm>
            <a:off x="854240" y="2232914"/>
            <a:ext cx="4406134" cy="1293494"/>
          </a:xfrm>
          <a:prstGeom prst="rect">
            <a:avLst/>
          </a:prstGeom>
        </p:spPr>
      </p:pic>
      <p:pic>
        <p:nvPicPr>
          <p:cNvPr id="3" name="object 3">
            <a:extLst>
              <a:ext uri="{FF2B5EF4-FFF2-40B4-BE49-F238E27FC236}">
                <a16:creationId xmlns:a16="http://schemas.microsoft.com/office/drawing/2014/main" id="{87976073-DD60-3E68-36ED-09D1018F1946}"/>
              </a:ext>
            </a:extLst>
          </p:cNvPr>
          <p:cNvPicPr/>
          <p:nvPr/>
        </p:nvPicPr>
        <p:blipFill>
          <a:blip r:embed="rId3" cstate="print"/>
          <a:stretch>
            <a:fillRect/>
          </a:stretch>
        </p:blipFill>
        <p:spPr>
          <a:xfrm>
            <a:off x="7113575" y="12"/>
            <a:ext cx="5078424" cy="6857985"/>
          </a:xfrm>
          <a:prstGeom prst="rect">
            <a:avLst/>
          </a:prstGeom>
        </p:spPr>
      </p:pic>
      <p:sp>
        <p:nvSpPr>
          <p:cNvPr id="4" name="object 4">
            <a:extLst>
              <a:ext uri="{FF2B5EF4-FFF2-40B4-BE49-F238E27FC236}">
                <a16:creationId xmlns:a16="http://schemas.microsoft.com/office/drawing/2014/main" id="{1D7CC67E-2560-B3F4-8CD5-4179AB7FBECD}"/>
              </a:ext>
            </a:extLst>
          </p:cNvPr>
          <p:cNvSpPr txBox="1"/>
          <p:nvPr/>
        </p:nvSpPr>
        <p:spPr>
          <a:xfrm>
            <a:off x="2057400" y="4038600"/>
            <a:ext cx="4406134" cy="1423467"/>
          </a:xfrm>
          <a:prstGeom prst="rect">
            <a:avLst/>
          </a:prstGeom>
        </p:spPr>
        <p:txBody>
          <a:bodyPr vert="horz" wrap="square" lIns="0" tIns="12700" rIns="0" bIns="0" rtlCol="0">
            <a:spAutoFit/>
          </a:bodyPr>
          <a:lstStyle/>
          <a:p>
            <a:pPr marL="12700" algn="ctr">
              <a:lnSpc>
                <a:spcPct val="100000"/>
              </a:lnSpc>
              <a:spcBef>
                <a:spcPts val="100"/>
              </a:spcBef>
            </a:pPr>
            <a:r>
              <a:rPr lang="en-US" sz="3600" b="1" spc="229">
                <a:latin typeface="Calibri"/>
                <a:cs typeface="Calibri"/>
              </a:rPr>
              <a:t>Thank You</a:t>
            </a:r>
          </a:p>
          <a:p>
            <a:pPr marL="12700">
              <a:lnSpc>
                <a:spcPct val="100000"/>
              </a:lnSpc>
              <a:spcBef>
                <a:spcPts val="100"/>
              </a:spcBef>
            </a:pPr>
            <a:endParaRPr lang="en-US" sz="3600" b="1" spc="229">
              <a:latin typeface="Calibri"/>
              <a:cs typeface="Calibri"/>
            </a:endParaRPr>
          </a:p>
          <a:p>
            <a:pPr marL="12700">
              <a:lnSpc>
                <a:spcPct val="100000"/>
              </a:lnSpc>
              <a:spcBef>
                <a:spcPts val="100"/>
              </a:spcBef>
            </a:pPr>
            <a:r>
              <a:rPr lang="en-US" b="1" spc="229">
                <a:solidFill>
                  <a:srgbClr val="4F81BD"/>
                </a:solidFill>
                <a:latin typeface="Calibri"/>
                <a:cs typeface="Calibri"/>
              </a:rPr>
              <a:t>www.radiopharmtheranostics.com</a:t>
            </a:r>
            <a:endParaRPr b="1">
              <a:solidFill>
                <a:srgbClr val="4F81BD"/>
              </a:solidFill>
              <a:latin typeface="Calibri"/>
              <a:cs typeface="Calibri"/>
            </a:endParaRPr>
          </a:p>
        </p:txBody>
      </p:sp>
      <p:sp>
        <p:nvSpPr>
          <p:cNvPr id="6" name="Slide Number Placeholder 14">
            <a:extLst>
              <a:ext uri="{FF2B5EF4-FFF2-40B4-BE49-F238E27FC236}">
                <a16:creationId xmlns:a16="http://schemas.microsoft.com/office/drawing/2014/main" id="{41C1EC90-AEA0-B115-4C58-1D207B833D15}"/>
              </a:ext>
            </a:extLst>
          </p:cNvPr>
          <p:cNvSpPr txBox="1">
            <a:spLocks/>
          </p:cNvSpPr>
          <p:nvPr/>
        </p:nvSpPr>
        <p:spPr>
          <a:xfrm>
            <a:off x="11391418" y="6454142"/>
            <a:ext cx="648182" cy="365125"/>
          </a:xfrm>
          <a:prstGeom prst="rect">
            <a:avLst/>
          </a:prstGeom>
        </p:spPr>
        <p:txBody>
          <a:bodyPr/>
          <a:lstStyle>
            <a:defPPr>
              <a:defRPr kern="0"/>
            </a:defPPr>
          </a:lstStyle>
          <a:p>
            <a:pPr algn="r" rtl="0">
              <a:defRPr/>
            </a:pPr>
            <a:fld id="{F44937E6-3F33-3D43-B65E-9D5F41AEF450}" type="slidenum">
              <a:rPr lang="en-US" sz="1200" b="1" kern="1200" smtClean="0">
                <a:solidFill>
                  <a:srgbClr val="70C4CC"/>
                </a:solidFill>
                <a:latin typeface="Arial Nova"/>
                <a:ea typeface="+mn-ea"/>
                <a:cs typeface="+mn-cs"/>
              </a:rPr>
              <a:pPr algn="r" rtl="0">
                <a:defRPr/>
              </a:pPr>
              <a:t>45</a:t>
            </a:fld>
            <a:endParaRPr lang="en-US" sz="1200" b="1" kern="1200" dirty="0">
              <a:solidFill>
                <a:srgbClr val="70C4CC"/>
              </a:solidFill>
              <a:latin typeface="Arial Nova"/>
              <a:ea typeface="+mn-ea"/>
              <a:cs typeface="+mn-cs"/>
            </a:endParaRPr>
          </a:p>
        </p:txBody>
      </p:sp>
    </p:spTree>
    <p:extLst>
      <p:ext uri="{BB962C8B-B14F-4D97-AF65-F5344CB8AC3E}">
        <p14:creationId xmlns:p14="http://schemas.microsoft.com/office/powerpoint/2010/main" val="300225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08DD-54CC-8357-60EA-8AA9B5141A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7CCFB6-E317-AEE5-3B00-C3F74118C89E}"/>
              </a:ext>
            </a:extLst>
          </p:cNvPr>
          <p:cNvSpPr>
            <a:spLocks noGrp="1"/>
          </p:cNvSpPr>
          <p:nvPr>
            <p:ph type="title"/>
          </p:nvPr>
        </p:nvSpPr>
        <p:spPr/>
        <p:txBody>
          <a:bodyPr/>
          <a:lstStyle/>
          <a:p>
            <a:r>
              <a:rPr lang="en-US" dirty="0"/>
              <a:t>Appendix</a:t>
            </a:r>
            <a:endParaRPr lang="en-US" sz="2400" dirty="0"/>
          </a:p>
        </p:txBody>
      </p:sp>
      <p:sp>
        <p:nvSpPr>
          <p:cNvPr id="15" name="Slide Number Placeholder 14">
            <a:extLst>
              <a:ext uri="{FF2B5EF4-FFF2-40B4-BE49-F238E27FC236}">
                <a16:creationId xmlns:a16="http://schemas.microsoft.com/office/drawing/2014/main" id="{933F8D40-0EEA-4C23-D08C-FB9A87904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47" name="AutoShape 3">
            <a:extLst>
              <a:ext uri="{FF2B5EF4-FFF2-40B4-BE49-F238E27FC236}">
                <a16:creationId xmlns:a16="http://schemas.microsoft.com/office/drawing/2014/main" id="{2970AE21-1618-6B43-5C4E-48E4B0B5166C}"/>
              </a:ext>
            </a:extLst>
          </p:cNvPr>
          <p:cNvSpPr>
            <a:spLocks noChangeAspect="1" noChangeArrowheads="1" noTextEdit="1"/>
          </p:cNvSpPr>
          <p:nvPr/>
        </p:nvSpPr>
        <p:spPr bwMode="auto">
          <a:xfrm>
            <a:off x="5272185" y="4662757"/>
            <a:ext cx="1625007" cy="153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86751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22A2-1194-C319-D0E1-08B5EA592B9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0F2ED06-D24C-19C6-8FFD-F2C2932D48A0}"/>
              </a:ext>
            </a:extLst>
          </p:cNvPr>
          <p:cNvSpPr/>
          <p:nvPr/>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63D6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E632F018-0117-433C-CDAB-E6D39DD0CFFD}"/>
              </a:ext>
            </a:extLst>
          </p:cNvPr>
          <p:cNvGrpSpPr/>
          <p:nvPr/>
        </p:nvGrpSpPr>
        <p:grpSpPr>
          <a:xfrm>
            <a:off x="269498" y="823932"/>
            <a:ext cx="5429885" cy="511428"/>
            <a:chOff x="2473282" y="844627"/>
            <a:chExt cx="5429885" cy="511428"/>
          </a:xfrm>
        </p:grpSpPr>
        <p:sp>
          <p:nvSpPr>
            <p:cNvPr id="3" name="object 3">
              <a:extLst>
                <a:ext uri="{FF2B5EF4-FFF2-40B4-BE49-F238E27FC236}">
                  <a16:creationId xmlns:a16="http://schemas.microsoft.com/office/drawing/2014/main" id="{9AD48E61-6012-C65C-1F0B-95D787F3FE93}"/>
                </a:ext>
              </a:extLst>
            </p:cNvPr>
            <p:cNvSpPr/>
            <p:nvPr/>
          </p:nvSpPr>
          <p:spPr>
            <a:xfrm>
              <a:off x="2473282" y="844627"/>
              <a:ext cx="5429885" cy="511428"/>
            </a:xfrm>
            <a:custGeom>
              <a:avLst/>
              <a:gdLst/>
              <a:ahLst/>
              <a:cxnLst/>
              <a:rect l="l" t="t" r="r" b="b"/>
              <a:pathLst>
                <a:path w="5429884" h="735964">
                  <a:moveTo>
                    <a:pt x="5360034" y="0"/>
                  </a:moveTo>
                  <a:lnTo>
                    <a:pt x="69342" y="0"/>
                  </a:lnTo>
                  <a:lnTo>
                    <a:pt x="42380" y="5461"/>
                  </a:lnTo>
                  <a:lnTo>
                    <a:pt x="20335" y="20351"/>
                  </a:lnTo>
                  <a:lnTo>
                    <a:pt x="5459" y="42433"/>
                  </a:lnTo>
                  <a:lnTo>
                    <a:pt x="0" y="69468"/>
                  </a:lnTo>
                  <a:lnTo>
                    <a:pt x="0" y="666369"/>
                  </a:lnTo>
                  <a:lnTo>
                    <a:pt x="5459" y="693330"/>
                  </a:lnTo>
                  <a:lnTo>
                    <a:pt x="20335" y="715375"/>
                  </a:lnTo>
                  <a:lnTo>
                    <a:pt x="42380" y="730251"/>
                  </a:lnTo>
                  <a:lnTo>
                    <a:pt x="69342" y="735711"/>
                  </a:lnTo>
                  <a:lnTo>
                    <a:pt x="5360034" y="735711"/>
                  </a:lnTo>
                  <a:lnTo>
                    <a:pt x="5386996" y="730251"/>
                  </a:lnTo>
                  <a:lnTo>
                    <a:pt x="5409041" y="715375"/>
                  </a:lnTo>
                  <a:lnTo>
                    <a:pt x="5423917" y="693330"/>
                  </a:lnTo>
                  <a:lnTo>
                    <a:pt x="5429377" y="666369"/>
                  </a:lnTo>
                  <a:lnTo>
                    <a:pt x="5429377" y="69468"/>
                  </a:lnTo>
                  <a:lnTo>
                    <a:pt x="5423917" y="42433"/>
                  </a:lnTo>
                  <a:lnTo>
                    <a:pt x="5409041" y="20351"/>
                  </a:lnTo>
                  <a:lnTo>
                    <a:pt x="5386996" y="5461"/>
                  </a:lnTo>
                  <a:lnTo>
                    <a:pt x="5360034" y="0"/>
                  </a:lnTo>
                  <a:close/>
                </a:path>
              </a:pathLst>
            </a:custGeom>
            <a:solidFill>
              <a:srgbClr val="006A9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a:extLst>
                <a:ext uri="{FF2B5EF4-FFF2-40B4-BE49-F238E27FC236}">
                  <a16:creationId xmlns:a16="http://schemas.microsoft.com/office/drawing/2014/main" id="{F277120F-A3E1-9E56-9B97-FEA8AD166280}"/>
                </a:ext>
              </a:extLst>
            </p:cNvPr>
            <p:cNvSpPr txBox="1"/>
            <p:nvPr/>
          </p:nvSpPr>
          <p:spPr>
            <a:xfrm>
              <a:off x="2638916" y="914709"/>
              <a:ext cx="5009515" cy="271869"/>
            </a:xfrm>
            <a:prstGeom prst="rect">
              <a:avLst/>
            </a:prstGeom>
          </p:spPr>
          <p:txBody>
            <a:bodyPr vert="horz" wrap="square" lIns="0" tIns="55880" rIns="0" bIns="0" rtlCol="0">
              <a:spAutoFit/>
            </a:bodyPr>
            <a:lstStyle/>
            <a:p>
              <a:pPr marL="12700" marR="0" lvl="0" indent="0" defTabSz="914400" eaLnBrk="1" fontAlgn="auto" latinLnBrk="0" hangingPunct="1">
                <a:lnSpc>
                  <a:spcPct val="100000"/>
                </a:lnSpc>
                <a:spcBef>
                  <a:spcPts val="440"/>
                </a:spcBef>
                <a:spcAft>
                  <a:spcPts val="0"/>
                </a:spcAft>
                <a:buClrTx/>
                <a:buSzTx/>
                <a:buFontTx/>
                <a:buNone/>
                <a:tabLst/>
                <a:defRPr/>
              </a:pPr>
              <a:r>
                <a:rPr kumimoji="0" sz="1400" b="1" i="0" u="none" strike="noStrike" kern="0" cap="none" normalizeH="0" baseline="0" noProof="0" dirty="0">
                  <a:ln>
                    <a:noFill/>
                  </a:ln>
                  <a:solidFill>
                    <a:srgbClr val="FFFFFF"/>
                  </a:solidFill>
                  <a:effectLst/>
                  <a:uLnTx/>
                  <a:uFillTx/>
                  <a:latin typeface="Arial Nova" panose="020B0504020202020204" pitchFamily="34" charset="0"/>
                  <a:cs typeface="Calibri"/>
                </a:rPr>
                <a:t>Mandate</a:t>
              </a:r>
              <a:r>
                <a:rPr kumimoji="0" sz="1400" b="0" i="0" u="none" strike="noStrike" kern="0" cap="none" normalizeH="0" baseline="0" noProof="0" dirty="0">
                  <a:ln>
                    <a:noFill/>
                  </a:ln>
                  <a:solidFill>
                    <a:srgbClr val="FFFFFF"/>
                  </a:solidFill>
                  <a:effectLst/>
                  <a:uLnTx/>
                  <a:uFillTx/>
                  <a:latin typeface="Arial Nova" panose="020B0504020202020204" pitchFamily="34" charset="0"/>
                  <a:cs typeface="Calibri"/>
                </a:rPr>
                <a:t>: Develop novel radiopharmaceutical therapies</a:t>
              </a:r>
              <a:endParaRPr kumimoji="0" sz="1400" b="0" i="0" u="none" strike="noStrike" kern="0" cap="none" normalizeH="0" baseline="0" noProof="0" dirty="0">
                <a:ln>
                  <a:noFill/>
                </a:ln>
                <a:solidFill>
                  <a:sysClr val="windowText" lastClr="000000"/>
                </a:solidFill>
                <a:effectLst/>
                <a:uLnTx/>
                <a:uFillTx/>
                <a:latin typeface="Arial Nova" panose="020B0504020202020204" pitchFamily="34" charset="0"/>
                <a:cs typeface="Calibri"/>
              </a:endParaRPr>
            </a:p>
          </p:txBody>
        </p:sp>
      </p:grpSp>
      <p:sp>
        <p:nvSpPr>
          <p:cNvPr id="5" name="object 5">
            <a:extLst>
              <a:ext uri="{FF2B5EF4-FFF2-40B4-BE49-F238E27FC236}">
                <a16:creationId xmlns:a16="http://schemas.microsoft.com/office/drawing/2014/main" id="{7F345207-751D-CB71-C60D-2D7221298CFC}"/>
              </a:ext>
            </a:extLst>
          </p:cNvPr>
          <p:cNvSpPr txBox="1">
            <a:spLocks noGrp="1"/>
          </p:cNvSpPr>
          <p:nvPr>
            <p:ph type="title"/>
          </p:nvPr>
        </p:nvSpPr>
        <p:spPr>
          <a:xfrm>
            <a:off x="420103" y="131635"/>
            <a:ext cx="8790636" cy="320601"/>
          </a:xfrm>
          <a:prstGeom prst="rect">
            <a:avLst/>
          </a:prstGeom>
        </p:spPr>
        <p:txBody>
          <a:bodyPr vert="horz" wrap="square" lIns="0" tIns="12700" rIns="0" bIns="0" rtlCol="0">
            <a:spAutoFit/>
          </a:bodyPr>
          <a:lstStyle/>
          <a:p>
            <a:pPr marL="12700">
              <a:lnSpc>
                <a:spcPct val="100000"/>
              </a:lnSpc>
              <a:spcBef>
                <a:spcPts val="100"/>
              </a:spcBef>
              <a:tabLst>
                <a:tab pos="3380104" algn="l"/>
              </a:tabLst>
            </a:pPr>
            <a:r>
              <a:rPr lang="en-US" sz="2000" dirty="0">
                <a:latin typeface="Arial" panose="020B0604020202020204" pitchFamily="34" charset="0"/>
                <a:cs typeface="Arial" panose="020B0604020202020204" pitchFamily="34" charset="0"/>
              </a:rPr>
              <a:t>RADIOPHARM + MD ANDERSON JOINT VENTURE CREATED IN 2022</a:t>
            </a:r>
          </a:p>
        </p:txBody>
      </p:sp>
      <p:sp>
        <p:nvSpPr>
          <p:cNvPr id="13" name="object 13">
            <a:extLst>
              <a:ext uri="{FF2B5EF4-FFF2-40B4-BE49-F238E27FC236}">
                <a16:creationId xmlns:a16="http://schemas.microsoft.com/office/drawing/2014/main" id="{92F4CDA2-3980-4B83-B52F-28EB779E75C3}"/>
              </a:ext>
            </a:extLst>
          </p:cNvPr>
          <p:cNvSpPr/>
          <p:nvPr/>
        </p:nvSpPr>
        <p:spPr>
          <a:xfrm rot="19094490">
            <a:off x="2555777" y="2116255"/>
            <a:ext cx="874394" cy="601345"/>
          </a:xfrm>
          <a:custGeom>
            <a:avLst/>
            <a:gdLst/>
            <a:ahLst/>
            <a:cxnLst/>
            <a:rect l="l" t="t" r="r" b="b"/>
            <a:pathLst>
              <a:path w="874395" h="601344">
                <a:moveTo>
                  <a:pt x="78358" y="0"/>
                </a:moveTo>
                <a:lnTo>
                  <a:pt x="0" y="138684"/>
                </a:lnTo>
                <a:lnTo>
                  <a:pt x="696087" y="531622"/>
                </a:lnTo>
                <a:lnTo>
                  <a:pt x="656844" y="600963"/>
                </a:lnTo>
                <a:lnTo>
                  <a:pt x="873886" y="540638"/>
                </a:lnTo>
                <a:lnTo>
                  <a:pt x="813434" y="323723"/>
                </a:lnTo>
                <a:lnTo>
                  <a:pt x="774319" y="393064"/>
                </a:lnTo>
                <a:lnTo>
                  <a:pt x="78358" y="0"/>
                </a:lnTo>
                <a:close/>
              </a:path>
            </a:pathLst>
          </a:custGeom>
          <a:solidFill>
            <a:srgbClr val="006A9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a:extLst>
              <a:ext uri="{FF2B5EF4-FFF2-40B4-BE49-F238E27FC236}">
                <a16:creationId xmlns:a16="http://schemas.microsoft.com/office/drawing/2014/main" id="{ACE5B3C2-BCAC-CBA9-5571-DDFA405B4149}"/>
              </a:ext>
            </a:extLst>
          </p:cNvPr>
          <p:cNvPicPr/>
          <p:nvPr/>
        </p:nvPicPr>
        <p:blipFill>
          <a:blip r:embed="rId2" cstate="print"/>
          <a:stretch>
            <a:fillRect/>
          </a:stretch>
        </p:blipFill>
        <p:spPr>
          <a:xfrm>
            <a:off x="3608804" y="2111201"/>
            <a:ext cx="1047572" cy="506666"/>
          </a:xfrm>
          <a:prstGeom prst="rect">
            <a:avLst/>
          </a:prstGeom>
          <a:effectLst>
            <a:outerShdw blurRad="50800" dist="38100" dir="2700000" algn="tl" rotWithShape="0">
              <a:prstClr val="black">
                <a:alpha val="40000"/>
              </a:prstClr>
            </a:outerShdw>
          </a:effectLst>
        </p:spPr>
      </p:pic>
      <p:pic>
        <p:nvPicPr>
          <p:cNvPr id="22" name="object 22">
            <a:extLst>
              <a:ext uri="{FF2B5EF4-FFF2-40B4-BE49-F238E27FC236}">
                <a16:creationId xmlns:a16="http://schemas.microsoft.com/office/drawing/2014/main" id="{F3529E27-BBA4-9637-D709-8B7594FA952C}"/>
              </a:ext>
            </a:extLst>
          </p:cNvPr>
          <p:cNvPicPr/>
          <p:nvPr/>
        </p:nvPicPr>
        <p:blipFill>
          <a:blip r:embed="rId3" cstate="print"/>
          <a:stretch>
            <a:fillRect/>
          </a:stretch>
        </p:blipFill>
        <p:spPr>
          <a:xfrm>
            <a:off x="3608804" y="3193498"/>
            <a:ext cx="1122376" cy="394942"/>
          </a:xfrm>
          <a:prstGeom prst="rect">
            <a:avLst/>
          </a:prstGeom>
          <a:effectLst>
            <a:outerShdw blurRad="50800" dist="38100" dir="2700000" algn="tl" rotWithShape="0">
              <a:prstClr val="black">
                <a:alpha val="40000"/>
              </a:prstClr>
            </a:outerShdw>
          </a:effectLst>
        </p:spPr>
      </p:pic>
      <p:sp>
        <p:nvSpPr>
          <p:cNvPr id="26" name="object 26">
            <a:extLst>
              <a:ext uri="{FF2B5EF4-FFF2-40B4-BE49-F238E27FC236}">
                <a16:creationId xmlns:a16="http://schemas.microsoft.com/office/drawing/2014/main" id="{3AC89B64-957C-61D6-CB56-770EBACECEA9}"/>
              </a:ext>
            </a:extLst>
          </p:cNvPr>
          <p:cNvSpPr/>
          <p:nvPr/>
        </p:nvSpPr>
        <p:spPr>
          <a:xfrm rot="13806037">
            <a:off x="2532273" y="2898640"/>
            <a:ext cx="833119" cy="652780"/>
          </a:xfrm>
          <a:custGeom>
            <a:avLst/>
            <a:gdLst/>
            <a:ahLst/>
            <a:cxnLst/>
            <a:rect l="l" t="t" r="r" b="b"/>
            <a:pathLst>
              <a:path w="833120" h="652780">
                <a:moveTo>
                  <a:pt x="741680" y="0"/>
                </a:moveTo>
                <a:lnTo>
                  <a:pt x="85344" y="456184"/>
                </a:lnTo>
                <a:lnTo>
                  <a:pt x="39878" y="390779"/>
                </a:lnTo>
                <a:lnTo>
                  <a:pt x="0" y="612394"/>
                </a:lnTo>
                <a:lnTo>
                  <a:pt x="221742" y="652272"/>
                </a:lnTo>
                <a:lnTo>
                  <a:pt x="176275" y="586994"/>
                </a:lnTo>
                <a:lnTo>
                  <a:pt x="832612" y="130810"/>
                </a:lnTo>
                <a:lnTo>
                  <a:pt x="741680" y="0"/>
                </a:lnTo>
                <a:close/>
              </a:path>
            </a:pathLst>
          </a:custGeom>
          <a:solidFill>
            <a:srgbClr val="006A9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41" name="object 20">
            <a:extLst>
              <a:ext uri="{FF2B5EF4-FFF2-40B4-BE49-F238E27FC236}">
                <a16:creationId xmlns:a16="http://schemas.microsoft.com/office/drawing/2014/main" id="{67BE551B-C88F-05DB-A886-1F29E7DDC212}"/>
              </a:ext>
            </a:extLst>
          </p:cNvPr>
          <p:cNvPicPr/>
          <p:nvPr/>
        </p:nvPicPr>
        <p:blipFill>
          <a:blip r:embed="rId2" cstate="print"/>
          <a:stretch>
            <a:fillRect/>
          </a:stretch>
        </p:blipFill>
        <p:spPr>
          <a:xfrm>
            <a:off x="4974199" y="5638281"/>
            <a:ext cx="1086580" cy="417995"/>
          </a:xfrm>
          <a:prstGeom prst="rect">
            <a:avLst/>
          </a:prstGeom>
          <a:effectLst>
            <a:outerShdw blurRad="50800" dist="38100" dir="2700000" algn="tl" rotWithShape="0">
              <a:prstClr val="black">
                <a:alpha val="40000"/>
              </a:prstClr>
            </a:outerShdw>
          </a:effectLst>
        </p:spPr>
      </p:pic>
      <p:pic>
        <p:nvPicPr>
          <p:cNvPr id="43" name="object 22">
            <a:extLst>
              <a:ext uri="{FF2B5EF4-FFF2-40B4-BE49-F238E27FC236}">
                <a16:creationId xmlns:a16="http://schemas.microsoft.com/office/drawing/2014/main" id="{F00E2C9A-762C-2777-07AA-DC848A42E920}"/>
              </a:ext>
            </a:extLst>
          </p:cNvPr>
          <p:cNvPicPr/>
          <p:nvPr/>
        </p:nvPicPr>
        <p:blipFill>
          <a:blip r:embed="rId3" cstate="print"/>
          <a:stretch>
            <a:fillRect/>
          </a:stretch>
        </p:blipFill>
        <p:spPr>
          <a:xfrm>
            <a:off x="4974199" y="5122011"/>
            <a:ext cx="1086580" cy="376330"/>
          </a:xfrm>
          <a:prstGeom prst="rect">
            <a:avLst/>
          </a:prstGeom>
          <a:effectLst>
            <a:outerShdw blurRad="50800" dist="38100" dir="2700000" algn="tl" rotWithShape="0">
              <a:prstClr val="black">
                <a:alpha val="40000"/>
              </a:prstClr>
            </a:outerShdw>
          </a:effectLst>
        </p:spPr>
      </p:pic>
      <p:sp>
        <p:nvSpPr>
          <p:cNvPr id="10" name="Slide Number Placeholder 14">
            <a:extLst>
              <a:ext uri="{FF2B5EF4-FFF2-40B4-BE49-F238E27FC236}">
                <a16:creationId xmlns:a16="http://schemas.microsoft.com/office/drawing/2014/main" id="{C0BA68BD-F058-55AA-E9D8-24B7F3C9AB99}"/>
              </a:ext>
            </a:extLst>
          </p:cNvPr>
          <p:cNvSpPr txBox="1">
            <a:spLocks/>
          </p:cNvSpPr>
          <p:nvPr/>
        </p:nvSpPr>
        <p:spPr>
          <a:xfrm>
            <a:off x="11239018" y="6301742"/>
            <a:ext cx="648182" cy="365125"/>
          </a:xfrm>
          <a:prstGeom prst="rect">
            <a:avLst/>
          </a:prstGeom>
        </p:spPr>
        <p:txBody>
          <a:bodyPr wrap="square" lIns="0" tIns="0" rIns="0" bIns="0">
            <a:spAutoFit/>
          </a:bodyPr>
          <a:lstStyle>
            <a:defPPr>
              <a:defRPr kern="0"/>
            </a:defPPr>
            <a:lvl1pPr>
              <a:defRPr sz="1000" b="0" i="0">
                <a:solidFill>
                  <a:schemeClr val="tx1"/>
                </a:solidFill>
                <a:latin typeface="Calibri"/>
                <a:cs typeface="Calibri"/>
              </a:defRPr>
            </a:lvl1pPr>
          </a:lstStyle>
          <a:p>
            <a:pPr algn="r" rtl="0">
              <a:defRPr/>
            </a:pPr>
            <a:fld id="{F44937E6-3F33-3D43-B65E-9D5F41AEF450}" type="slidenum">
              <a:rPr lang="en-US" sz="1200" b="1" kern="1200" smtClean="0">
                <a:solidFill>
                  <a:srgbClr val="70C4CC"/>
                </a:solidFill>
                <a:latin typeface="Arial Nova"/>
                <a:ea typeface="+mn-ea"/>
                <a:cs typeface="+mn-cs"/>
              </a:rPr>
              <a:pPr algn="r" rtl="0">
                <a:defRPr/>
              </a:pPr>
              <a:t>47</a:t>
            </a:fld>
            <a:endParaRPr lang="en-US" sz="1200" b="1" kern="1200" dirty="0">
              <a:solidFill>
                <a:srgbClr val="70C4CC"/>
              </a:solidFill>
              <a:latin typeface="Arial Nova"/>
              <a:ea typeface="+mn-ea"/>
              <a:cs typeface="+mn-cs"/>
            </a:endParaRPr>
          </a:p>
        </p:txBody>
      </p:sp>
      <p:pic>
        <p:nvPicPr>
          <p:cNvPr id="12" name="Graphic 11">
            <a:extLst>
              <a:ext uri="{FF2B5EF4-FFF2-40B4-BE49-F238E27FC236}">
                <a16:creationId xmlns:a16="http://schemas.microsoft.com/office/drawing/2014/main" id="{28CB9C06-A38E-9133-99C1-D816EE53D2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6094322"/>
            <a:ext cx="1828800" cy="581378"/>
          </a:xfrm>
          <a:prstGeom prst="rect">
            <a:avLst/>
          </a:prstGeom>
        </p:spPr>
      </p:pic>
      <p:grpSp>
        <p:nvGrpSpPr>
          <p:cNvPr id="14" name="Group 13">
            <a:extLst>
              <a:ext uri="{FF2B5EF4-FFF2-40B4-BE49-F238E27FC236}">
                <a16:creationId xmlns:a16="http://schemas.microsoft.com/office/drawing/2014/main" id="{8682B2F1-41C9-2C7F-538B-AFBD5D8744BB}"/>
              </a:ext>
            </a:extLst>
          </p:cNvPr>
          <p:cNvGrpSpPr/>
          <p:nvPr/>
        </p:nvGrpSpPr>
        <p:grpSpPr>
          <a:xfrm>
            <a:off x="6060779" y="821435"/>
            <a:ext cx="5583232" cy="511428"/>
            <a:chOff x="2473282" y="844627"/>
            <a:chExt cx="5429885" cy="511428"/>
          </a:xfrm>
        </p:grpSpPr>
        <p:sp>
          <p:nvSpPr>
            <p:cNvPr id="15" name="object 3">
              <a:extLst>
                <a:ext uri="{FF2B5EF4-FFF2-40B4-BE49-F238E27FC236}">
                  <a16:creationId xmlns:a16="http://schemas.microsoft.com/office/drawing/2014/main" id="{C7BCF1FE-1C87-6A27-15E7-B9649F48FCD9}"/>
                </a:ext>
              </a:extLst>
            </p:cNvPr>
            <p:cNvSpPr/>
            <p:nvPr/>
          </p:nvSpPr>
          <p:spPr>
            <a:xfrm>
              <a:off x="2473282" y="844627"/>
              <a:ext cx="5429885" cy="511428"/>
            </a:xfrm>
            <a:custGeom>
              <a:avLst/>
              <a:gdLst/>
              <a:ahLst/>
              <a:cxnLst/>
              <a:rect l="l" t="t" r="r" b="b"/>
              <a:pathLst>
                <a:path w="5429884" h="735964">
                  <a:moveTo>
                    <a:pt x="5360034" y="0"/>
                  </a:moveTo>
                  <a:lnTo>
                    <a:pt x="69342" y="0"/>
                  </a:lnTo>
                  <a:lnTo>
                    <a:pt x="42380" y="5461"/>
                  </a:lnTo>
                  <a:lnTo>
                    <a:pt x="20335" y="20351"/>
                  </a:lnTo>
                  <a:lnTo>
                    <a:pt x="5459" y="42433"/>
                  </a:lnTo>
                  <a:lnTo>
                    <a:pt x="0" y="69468"/>
                  </a:lnTo>
                  <a:lnTo>
                    <a:pt x="0" y="666369"/>
                  </a:lnTo>
                  <a:lnTo>
                    <a:pt x="5459" y="693330"/>
                  </a:lnTo>
                  <a:lnTo>
                    <a:pt x="20335" y="715375"/>
                  </a:lnTo>
                  <a:lnTo>
                    <a:pt x="42380" y="730251"/>
                  </a:lnTo>
                  <a:lnTo>
                    <a:pt x="69342" y="735711"/>
                  </a:lnTo>
                  <a:lnTo>
                    <a:pt x="5360034" y="735711"/>
                  </a:lnTo>
                  <a:lnTo>
                    <a:pt x="5386996" y="730251"/>
                  </a:lnTo>
                  <a:lnTo>
                    <a:pt x="5409041" y="715375"/>
                  </a:lnTo>
                  <a:lnTo>
                    <a:pt x="5423917" y="693330"/>
                  </a:lnTo>
                  <a:lnTo>
                    <a:pt x="5429377" y="666369"/>
                  </a:lnTo>
                  <a:lnTo>
                    <a:pt x="5429377" y="69468"/>
                  </a:lnTo>
                  <a:lnTo>
                    <a:pt x="5423917" y="42433"/>
                  </a:lnTo>
                  <a:lnTo>
                    <a:pt x="5409041" y="20351"/>
                  </a:lnTo>
                  <a:lnTo>
                    <a:pt x="5386996" y="5461"/>
                  </a:lnTo>
                  <a:lnTo>
                    <a:pt x="5360034" y="0"/>
                  </a:lnTo>
                  <a:close/>
                </a:path>
              </a:pathLst>
            </a:custGeom>
            <a:solidFill>
              <a:srgbClr val="006A9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4">
              <a:extLst>
                <a:ext uri="{FF2B5EF4-FFF2-40B4-BE49-F238E27FC236}">
                  <a16:creationId xmlns:a16="http://schemas.microsoft.com/office/drawing/2014/main" id="{F79B938C-6CB0-43EB-75CB-DCECCDAF0390}"/>
                </a:ext>
              </a:extLst>
            </p:cNvPr>
            <p:cNvSpPr txBox="1"/>
            <p:nvPr/>
          </p:nvSpPr>
          <p:spPr>
            <a:xfrm>
              <a:off x="2638916" y="914709"/>
              <a:ext cx="5009515" cy="271869"/>
            </a:xfrm>
            <a:prstGeom prst="rect">
              <a:avLst/>
            </a:prstGeom>
          </p:spPr>
          <p:txBody>
            <a:bodyPr vert="horz" wrap="square" lIns="0" tIns="55880" rIns="0" bIns="0" rtlCol="0">
              <a:spAutoFit/>
            </a:bodyPr>
            <a:lstStyle/>
            <a:p>
              <a:pPr marL="12700" marR="0" lvl="0" indent="0" algn="ctr" defTabSz="914400" eaLnBrk="1" fontAlgn="auto" latinLnBrk="0" hangingPunct="1">
                <a:lnSpc>
                  <a:spcPct val="100000"/>
                </a:lnSpc>
                <a:spcBef>
                  <a:spcPts val="440"/>
                </a:spcBef>
                <a:spcAft>
                  <a:spcPts val="0"/>
                </a:spcAft>
                <a:buClrTx/>
                <a:buSzTx/>
                <a:buFontTx/>
                <a:buNone/>
                <a:tabLst/>
                <a:defRPr/>
              </a:pPr>
              <a:r>
                <a:rPr kumimoji="0" lang="en-US" sz="1400" b="1" i="0" u="none" strike="noStrike" kern="0" cap="none" normalizeH="0" baseline="0" noProof="0" dirty="0">
                  <a:ln>
                    <a:noFill/>
                  </a:ln>
                  <a:solidFill>
                    <a:srgbClr val="FFFFFF"/>
                  </a:solidFill>
                  <a:effectLst/>
                  <a:uLnTx/>
                  <a:uFillTx/>
                  <a:latin typeface="Arial Nova" panose="020B0504020202020204" pitchFamily="34" charset="0"/>
                  <a:cs typeface="Calibri"/>
                </a:rPr>
                <a:t>Main Achievements</a:t>
              </a:r>
              <a:endParaRPr kumimoji="0" sz="1400" b="0" i="0" u="none" strike="noStrike" kern="0" cap="none" normalizeH="0" baseline="0" noProof="0" dirty="0">
                <a:ln>
                  <a:noFill/>
                </a:ln>
                <a:solidFill>
                  <a:sysClr val="windowText" lastClr="000000"/>
                </a:solidFill>
                <a:effectLst/>
                <a:uLnTx/>
                <a:uFillTx/>
                <a:latin typeface="Arial Nova" panose="020B0504020202020204" pitchFamily="34" charset="0"/>
                <a:cs typeface="Calibri"/>
              </a:endParaRPr>
            </a:p>
          </p:txBody>
        </p:sp>
      </p:grpSp>
      <p:grpSp>
        <p:nvGrpSpPr>
          <p:cNvPr id="17" name="Group 16">
            <a:extLst>
              <a:ext uri="{FF2B5EF4-FFF2-40B4-BE49-F238E27FC236}">
                <a16:creationId xmlns:a16="http://schemas.microsoft.com/office/drawing/2014/main" id="{524EA358-AE53-01BB-EE32-7C08AED4908D}"/>
              </a:ext>
            </a:extLst>
          </p:cNvPr>
          <p:cNvGrpSpPr/>
          <p:nvPr/>
        </p:nvGrpSpPr>
        <p:grpSpPr>
          <a:xfrm>
            <a:off x="6080235" y="4174808"/>
            <a:ext cx="5579541" cy="511428"/>
            <a:chOff x="2473282" y="844627"/>
            <a:chExt cx="5429885" cy="511428"/>
          </a:xfrm>
        </p:grpSpPr>
        <p:sp>
          <p:nvSpPr>
            <p:cNvPr id="19" name="object 3">
              <a:extLst>
                <a:ext uri="{FF2B5EF4-FFF2-40B4-BE49-F238E27FC236}">
                  <a16:creationId xmlns:a16="http://schemas.microsoft.com/office/drawing/2014/main" id="{89B46095-3C5F-25AF-F5B1-FC983F080F97}"/>
                </a:ext>
              </a:extLst>
            </p:cNvPr>
            <p:cNvSpPr/>
            <p:nvPr/>
          </p:nvSpPr>
          <p:spPr>
            <a:xfrm>
              <a:off x="2473282" y="844627"/>
              <a:ext cx="5429885" cy="511428"/>
            </a:xfrm>
            <a:custGeom>
              <a:avLst/>
              <a:gdLst/>
              <a:ahLst/>
              <a:cxnLst/>
              <a:rect l="l" t="t" r="r" b="b"/>
              <a:pathLst>
                <a:path w="5429884" h="735964">
                  <a:moveTo>
                    <a:pt x="5360034" y="0"/>
                  </a:moveTo>
                  <a:lnTo>
                    <a:pt x="69342" y="0"/>
                  </a:lnTo>
                  <a:lnTo>
                    <a:pt x="42380" y="5461"/>
                  </a:lnTo>
                  <a:lnTo>
                    <a:pt x="20335" y="20351"/>
                  </a:lnTo>
                  <a:lnTo>
                    <a:pt x="5459" y="42433"/>
                  </a:lnTo>
                  <a:lnTo>
                    <a:pt x="0" y="69468"/>
                  </a:lnTo>
                  <a:lnTo>
                    <a:pt x="0" y="666369"/>
                  </a:lnTo>
                  <a:lnTo>
                    <a:pt x="5459" y="693330"/>
                  </a:lnTo>
                  <a:lnTo>
                    <a:pt x="20335" y="715375"/>
                  </a:lnTo>
                  <a:lnTo>
                    <a:pt x="42380" y="730251"/>
                  </a:lnTo>
                  <a:lnTo>
                    <a:pt x="69342" y="735711"/>
                  </a:lnTo>
                  <a:lnTo>
                    <a:pt x="5360034" y="735711"/>
                  </a:lnTo>
                  <a:lnTo>
                    <a:pt x="5386996" y="730251"/>
                  </a:lnTo>
                  <a:lnTo>
                    <a:pt x="5409041" y="715375"/>
                  </a:lnTo>
                  <a:lnTo>
                    <a:pt x="5423917" y="693330"/>
                  </a:lnTo>
                  <a:lnTo>
                    <a:pt x="5429377" y="666369"/>
                  </a:lnTo>
                  <a:lnTo>
                    <a:pt x="5429377" y="69468"/>
                  </a:lnTo>
                  <a:lnTo>
                    <a:pt x="5423917" y="42433"/>
                  </a:lnTo>
                  <a:lnTo>
                    <a:pt x="5409041" y="20351"/>
                  </a:lnTo>
                  <a:lnTo>
                    <a:pt x="5386996" y="5461"/>
                  </a:lnTo>
                  <a:lnTo>
                    <a:pt x="5360034" y="0"/>
                  </a:lnTo>
                  <a:close/>
                </a:path>
              </a:pathLst>
            </a:custGeom>
            <a:solidFill>
              <a:srgbClr val="006A9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4">
              <a:extLst>
                <a:ext uri="{FF2B5EF4-FFF2-40B4-BE49-F238E27FC236}">
                  <a16:creationId xmlns:a16="http://schemas.microsoft.com/office/drawing/2014/main" id="{39D4569A-F363-1405-F1D9-0B048B80F122}"/>
                </a:ext>
              </a:extLst>
            </p:cNvPr>
            <p:cNvSpPr txBox="1"/>
            <p:nvPr/>
          </p:nvSpPr>
          <p:spPr>
            <a:xfrm>
              <a:off x="2638916" y="914709"/>
              <a:ext cx="5009515" cy="271869"/>
            </a:xfrm>
            <a:prstGeom prst="rect">
              <a:avLst/>
            </a:prstGeom>
          </p:spPr>
          <p:txBody>
            <a:bodyPr vert="horz" wrap="square" lIns="0" tIns="55880" rIns="0" bIns="0" rtlCol="0">
              <a:spAutoFit/>
            </a:bodyPr>
            <a:lstStyle/>
            <a:p>
              <a:pPr marL="12700" marR="0" lvl="0" indent="0" algn="ctr" defTabSz="914400" eaLnBrk="1" fontAlgn="auto" latinLnBrk="0" hangingPunct="1">
                <a:lnSpc>
                  <a:spcPct val="100000"/>
                </a:lnSpc>
                <a:spcBef>
                  <a:spcPts val="440"/>
                </a:spcBef>
                <a:spcAft>
                  <a:spcPts val="0"/>
                </a:spcAft>
                <a:buClrTx/>
                <a:buSzTx/>
                <a:buFontTx/>
                <a:buNone/>
                <a:tabLst/>
                <a:defRPr/>
              </a:pPr>
              <a:r>
                <a:rPr kumimoji="0" lang="en-US" sz="1400" b="1" i="0" u="none" strike="noStrike" kern="0" cap="none" normalizeH="0" baseline="0" noProof="0" dirty="0">
                  <a:ln>
                    <a:noFill/>
                  </a:ln>
                  <a:solidFill>
                    <a:srgbClr val="FFFFFF"/>
                  </a:solidFill>
                  <a:effectLst/>
                  <a:uLnTx/>
                  <a:uFillTx/>
                  <a:latin typeface="Arial Nova" panose="020B0504020202020204" pitchFamily="34" charset="0"/>
                  <a:cs typeface="Calibri"/>
                </a:rPr>
                <a:t>Joint Venture share distribution</a:t>
              </a:r>
              <a:endParaRPr kumimoji="0" sz="1400" b="0" i="0" u="none" strike="noStrike" kern="0" cap="none" normalizeH="0" baseline="0" noProof="0" dirty="0">
                <a:ln>
                  <a:noFill/>
                </a:ln>
                <a:solidFill>
                  <a:sysClr val="windowText" lastClr="000000"/>
                </a:solidFill>
                <a:effectLst/>
                <a:uLnTx/>
                <a:uFillTx/>
                <a:latin typeface="Arial Nova" panose="020B0504020202020204" pitchFamily="34" charset="0"/>
                <a:cs typeface="Calibri"/>
              </a:endParaRPr>
            </a:p>
          </p:txBody>
        </p:sp>
      </p:grpSp>
      <p:pic>
        <p:nvPicPr>
          <p:cNvPr id="9" name="Picture 8">
            <a:extLst>
              <a:ext uri="{FF2B5EF4-FFF2-40B4-BE49-F238E27FC236}">
                <a16:creationId xmlns:a16="http://schemas.microsoft.com/office/drawing/2014/main" id="{A580D8BA-D022-245D-2210-4AC552C87918}"/>
              </a:ext>
            </a:extLst>
          </p:cNvPr>
          <p:cNvPicPr>
            <a:picLocks noChangeAspect="1"/>
          </p:cNvPicPr>
          <p:nvPr/>
        </p:nvPicPr>
        <p:blipFill>
          <a:blip r:embed="rId6"/>
          <a:stretch>
            <a:fillRect/>
          </a:stretch>
        </p:blipFill>
        <p:spPr>
          <a:xfrm>
            <a:off x="304800" y="2523717"/>
            <a:ext cx="2053215" cy="478511"/>
          </a:xfrm>
          <a:prstGeom prst="rect">
            <a:avLst/>
          </a:prstGeom>
        </p:spPr>
      </p:pic>
      <p:graphicFrame>
        <p:nvGraphicFramePr>
          <p:cNvPr id="23" name="Table 22">
            <a:extLst>
              <a:ext uri="{FF2B5EF4-FFF2-40B4-BE49-F238E27FC236}">
                <a16:creationId xmlns:a16="http://schemas.microsoft.com/office/drawing/2014/main" id="{F3C1DCDC-ED86-44D5-62A2-C0A82222544C}"/>
              </a:ext>
            </a:extLst>
          </p:cNvPr>
          <p:cNvGraphicFramePr>
            <a:graphicFrameLocks noGrp="1"/>
          </p:cNvGraphicFramePr>
          <p:nvPr>
            <p:extLst>
              <p:ext uri="{D42A27DB-BD31-4B8C-83A1-F6EECF244321}">
                <p14:modId xmlns:p14="http://schemas.microsoft.com/office/powerpoint/2010/main" val="1439779525"/>
              </p:ext>
            </p:extLst>
          </p:nvPr>
        </p:nvGraphicFramePr>
        <p:xfrm>
          <a:off x="6080235" y="1333218"/>
          <a:ext cx="5563776" cy="2652117"/>
        </p:xfrm>
        <a:graphic>
          <a:graphicData uri="http://schemas.openxmlformats.org/drawingml/2006/table">
            <a:tbl>
              <a:tblPr firstRow="1" bandRow="1">
                <a:tableStyleId>{3B4B98B0-60AC-42C2-AFA5-B58CD77FA1E5}</a:tableStyleId>
              </a:tblPr>
              <a:tblGrid>
                <a:gridCol w="1390944">
                  <a:extLst>
                    <a:ext uri="{9D8B030D-6E8A-4147-A177-3AD203B41FA5}">
                      <a16:colId xmlns:a16="http://schemas.microsoft.com/office/drawing/2014/main" val="3129449837"/>
                    </a:ext>
                  </a:extLst>
                </a:gridCol>
                <a:gridCol w="1390944">
                  <a:extLst>
                    <a:ext uri="{9D8B030D-6E8A-4147-A177-3AD203B41FA5}">
                      <a16:colId xmlns:a16="http://schemas.microsoft.com/office/drawing/2014/main" val="2882012526"/>
                    </a:ext>
                  </a:extLst>
                </a:gridCol>
                <a:gridCol w="1390944">
                  <a:extLst>
                    <a:ext uri="{9D8B030D-6E8A-4147-A177-3AD203B41FA5}">
                      <a16:colId xmlns:a16="http://schemas.microsoft.com/office/drawing/2014/main" val="1260054022"/>
                    </a:ext>
                  </a:extLst>
                </a:gridCol>
                <a:gridCol w="1390944">
                  <a:extLst>
                    <a:ext uri="{9D8B030D-6E8A-4147-A177-3AD203B41FA5}">
                      <a16:colId xmlns:a16="http://schemas.microsoft.com/office/drawing/2014/main" val="2339830392"/>
                    </a:ext>
                  </a:extLst>
                </a:gridCol>
              </a:tblGrid>
              <a:tr h="292559">
                <a:tc>
                  <a:txBody>
                    <a:bodyPr/>
                    <a:lstStyle/>
                    <a:p>
                      <a:pPr algn="ctr"/>
                      <a:endParaRPr lang="en-US" sz="1200" dirty="0"/>
                    </a:p>
                  </a:txBody>
                  <a:tcPr/>
                </a:tc>
                <a:tc>
                  <a:txBody>
                    <a:bodyPr/>
                    <a:lstStyle/>
                    <a:p>
                      <a:pPr algn="ctr"/>
                      <a:r>
                        <a:rPr lang="en-US" sz="1200" dirty="0"/>
                        <a:t>2023</a:t>
                      </a:r>
                    </a:p>
                  </a:txBody>
                  <a:tcPr/>
                </a:tc>
                <a:tc>
                  <a:txBody>
                    <a:bodyPr/>
                    <a:lstStyle/>
                    <a:p>
                      <a:pPr algn="ctr"/>
                      <a:r>
                        <a:rPr lang="en-US" sz="1200" dirty="0"/>
                        <a:t>2024</a:t>
                      </a:r>
                    </a:p>
                  </a:txBody>
                  <a:tcPr/>
                </a:tc>
                <a:tc>
                  <a:txBody>
                    <a:bodyPr/>
                    <a:lstStyle/>
                    <a:p>
                      <a:pPr algn="ctr"/>
                      <a:r>
                        <a:rPr lang="en-US" sz="1200" dirty="0"/>
                        <a:t>2025</a:t>
                      </a:r>
                    </a:p>
                  </a:txBody>
                  <a:tcPr/>
                </a:tc>
                <a:extLst>
                  <a:ext uri="{0D108BD9-81ED-4DB2-BD59-A6C34878D82A}">
                    <a16:rowId xmlns:a16="http://schemas.microsoft.com/office/drawing/2014/main" val="1708877797"/>
                  </a:ext>
                </a:extLst>
              </a:tr>
              <a:tr h="57710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B7H3 </a:t>
                      </a:r>
                      <a:r>
                        <a:rPr lang="en-US" sz="1200" dirty="0" err="1"/>
                        <a:t>mAb</a:t>
                      </a:r>
                      <a:r>
                        <a:rPr lang="en-US" sz="1200" dirty="0"/>
                        <a:t> (RV01)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Double Fc-mutation introduced</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IND enabling studies completed</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IND clearance received for B7H3 &amp; First patient dose expected</a:t>
                      </a:r>
                    </a:p>
                  </a:txBody>
                  <a:tcPr/>
                </a:tc>
                <a:extLst>
                  <a:ext uri="{0D108BD9-81ED-4DB2-BD59-A6C34878D82A}">
                    <a16:rowId xmlns:a16="http://schemas.microsoft.com/office/drawing/2014/main" val="2655587535"/>
                  </a:ext>
                </a:extLst>
              </a:tr>
              <a:tr h="48601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mn-ea"/>
                          <a:cs typeface="+mn-cs"/>
                        </a:rPr>
                        <a:t>Undisclosed (RV02)</a:t>
                      </a:r>
                    </a:p>
                  </a:txBody>
                  <a:tcPr/>
                </a:tc>
                <a:tc>
                  <a:txBody>
                    <a:bodyPr/>
                    <a:lstStyle/>
                    <a:p>
                      <a:pPr algn="ctr"/>
                      <a:r>
                        <a:rPr lang="en-US" sz="1200" dirty="0">
                          <a:solidFill>
                            <a:schemeClr val="tx1"/>
                          </a:solidFill>
                          <a:latin typeface="+mn-lt"/>
                          <a:ea typeface="+mn-ea"/>
                          <a:cs typeface="+mn-cs"/>
                        </a:rPr>
                        <a:t>Protein-based vector selected</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Preclinical studies</a:t>
                      </a:r>
                    </a:p>
                    <a:p>
                      <a:pPr algn="ctr"/>
                      <a:endParaRPr lang="en-US" sz="16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mn-lt"/>
                          <a:ea typeface="+mn-ea"/>
                          <a:cs typeface="+mn-cs"/>
                        </a:rPr>
                        <a:t>Final candidate selection ongoing</a:t>
                      </a:r>
                    </a:p>
                  </a:txBody>
                  <a:tcPr/>
                </a:tc>
                <a:extLst>
                  <a:ext uri="{0D108BD9-81ED-4DB2-BD59-A6C34878D82A}">
                    <a16:rowId xmlns:a16="http://schemas.microsoft.com/office/drawing/2014/main" val="1973689976"/>
                  </a:ext>
                </a:extLst>
              </a:tr>
              <a:tr h="56123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mn-ea"/>
                          <a:cs typeface="+mn-cs"/>
                        </a:rPr>
                        <a:t>Undisclosed (RV03)</a:t>
                      </a:r>
                    </a:p>
                    <a:p>
                      <a:pPr algn="ctr"/>
                      <a:endParaRPr lang="en-US" sz="1200" dirty="0"/>
                    </a:p>
                  </a:txBody>
                  <a:tcPr/>
                </a:tc>
                <a:tc>
                  <a:txBody>
                    <a:bodyPr/>
                    <a:lstStyle/>
                    <a:p>
                      <a:pPr algn="ctr"/>
                      <a:r>
                        <a:rPr lang="en-US" sz="1200" dirty="0">
                          <a:solidFill>
                            <a:schemeClr val="tx1"/>
                          </a:solidFill>
                          <a:latin typeface="+mn-lt"/>
                          <a:ea typeface="+mn-ea"/>
                          <a:cs typeface="+mn-cs"/>
                        </a:rPr>
                        <a:t>Protein-based vector selected</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Preclinical studies</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mn-lt"/>
                          <a:ea typeface="+mn-ea"/>
                          <a:cs typeface="+mn-cs"/>
                        </a:rPr>
                        <a:t>Final candidate selection ongoing</a:t>
                      </a:r>
                    </a:p>
                  </a:txBody>
                  <a:tcPr/>
                </a:tc>
                <a:extLst>
                  <a:ext uri="{0D108BD9-81ED-4DB2-BD59-A6C34878D82A}">
                    <a16:rowId xmlns:a16="http://schemas.microsoft.com/office/drawing/2014/main" val="2454886044"/>
                  </a:ext>
                </a:extLst>
              </a:tr>
              <a:tr h="448674">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mn-ea"/>
                          <a:cs typeface="+mn-cs"/>
                        </a:rPr>
                        <a:t>Undisclosed (RV04)</a:t>
                      </a:r>
                    </a:p>
                  </a:txBody>
                  <a:tcPr/>
                </a:tc>
                <a:tc>
                  <a:txBody>
                    <a:bodyPr/>
                    <a:lstStyle/>
                    <a:p>
                      <a:pPr algn="ctr"/>
                      <a:r>
                        <a:rPr lang="en-US" sz="1200" dirty="0">
                          <a:solidFill>
                            <a:schemeClr val="tx1"/>
                          </a:solidFill>
                          <a:latin typeface="+mn-lt"/>
                          <a:ea typeface="+mn-ea"/>
                          <a:cs typeface="+mn-cs"/>
                        </a:rPr>
                        <a:t>Peptide-based vector selected</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Peptide screening ongoing</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Preclinical</a:t>
                      </a:r>
                      <a:r>
                        <a:rPr kumimoji="0" lang="en-US" sz="1200" b="0" i="0" u="none" strike="noStrike" kern="0" cap="none" spc="0" normalizeH="0" baseline="0" dirty="0">
                          <a:ln>
                            <a:noFill/>
                          </a:ln>
                          <a:solidFill>
                            <a:prstClr val="black"/>
                          </a:solidFill>
                          <a:effectLst/>
                          <a:uLnTx/>
                          <a:uFillTx/>
                          <a:latin typeface="+mn-lt"/>
                          <a:ea typeface="+mn-ea"/>
                          <a:cs typeface="+mn-cs"/>
                        </a:rPr>
                        <a:t> studies planned</a:t>
                      </a:r>
                    </a:p>
                  </a:txBody>
                  <a:tcPr/>
                </a:tc>
                <a:extLst>
                  <a:ext uri="{0D108BD9-81ED-4DB2-BD59-A6C34878D82A}">
                    <a16:rowId xmlns:a16="http://schemas.microsoft.com/office/drawing/2014/main" val="942304882"/>
                  </a:ext>
                </a:extLst>
              </a:tr>
            </a:tbl>
          </a:graphicData>
        </a:graphic>
      </p:graphicFrame>
      <p:graphicFrame>
        <p:nvGraphicFramePr>
          <p:cNvPr id="24" name="Table 23">
            <a:extLst>
              <a:ext uri="{FF2B5EF4-FFF2-40B4-BE49-F238E27FC236}">
                <a16:creationId xmlns:a16="http://schemas.microsoft.com/office/drawing/2014/main" id="{E9DA2C59-0773-F5FD-38B8-609819634355}"/>
              </a:ext>
            </a:extLst>
          </p:cNvPr>
          <p:cNvGraphicFramePr>
            <a:graphicFrameLocks noGrp="1"/>
          </p:cNvGraphicFramePr>
          <p:nvPr>
            <p:extLst>
              <p:ext uri="{D42A27DB-BD31-4B8C-83A1-F6EECF244321}">
                <p14:modId xmlns:p14="http://schemas.microsoft.com/office/powerpoint/2010/main" val="323057129"/>
              </p:ext>
            </p:extLst>
          </p:nvPr>
        </p:nvGraphicFramePr>
        <p:xfrm>
          <a:off x="6096000" y="4729789"/>
          <a:ext cx="5563776" cy="1355672"/>
        </p:xfrm>
        <a:graphic>
          <a:graphicData uri="http://schemas.openxmlformats.org/drawingml/2006/table">
            <a:tbl>
              <a:tblPr firstRow="1" bandRow="1">
                <a:tableStyleId>{3B4B98B0-60AC-42C2-AFA5-B58CD77FA1E5}</a:tableStyleId>
              </a:tblPr>
              <a:tblGrid>
                <a:gridCol w="1390944">
                  <a:extLst>
                    <a:ext uri="{9D8B030D-6E8A-4147-A177-3AD203B41FA5}">
                      <a16:colId xmlns:a16="http://schemas.microsoft.com/office/drawing/2014/main" val="3129449837"/>
                    </a:ext>
                  </a:extLst>
                </a:gridCol>
                <a:gridCol w="1390944">
                  <a:extLst>
                    <a:ext uri="{9D8B030D-6E8A-4147-A177-3AD203B41FA5}">
                      <a16:colId xmlns:a16="http://schemas.microsoft.com/office/drawing/2014/main" val="2882012526"/>
                    </a:ext>
                  </a:extLst>
                </a:gridCol>
                <a:gridCol w="1390944">
                  <a:extLst>
                    <a:ext uri="{9D8B030D-6E8A-4147-A177-3AD203B41FA5}">
                      <a16:colId xmlns:a16="http://schemas.microsoft.com/office/drawing/2014/main" val="1260054022"/>
                    </a:ext>
                  </a:extLst>
                </a:gridCol>
                <a:gridCol w="1390944">
                  <a:extLst>
                    <a:ext uri="{9D8B030D-6E8A-4147-A177-3AD203B41FA5}">
                      <a16:colId xmlns:a16="http://schemas.microsoft.com/office/drawing/2014/main" val="2339830392"/>
                    </a:ext>
                  </a:extLst>
                </a:gridCol>
              </a:tblGrid>
              <a:tr h="292559">
                <a:tc>
                  <a:txBody>
                    <a:bodyPr/>
                    <a:lstStyle/>
                    <a:p>
                      <a:pPr algn="ctr"/>
                      <a:r>
                        <a:rPr lang="en-US" sz="1200" dirty="0"/>
                        <a:t>2022</a:t>
                      </a:r>
                    </a:p>
                  </a:txBody>
                  <a:tcPr/>
                </a:tc>
                <a:tc>
                  <a:txBody>
                    <a:bodyPr/>
                    <a:lstStyle/>
                    <a:p>
                      <a:pPr algn="ctr"/>
                      <a:r>
                        <a:rPr lang="en-US" sz="1200" dirty="0"/>
                        <a:t>2023</a:t>
                      </a:r>
                    </a:p>
                  </a:txBody>
                  <a:tcPr/>
                </a:tc>
                <a:tc>
                  <a:txBody>
                    <a:bodyPr/>
                    <a:lstStyle/>
                    <a:p>
                      <a:pPr algn="ctr"/>
                      <a:r>
                        <a:rPr lang="en-US" sz="1200" dirty="0"/>
                        <a:t>2024</a:t>
                      </a:r>
                    </a:p>
                  </a:txBody>
                  <a:tcPr/>
                </a:tc>
                <a:tc>
                  <a:txBody>
                    <a:bodyPr/>
                    <a:lstStyle/>
                    <a:p>
                      <a:pPr algn="ctr"/>
                      <a:r>
                        <a:rPr lang="en-US" sz="1200" dirty="0"/>
                        <a:t>2025</a:t>
                      </a:r>
                    </a:p>
                  </a:txBody>
                  <a:tcPr/>
                </a:tc>
                <a:extLst>
                  <a:ext uri="{0D108BD9-81ED-4DB2-BD59-A6C34878D82A}">
                    <a16:rowId xmlns:a16="http://schemas.microsoft.com/office/drawing/2014/main" val="1708877797"/>
                  </a:ext>
                </a:extLst>
              </a:tr>
              <a:tr h="57710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51%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51%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75%</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75%</a:t>
                      </a:r>
                    </a:p>
                  </a:txBody>
                  <a:tcPr/>
                </a:tc>
                <a:extLst>
                  <a:ext uri="{0D108BD9-81ED-4DB2-BD59-A6C34878D82A}">
                    <a16:rowId xmlns:a16="http://schemas.microsoft.com/office/drawing/2014/main" val="2655587535"/>
                  </a:ext>
                </a:extLst>
              </a:tr>
              <a:tr h="48601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49%</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49%</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25%</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25%</a:t>
                      </a:r>
                    </a:p>
                  </a:txBody>
                  <a:tcPr/>
                </a:tc>
                <a:extLst>
                  <a:ext uri="{0D108BD9-81ED-4DB2-BD59-A6C34878D82A}">
                    <a16:rowId xmlns:a16="http://schemas.microsoft.com/office/drawing/2014/main" val="1973689976"/>
                  </a:ext>
                </a:extLst>
              </a:tr>
            </a:tbl>
          </a:graphicData>
        </a:graphic>
      </p:graphicFrame>
    </p:spTree>
    <p:extLst>
      <p:ext uri="{BB962C8B-B14F-4D97-AF65-F5344CB8AC3E}">
        <p14:creationId xmlns:p14="http://schemas.microsoft.com/office/powerpoint/2010/main" val="2447514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2501B"/>
          </a:solidFill>
        </p:spPr>
        <p:txBody>
          <a:bodyPr wrap="square" lIns="0" tIns="0" rIns="0" bIns="0" rtlCol="0"/>
          <a:lstStyle/>
          <a:p>
            <a:endParaRPr/>
          </a:p>
        </p:txBody>
      </p:sp>
      <p:pic>
        <p:nvPicPr>
          <p:cNvPr id="3" name="object 3"/>
          <p:cNvPicPr/>
          <p:nvPr/>
        </p:nvPicPr>
        <p:blipFill>
          <a:blip r:embed="rId2" cstate="print"/>
          <a:stretch>
            <a:fillRect/>
          </a:stretch>
        </p:blipFill>
        <p:spPr>
          <a:xfrm>
            <a:off x="759307" y="1276629"/>
            <a:ext cx="3923273" cy="1151737"/>
          </a:xfrm>
          <a:prstGeom prst="rect">
            <a:avLst/>
          </a:prstGeom>
        </p:spPr>
      </p:pic>
      <p:sp>
        <p:nvSpPr>
          <p:cNvPr id="4" name="object 4"/>
          <p:cNvSpPr txBox="1"/>
          <p:nvPr/>
        </p:nvSpPr>
        <p:spPr>
          <a:xfrm>
            <a:off x="743813" y="2845384"/>
            <a:ext cx="8857387" cy="1864613"/>
          </a:xfrm>
          <a:prstGeom prst="rect">
            <a:avLst/>
          </a:prstGeom>
        </p:spPr>
        <p:txBody>
          <a:bodyPr vert="horz" wrap="square" lIns="0" tIns="12700" rIns="0" bIns="0" rtlCol="0">
            <a:spAutoFit/>
          </a:bodyPr>
          <a:lstStyle/>
          <a:p>
            <a:pPr marL="12700">
              <a:lnSpc>
                <a:spcPct val="100000"/>
              </a:lnSpc>
              <a:spcBef>
                <a:spcPts val="100"/>
              </a:spcBef>
            </a:pPr>
            <a:r>
              <a:rPr sz="2400" dirty="0">
                <a:latin typeface="Arial Nova" panose="020B0504020202020204" pitchFamily="34" charset="0"/>
                <a:cs typeface="Calibri"/>
              </a:rPr>
              <a:t>Molecule: </a:t>
            </a:r>
            <a:r>
              <a:rPr sz="2400" b="1" dirty="0">
                <a:latin typeface="Arial Nova" panose="020B0504020202020204" pitchFamily="34" charset="0"/>
                <a:cs typeface="Calibri"/>
              </a:rPr>
              <a:t>68Ga-RAD301</a:t>
            </a:r>
            <a:endParaRPr sz="2400" dirty="0">
              <a:latin typeface="Arial Nova" panose="020B0504020202020204" pitchFamily="34" charset="0"/>
              <a:cs typeface="Calibri"/>
            </a:endParaRPr>
          </a:p>
          <a:p>
            <a:pPr marL="12700">
              <a:lnSpc>
                <a:spcPct val="100000"/>
              </a:lnSpc>
              <a:spcBef>
                <a:spcPts val="2885"/>
              </a:spcBef>
            </a:pPr>
            <a:r>
              <a:rPr sz="2400" dirty="0">
                <a:latin typeface="Arial Nova" panose="020B0504020202020204" pitchFamily="34" charset="0"/>
                <a:cs typeface="Calibri"/>
              </a:rPr>
              <a:t>Targeting </a:t>
            </a:r>
            <a:r>
              <a:rPr sz="2400" dirty="0" err="1">
                <a:latin typeface="Arial Nova" panose="020B0504020202020204" pitchFamily="34" charset="0"/>
                <a:cs typeface="Calibri"/>
              </a:rPr>
              <a:t>MoA</a:t>
            </a:r>
            <a:r>
              <a:rPr sz="2400" dirty="0">
                <a:latin typeface="Arial Nova" panose="020B0504020202020204" pitchFamily="34" charset="0"/>
                <a:cs typeface="Calibri"/>
              </a:rPr>
              <a:t>: </a:t>
            </a:r>
            <a:r>
              <a:rPr sz="2400" b="1" dirty="0">
                <a:latin typeface="Arial Nova" panose="020B0504020202020204" pitchFamily="34" charset="0"/>
                <a:cs typeface="Cambria"/>
              </a:rPr>
              <a:t>α</a:t>
            </a:r>
            <a:r>
              <a:rPr sz="2400" b="1" dirty="0">
                <a:latin typeface="Arial Nova" panose="020B0504020202020204" pitchFamily="34" charset="0"/>
                <a:cs typeface="Calibri"/>
              </a:rPr>
              <a:t>V</a:t>
            </a:r>
            <a:r>
              <a:rPr sz="2400" b="1" dirty="0">
                <a:latin typeface="Arial Nova" panose="020B0504020202020204" pitchFamily="34" charset="0"/>
                <a:cs typeface="Cambria"/>
              </a:rPr>
              <a:t>β</a:t>
            </a:r>
            <a:r>
              <a:rPr sz="2400" b="1" dirty="0">
                <a:latin typeface="Arial Nova" panose="020B0504020202020204" pitchFamily="34" charset="0"/>
                <a:cs typeface="Calibri"/>
              </a:rPr>
              <a:t>6 INTEGRIN</a:t>
            </a:r>
            <a:endParaRPr sz="2400" dirty="0">
              <a:latin typeface="Arial Nova" panose="020B0504020202020204" pitchFamily="34" charset="0"/>
              <a:cs typeface="Calibri"/>
            </a:endParaRPr>
          </a:p>
          <a:p>
            <a:pPr marL="12700">
              <a:lnSpc>
                <a:spcPct val="100000"/>
              </a:lnSpc>
              <a:spcBef>
                <a:spcPts val="2880"/>
              </a:spcBef>
            </a:pPr>
            <a:r>
              <a:rPr sz="2400" dirty="0">
                <a:latin typeface="Arial Nova" panose="020B0504020202020204" pitchFamily="34" charset="0"/>
                <a:cs typeface="Calibri"/>
              </a:rPr>
              <a:t>Imaging for:</a:t>
            </a:r>
            <a:r>
              <a:rPr lang="en-US" sz="2400" dirty="0">
                <a:latin typeface="Arial Nova" panose="020B0504020202020204" pitchFamily="34" charset="0"/>
                <a:cs typeface="Calibri"/>
              </a:rPr>
              <a:t> </a:t>
            </a:r>
            <a:r>
              <a:rPr sz="2400" b="1" dirty="0">
                <a:latin typeface="Arial Nova" panose="020B0504020202020204" pitchFamily="34" charset="0"/>
                <a:cs typeface="Calibri"/>
              </a:rPr>
              <a:t>PANCREATIC CANCER</a:t>
            </a:r>
            <a:endParaRPr sz="2400" dirty="0">
              <a:latin typeface="Arial Nova" panose="020B0504020202020204" pitchFamily="34" charset="0"/>
              <a:cs typeface="Calibri"/>
            </a:endParaRPr>
          </a:p>
        </p:txBody>
      </p:sp>
      <p:sp>
        <p:nvSpPr>
          <p:cNvPr id="6" name="Slide Number Placeholder 14">
            <a:extLst>
              <a:ext uri="{FF2B5EF4-FFF2-40B4-BE49-F238E27FC236}">
                <a16:creationId xmlns:a16="http://schemas.microsoft.com/office/drawing/2014/main" id="{129770C2-DA53-B9EB-0424-060923BC381F}"/>
              </a:ext>
            </a:extLst>
          </p:cNvPr>
          <p:cNvSpPr txBox="1">
            <a:spLocks/>
          </p:cNvSpPr>
          <p:nvPr/>
        </p:nvSpPr>
        <p:spPr>
          <a:xfrm>
            <a:off x="11391418" y="6454142"/>
            <a:ext cx="648182" cy="365125"/>
          </a:xfrm>
          <a:prstGeom prst="rect">
            <a:avLst/>
          </a:prstGeom>
        </p:spPr>
        <p:txBody>
          <a:bodyPr/>
          <a:lstStyle>
            <a:defPPr>
              <a:defRPr kern="0"/>
            </a:defPPr>
          </a:lstStyle>
          <a:p>
            <a:pPr algn="r" rtl="0">
              <a:defRPr/>
            </a:pPr>
            <a:fld id="{F44937E6-3F33-3D43-B65E-9D5F41AEF450}" type="slidenum">
              <a:rPr lang="en-US" sz="1200" b="1" kern="1200" smtClean="0">
                <a:solidFill>
                  <a:srgbClr val="70C4CC"/>
                </a:solidFill>
                <a:latin typeface="Arial Nova"/>
                <a:ea typeface="+mn-ea"/>
                <a:cs typeface="+mn-cs"/>
              </a:rPr>
              <a:pPr algn="r" rtl="0">
                <a:defRPr/>
              </a:pPr>
              <a:t>48</a:t>
            </a:fld>
            <a:endParaRPr lang="en-US" sz="1200" b="1" kern="1200" dirty="0">
              <a:solidFill>
                <a:srgbClr val="70C4CC"/>
              </a:solidFill>
              <a:latin typeface="Arial Nova"/>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8094-826A-66C7-4802-741A96996DCA}"/>
            </a:ext>
          </a:extLst>
        </p:cNvPr>
        <p:cNvGrpSpPr/>
        <p:nvPr/>
      </p:nvGrpSpPr>
      <p:grpSpPr>
        <a:xfrm>
          <a:off x="0" y="0"/>
          <a:ext cx="0" cy="0"/>
          <a:chOff x="0" y="0"/>
          <a:chExt cx="0" cy="0"/>
        </a:xfrm>
      </p:grpSpPr>
      <p:sp>
        <p:nvSpPr>
          <p:cNvPr id="43" name="object 29">
            <a:extLst>
              <a:ext uri="{FF2B5EF4-FFF2-40B4-BE49-F238E27FC236}">
                <a16:creationId xmlns:a16="http://schemas.microsoft.com/office/drawing/2014/main" id="{887FAEAE-5070-5E80-5FBE-4A7FA7890870}"/>
              </a:ext>
            </a:extLst>
          </p:cNvPr>
          <p:cNvSpPr/>
          <p:nvPr/>
        </p:nvSpPr>
        <p:spPr>
          <a:xfrm>
            <a:off x="5486400" y="1154834"/>
            <a:ext cx="6400800" cy="2286000"/>
          </a:xfrm>
          <a:custGeom>
            <a:avLst/>
            <a:gdLst/>
            <a:ahLst/>
            <a:cxnLst/>
            <a:rect l="l" t="t" r="r" b="b"/>
            <a:pathLst>
              <a:path w="6317615" h="2164715">
                <a:moveTo>
                  <a:pt x="6317233" y="0"/>
                </a:moveTo>
                <a:lnTo>
                  <a:pt x="0" y="0"/>
                </a:lnTo>
                <a:lnTo>
                  <a:pt x="0" y="2164588"/>
                </a:lnTo>
                <a:lnTo>
                  <a:pt x="6317233" y="2164588"/>
                </a:lnTo>
                <a:lnTo>
                  <a:pt x="6317233" y="0"/>
                </a:lnTo>
                <a:close/>
              </a:path>
            </a:pathLst>
          </a:custGeom>
          <a:solidFill>
            <a:schemeClr val="accent3">
              <a:lumMod val="50000"/>
            </a:schemeClr>
          </a:solidFill>
        </p:spPr>
        <p:txBody>
          <a:bodyPr wrap="square" lIns="228600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Nova"/>
                <a:ea typeface="+mn-ea"/>
                <a:cs typeface="+mn-cs"/>
              </a:rPr>
              <a:t>RAD 301 (</a:t>
            </a:r>
            <a:r>
              <a:rPr kumimoji="0" lang="en-US" sz="1600" b="1" i="0" u="none" strike="noStrike" kern="0" cap="none" spc="0" normalizeH="0" baseline="0" noProof="0" err="1">
                <a:ln>
                  <a:noFill/>
                </a:ln>
                <a:solidFill>
                  <a:srgbClr val="FFFFFF"/>
                </a:solidFill>
                <a:effectLst/>
                <a:uLnTx/>
                <a:uFillTx/>
                <a:latin typeface="Arial Nova"/>
                <a:ea typeface="+mn-ea"/>
                <a:cs typeface="+mn-cs"/>
              </a:rPr>
              <a:t>Trivehexin</a:t>
            </a:r>
            <a:r>
              <a:rPr kumimoji="0" lang="en-US" sz="1600" b="1" i="0" u="none" strike="noStrike" kern="0" cap="none" spc="0" normalizeH="0" baseline="0" noProof="0">
                <a:ln>
                  <a:noFill/>
                </a:ln>
                <a:solidFill>
                  <a:srgbClr val="FFFFFF"/>
                </a:solidFill>
                <a:effectLst/>
                <a:uLnTx/>
                <a:uFillTx/>
                <a:latin typeface="Arial Nova"/>
                <a:ea typeface="+mn-ea"/>
                <a:cs typeface="+mn-cs"/>
              </a:rPr>
              <a:t>) PEPTIDE</a:t>
            </a:r>
          </a:p>
          <a:p>
            <a:pPr marL="234950" marR="0" lvl="0" indent="-2349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RGD peptide (</a:t>
            </a:r>
            <a:r>
              <a:rPr kumimoji="0" lang="en-US" sz="1400" b="0" i="0" u="none" strike="noStrike" kern="0" cap="none" spc="0" normalizeH="0" baseline="0" noProof="0" err="1">
                <a:ln>
                  <a:noFill/>
                </a:ln>
                <a:solidFill>
                  <a:srgbClr val="FFFFFF"/>
                </a:solidFill>
                <a:effectLst/>
                <a:uLnTx/>
                <a:uFillTx/>
                <a:latin typeface="Arial Nova Light" panose="020B0304020202020204" pitchFamily="34" charset="0"/>
                <a:ea typeface="+mn-ea"/>
                <a:cs typeface="+mn-cs"/>
              </a:rPr>
              <a:t>arginylglycylaspartic</a:t>
            </a: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 acid)</a:t>
            </a:r>
          </a:p>
          <a:p>
            <a:pPr marL="234950" marR="0" lvl="0" indent="-2349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Integrin </a:t>
            </a:r>
            <a:r>
              <a:rPr kumimoji="0" lang="el-GR"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α</a:t>
            </a: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v</a:t>
            </a:r>
            <a:r>
              <a:rPr kumimoji="0" lang="el-GR"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β6 </a:t>
            </a: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receptor antagonist</a:t>
            </a:r>
          </a:p>
          <a:p>
            <a:pPr marL="234950" marR="0" lvl="0" indent="-2349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rial Nova Light" panose="020B0304020202020204" pitchFamily="34" charset="0"/>
                <a:ea typeface="+mn-ea"/>
                <a:cs typeface="+mn-cs"/>
              </a:rPr>
              <a:t>Design features include hydrophilicity to reduce non-specific uptake into undesired organs and increase clearance in plasma, trimerization to increase affinity, cyclicity for better selectivity, uptake and tumor retention</a:t>
            </a:r>
          </a:p>
        </p:txBody>
      </p:sp>
      <p:pic>
        <p:nvPicPr>
          <p:cNvPr id="45" name="object 31">
            <a:extLst>
              <a:ext uri="{FF2B5EF4-FFF2-40B4-BE49-F238E27FC236}">
                <a16:creationId xmlns:a16="http://schemas.microsoft.com/office/drawing/2014/main" id="{9B09035A-B9B3-79E2-256C-0684A68E853F}"/>
              </a:ext>
            </a:extLst>
          </p:cNvPr>
          <p:cNvPicPr/>
          <p:nvPr/>
        </p:nvPicPr>
        <p:blipFill>
          <a:blip r:embed="rId2" cstate="print"/>
          <a:srcRect l="-6223" t="-6447" r="-8065" b="-4076"/>
          <a:stretch>
            <a:fillRect/>
          </a:stretch>
        </p:blipFill>
        <p:spPr>
          <a:xfrm>
            <a:off x="5855293" y="1513799"/>
            <a:ext cx="1634647" cy="1588752"/>
          </a:xfrm>
          <a:prstGeom prst="rect">
            <a:avLst/>
          </a:prstGeom>
          <a:solidFill>
            <a:schemeClr val="bg1"/>
          </a:solidFill>
        </p:spPr>
      </p:pic>
      <p:sp>
        <p:nvSpPr>
          <p:cNvPr id="8" name="object 13">
            <a:extLst>
              <a:ext uri="{FF2B5EF4-FFF2-40B4-BE49-F238E27FC236}">
                <a16:creationId xmlns:a16="http://schemas.microsoft.com/office/drawing/2014/main" id="{95651F22-6DFB-CC15-E763-FBBB09F58A6F}"/>
              </a:ext>
            </a:extLst>
          </p:cNvPr>
          <p:cNvSpPr/>
          <p:nvPr/>
        </p:nvSpPr>
        <p:spPr>
          <a:xfrm>
            <a:off x="2548505" y="1314124"/>
            <a:ext cx="2311282" cy="1433900"/>
          </a:xfrm>
          <a:custGeom>
            <a:avLst/>
            <a:gdLst/>
            <a:ahLst/>
            <a:cxnLst/>
            <a:rect l="l" t="t" r="r" b="b"/>
            <a:pathLst>
              <a:path w="2721610" h="1688464">
                <a:moveTo>
                  <a:pt x="2721352" y="0"/>
                </a:moveTo>
                <a:lnTo>
                  <a:pt x="0" y="0"/>
                </a:lnTo>
                <a:lnTo>
                  <a:pt x="0" y="1688075"/>
                </a:lnTo>
                <a:lnTo>
                  <a:pt x="2721353" y="1688076"/>
                </a:lnTo>
                <a:lnTo>
                  <a:pt x="2721352" y="0"/>
                </a:lnTo>
                <a:close/>
              </a:path>
            </a:pathLst>
          </a:custGeom>
          <a:solidFill>
            <a:srgbClr val="6FC5CC">
              <a:alpha val="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cxnSp>
        <p:nvCxnSpPr>
          <p:cNvPr id="37" name="Straight Connector 36">
            <a:extLst>
              <a:ext uri="{FF2B5EF4-FFF2-40B4-BE49-F238E27FC236}">
                <a16:creationId xmlns:a16="http://schemas.microsoft.com/office/drawing/2014/main" id="{4358EFE7-BF65-BC18-BC62-AD5384520B38}"/>
              </a:ext>
            </a:extLst>
          </p:cNvPr>
          <p:cNvCxnSpPr>
            <a:cxnSpLocks/>
          </p:cNvCxnSpPr>
          <p:nvPr/>
        </p:nvCxnSpPr>
        <p:spPr>
          <a:xfrm>
            <a:off x="3728698" y="1987175"/>
            <a:ext cx="0" cy="495857"/>
          </a:xfrm>
          <a:prstGeom prst="line">
            <a:avLst/>
          </a:prstGeom>
          <a:ln>
            <a:solidFill>
              <a:schemeClr val="accent5"/>
            </a:solidFill>
            <a:headEnd type="oval" w="lg" len="lg"/>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E510E947-7BA5-A6AB-A2CC-6461B98B5554}"/>
              </a:ext>
            </a:extLst>
          </p:cNvPr>
          <p:cNvSpPr>
            <a:spLocks noGrp="1"/>
          </p:cNvSpPr>
          <p:nvPr>
            <p:ph type="title"/>
          </p:nvPr>
        </p:nvSpPr>
        <p:spPr/>
        <p:txBody>
          <a:bodyPr/>
          <a:lstStyle/>
          <a:p>
            <a:r>
              <a:rPr lang="en-US"/>
              <a:t>Imaging for Pancreatic Cancer</a:t>
            </a:r>
          </a:p>
        </p:txBody>
      </p:sp>
      <p:sp>
        <p:nvSpPr>
          <p:cNvPr id="36" name="Footer Placeholder 35">
            <a:extLst>
              <a:ext uri="{FF2B5EF4-FFF2-40B4-BE49-F238E27FC236}">
                <a16:creationId xmlns:a16="http://schemas.microsoft.com/office/drawing/2014/main" id="{032F47E2-11AE-DA44-D66E-2777DF843D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68Ga, gallium-68; </a:t>
            </a:r>
            <a:r>
              <a:rPr kumimoji="0" lang="el-GR" sz="800" b="0" i="0" u="none" strike="noStrike" kern="1200" cap="none" spc="0" normalizeH="0" baseline="0" noProof="0" dirty="0">
                <a:ln>
                  <a:noFill/>
                </a:ln>
                <a:solidFill>
                  <a:srgbClr val="FFFFFF">
                    <a:lumMod val="50000"/>
                  </a:srgbClr>
                </a:solidFill>
                <a:effectLst/>
                <a:uLnTx/>
                <a:uFillTx/>
                <a:latin typeface="Arial Nova"/>
                <a:ea typeface="+mn-ea"/>
                <a:cs typeface="+mn-cs"/>
              </a:rPr>
              <a:t>α</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v</a:t>
            </a:r>
            <a:r>
              <a:rPr kumimoji="0" lang="el-GR" sz="800" b="0" i="0" u="none" strike="noStrike" kern="1200" cap="none" spc="0" normalizeH="0" baseline="0" noProof="0" dirty="0">
                <a:ln>
                  <a:noFill/>
                </a:ln>
                <a:solidFill>
                  <a:srgbClr val="FFFFFF">
                    <a:lumMod val="50000"/>
                  </a:srgbClr>
                </a:solidFill>
                <a:effectLst/>
                <a:uLnTx/>
                <a:uFillTx/>
                <a:latin typeface="Arial Nova"/>
                <a:ea typeface="+mn-ea"/>
                <a:cs typeface="+mn-cs"/>
              </a:rPr>
              <a:t>β6, </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alpha-v beta-6; ADC, antibody drug conjugate;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IIa</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phase 2a; n, number of subjects; NSCLC, non-small cell lung cancer; RGD,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arginylglycylaspartic</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acid; TGF</a:t>
            </a:r>
            <a:r>
              <a:rPr kumimoji="0" lang="el-GR" sz="800" b="0" i="0" u="none" strike="noStrike" kern="1200" cap="none" spc="0" normalizeH="0" baseline="0" noProof="0" dirty="0">
                <a:ln>
                  <a:noFill/>
                </a:ln>
                <a:solidFill>
                  <a:srgbClr val="FFFFFF">
                    <a:lumMod val="50000"/>
                  </a:srgbClr>
                </a:solidFill>
                <a:effectLst/>
                <a:uLnTx/>
                <a:uFillTx/>
                <a:latin typeface="Arial Nova"/>
                <a:ea typeface="+mn-ea"/>
                <a:cs typeface="+mn-cs"/>
              </a:rPr>
              <a:t>β, </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transforming growth factor beta; Tx, treatment.</a:t>
            </a:r>
          </a:p>
        </p:txBody>
      </p:sp>
      <p:sp>
        <p:nvSpPr>
          <p:cNvPr id="38" name="Slide Number Placeholder 37">
            <a:extLst>
              <a:ext uri="{FF2B5EF4-FFF2-40B4-BE49-F238E27FC236}">
                <a16:creationId xmlns:a16="http://schemas.microsoft.com/office/drawing/2014/main" id="{BF5D1532-592C-400F-2F4D-A9B596462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pic>
        <p:nvPicPr>
          <p:cNvPr id="5" name="object 10">
            <a:extLst>
              <a:ext uri="{FF2B5EF4-FFF2-40B4-BE49-F238E27FC236}">
                <a16:creationId xmlns:a16="http://schemas.microsoft.com/office/drawing/2014/main" id="{7E38F422-C942-57D9-62DB-782E9AA2ADD3}"/>
              </a:ext>
            </a:extLst>
          </p:cNvPr>
          <p:cNvPicPr/>
          <p:nvPr/>
        </p:nvPicPr>
        <p:blipFill>
          <a:blip r:embed="rId3" cstate="print"/>
          <a:srcRect t="8018" b="6888"/>
          <a:stretch>
            <a:fillRect/>
          </a:stretch>
        </p:blipFill>
        <p:spPr>
          <a:xfrm>
            <a:off x="635526" y="1303445"/>
            <a:ext cx="1651099" cy="1452237"/>
          </a:xfrm>
          <a:prstGeom prst="rect">
            <a:avLst/>
          </a:prstGeom>
        </p:spPr>
      </p:pic>
      <p:sp>
        <p:nvSpPr>
          <p:cNvPr id="12" name="object 17">
            <a:extLst>
              <a:ext uri="{FF2B5EF4-FFF2-40B4-BE49-F238E27FC236}">
                <a16:creationId xmlns:a16="http://schemas.microsoft.com/office/drawing/2014/main" id="{2838145F-D176-1C3E-FE43-071FE553D3AC}"/>
              </a:ext>
            </a:extLst>
          </p:cNvPr>
          <p:cNvSpPr/>
          <p:nvPr/>
        </p:nvSpPr>
        <p:spPr>
          <a:xfrm>
            <a:off x="2411222" y="1303447"/>
            <a:ext cx="232962" cy="1452236"/>
          </a:xfrm>
          <a:custGeom>
            <a:avLst/>
            <a:gdLst/>
            <a:ahLst/>
            <a:cxnLst/>
            <a:rect l="l" t="t" r="r" b="b"/>
            <a:pathLst>
              <a:path w="274319" h="1710055">
                <a:moveTo>
                  <a:pt x="137159" y="0"/>
                </a:moveTo>
                <a:lnTo>
                  <a:pt x="0" y="0"/>
                </a:lnTo>
                <a:lnTo>
                  <a:pt x="0" y="1709928"/>
                </a:lnTo>
                <a:lnTo>
                  <a:pt x="137159" y="1709928"/>
                </a:lnTo>
                <a:lnTo>
                  <a:pt x="149635" y="1706434"/>
                </a:lnTo>
                <a:lnTo>
                  <a:pt x="184995" y="1656439"/>
                </a:lnTo>
                <a:lnTo>
                  <a:pt x="206360" y="1593200"/>
                </a:lnTo>
                <a:lnTo>
                  <a:pt x="216235" y="1553514"/>
                </a:lnTo>
                <a:lnTo>
                  <a:pt x="225506" y="1508851"/>
                </a:lnTo>
                <a:lnTo>
                  <a:pt x="234124" y="1459515"/>
                </a:lnTo>
                <a:lnTo>
                  <a:pt x="242042" y="1405807"/>
                </a:lnTo>
                <a:lnTo>
                  <a:pt x="249210" y="1348028"/>
                </a:lnTo>
                <a:lnTo>
                  <a:pt x="255580" y="1286481"/>
                </a:lnTo>
                <a:lnTo>
                  <a:pt x="261103" y="1221468"/>
                </a:lnTo>
                <a:lnTo>
                  <a:pt x="265732" y="1153289"/>
                </a:lnTo>
                <a:lnTo>
                  <a:pt x="269416" y="1082248"/>
                </a:lnTo>
                <a:lnTo>
                  <a:pt x="272108" y="1008645"/>
                </a:lnTo>
                <a:lnTo>
                  <a:pt x="273758" y="932783"/>
                </a:lnTo>
                <a:lnTo>
                  <a:pt x="274319" y="854963"/>
                </a:lnTo>
                <a:lnTo>
                  <a:pt x="273758" y="777144"/>
                </a:lnTo>
                <a:lnTo>
                  <a:pt x="272108" y="701282"/>
                </a:lnTo>
                <a:lnTo>
                  <a:pt x="269416" y="627679"/>
                </a:lnTo>
                <a:lnTo>
                  <a:pt x="265732" y="556638"/>
                </a:lnTo>
                <a:lnTo>
                  <a:pt x="261103" y="488459"/>
                </a:lnTo>
                <a:lnTo>
                  <a:pt x="255580" y="423446"/>
                </a:lnTo>
                <a:lnTo>
                  <a:pt x="249210" y="361899"/>
                </a:lnTo>
                <a:lnTo>
                  <a:pt x="242042" y="304120"/>
                </a:lnTo>
                <a:lnTo>
                  <a:pt x="234124" y="250412"/>
                </a:lnTo>
                <a:lnTo>
                  <a:pt x="225506" y="201076"/>
                </a:lnTo>
                <a:lnTo>
                  <a:pt x="216235" y="156413"/>
                </a:lnTo>
                <a:lnTo>
                  <a:pt x="206360" y="116727"/>
                </a:lnTo>
                <a:lnTo>
                  <a:pt x="184995" y="53488"/>
                </a:lnTo>
                <a:lnTo>
                  <a:pt x="161799" y="13774"/>
                </a:lnTo>
                <a:lnTo>
                  <a:pt x="137159" y="0"/>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4" name="object 19">
            <a:extLst>
              <a:ext uri="{FF2B5EF4-FFF2-40B4-BE49-F238E27FC236}">
                <a16:creationId xmlns:a16="http://schemas.microsoft.com/office/drawing/2014/main" id="{BA1C536B-FE38-06D3-489B-318CEFD128D6}"/>
              </a:ext>
            </a:extLst>
          </p:cNvPr>
          <p:cNvSpPr/>
          <p:nvPr/>
        </p:nvSpPr>
        <p:spPr>
          <a:xfrm>
            <a:off x="4027921" y="1678019"/>
            <a:ext cx="674618" cy="675158"/>
          </a:xfrm>
          <a:custGeom>
            <a:avLst/>
            <a:gdLst/>
            <a:ahLst/>
            <a:cxnLst/>
            <a:rect l="l" t="t" r="r" b="b"/>
            <a:pathLst>
              <a:path w="794385" h="795019">
                <a:moveTo>
                  <a:pt x="397523" y="0"/>
                </a:moveTo>
                <a:lnTo>
                  <a:pt x="350778" y="2789"/>
                </a:lnTo>
                <a:lnTo>
                  <a:pt x="305051" y="11003"/>
                </a:lnTo>
                <a:lnTo>
                  <a:pt x="260801" y="24411"/>
                </a:lnTo>
                <a:lnTo>
                  <a:pt x="218485" y="42783"/>
                </a:lnTo>
                <a:lnTo>
                  <a:pt x="178562" y="65887"/>
                </a:lnTo>
                <a:lnTo>
                  <a:pt x="141491" y="93493"/>
                </a:lnTo>
                <a:lnTo>
                  <a:pt x="107730" y="125371"/>
                </a:lnTo>
                <a:lnTo>
                  <a:pt x="77737" y="161289"/>
                </a:lnTo>
                <a:lnTo>
                  <a:pt x="49334" y="205394"/>
                </a:lnTo>
                <a:lnTo>
                  <a:pt x="27215" y="252250"/>
                </a:lnTo>
                <a:lnTo>
                  <a:pt x="11522" y="301307"/>
                </a:lnTo>
                <a:lnTo>
                  <a:pt x="2403" y="352015"/>
                </a:lnTo>
                <a:lnTo>
                  <a:pt x="0" y="403824"/>
                </a:lnTo>
                <a:lnTo>
                  <a:pt x="4458" y="456184"/>
                </a:lnTo>
                <a:lnTo>
                  <a:pt x="15608" y="507572"/>
                </a:lnTo>
                <a:lnTo>
                  <a:pt x="33122" y="556396"/>
                </a:lnTo>
                <a:lnTo>
                  <a:pt x="56719" y="602186"/>
                </a:lnTo>
                <a:lnTo>
                  <a:pt x="86114" y="644473"/>
                </a:lnTo>
                <a:lnTo>
                  <a:pt x="121028" y="682787"/>
                </a:lnTo>
                <a:lnTo>
                  <a:pt x="161176" y="716661"/>
                </a:lnTo>
                <a:lnTo>
                  <a:pt x="204053" y="744300"/>
                </a:lnTo>
                <a:lnTo>
                  <a:pt x="249503" y="766020"/>
                </a:lnTo>
                <a:lnTo>
                  <a:pt x="297111" y="781693"/>
                </a:lnTo>
                <a:lnTo>
                  <a:pt x="346462" y="791190"/>
                </a:lnTo>
                <a:lnTo>
                  <a:pt x="397142" y="794385"/>
                </a:lnTo>
                <a:lnTo>
                  <a:pt x="396888" y="794638"/>
                </a:lnTo>
                <a:lnTo>
                  <a:pt x="443633" y="791855"/>
                </a:lnTo>
                <a:lnTo>
                  <a:pt x="489360" y="783655"/>
                </a:lnTo>
                <a:lnTo>
                  <a:pt x="533610" y="770267"/>
                </a:lnTo>
                <a:lnTo>
                  <a:pt x="575926" y="751919"/>
                </a:lnTo>
                <a:lnTo>
                  <a:pt x="615849" y="728838"/>
                </a:lnTo>
                <a:lnTo>
                  <a:pt x="652920" y="701252"/>
                </a:lnTo>
                <a:lnTo>
                  <a:pt x="686681" y="669388"/>
                </a:lnTo>
                <a:lnTo>
                  <a:pt x="716674" y="633476"/>
                </a:lnTo>
                <a:lnTo>
                  <a:pt x="742015" y="594654"/>
                </a:lnTo>
                <a:lnTo>
                  <a:pt x="762291" y="554018"/>
                </a:lnTo>
                <a:lnTo>
                  <a:pt x="777563" y="511988"/>
                </a:lnTo>
                <a:lnTo>
                  <a:pt x="787895" y="468983"/>
                </a:lnTo>
                <a:lnTo>
                  <a:pt x="793350" y="425424"/>
                </a:lnTo>
                <a:lnTo>
                  <a:pt x="793988" y="381732"/>
                </a:lnTo>
                <a:lnTo>
                  <a:pt x="789874" y="338327"/>
                </a:lnTo>
                <a:lnTo>
                  <a:pt x="781069" y="295630"/>
                </a:lnTo>
                <a:lnTo>
                  <a:pt x="767635" y="254061"/>
                </a:lnTo>
                <a:lnTo>
                  <a:pt x="749637" y="214040"/>
                </a:lnTo>
                <a:lnTo>
                  <a:pt x="727135" y="175989"/>
                </a:lnTo>
                <a:lnTo>
                  <a:pt x="700192" y="140326"/>
                </a:lnTo>
                <a:lnTo>
                  <a:pt x="668871" y="107473"/>
                </a:lnTo>
                <a:lnTo>
                  <a:pt x="633235" y="77850"/>
                </a:lnTo>
                <a:lnTo>
                  <a:pt x="590482" y="50198"/>
                </a:lnTo>
                <a:lnTo>
                  <a:pt x="545107" y="28446"/>
                </a:lnTo>
                <a:lnTo>
                  <a:pt x="497538" y="12736"/>
                </a:lnTo>
                <a:lnTo>
                  <a:pt x="448201" y="3207"/>
                </a:lnTo>
                <a:lnTo>
                  <a:pt x="3975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5" name="object 20">
            <a:extLst>
              <a:ext uri="{FF2B5EF4-FFF2-40B4-BE49-F238E27FC236}">
                <a16:creationId xmlns:a16="http://schemas.microsoft.com/office/drawing/2014/main" id="{F08DA774-67A3-8EB1-4B4C-E27D50059B9D}"/>
              </a:ext>
            </a:extLst>
          </p:cNvPr>
          <p:cNvSpPr/>
          <p:nvPr/>
        </p:nvSpPr>
        <p:spPr>
          <a:xfrm>
            <a:off x="4009220" y="1658606"/>
            <a:ext cx="712905" cy="713985"/>
          </a:xfrm>
          <a:custGeom>
            <a:avLst/>
            <a:gdLst/>
            <a:ahLst/>
            <a:cxnLst/>
            <a:rect l="l" t="t" r="r" b="b"/>
            <a:pathLst>
              <a:path w="839470" h="840739">
                <a:moveTo>
                  <a:pt x="419544" y="419989"/>
                </a:moveTo>
                <a:lnTo>
                  <a:pt x="275526" y="419989"/>
                </a:lnTo>
                <a:lnTo>
                  <a:pt x="131381" y="419989"/>
                </a:lnTo>
                <a:lnTo>
                  <a:pt x="136067" y="472059"/>
                </a:lnTo>
                <a:lnTo>
                  <a:pt x="149606" y="521042"/>
                </a:lnTo>
                <a:lnTo>
                  <a:pt x="171157" y="566089"/>
                </a:lnTo>
                <a:lnTo>
                  <a:pt x="199885" y="606399"/>
                </a:lnTo>
                <a:lnTo>
                  <a:pt x="234950" y="641108"/>
                </a:lnTo>
                <a:lnTo>
                  <a:pt x="275526" y="669417"/>
                </a:lnTo>
                <a:lnTo>
                  <a:pt x="275526" y="669671"/>
                </a:lnTo>
                <a:lnTo>
                  <a:pt x="347535" y="544830"/>
                </a:lnTo>
                <a:lnTo>
                  <a:pt x="419544" y="419989"/>
                </a:lnTo>
                <a:close/>
              </a:path>
              <a:path w="839470" h="840739">
                <a:moveTo>
                  <a:pt x="563816" y="170561"/>
                </a:moveTo>
                <a:lnTo>
                  <a:pt x="530606" y="154038"/>
                </a:lnTo>
                <a:lnTo>
                  <a:pt x="495731" y="142074"/>
                </a:lnTo>
                <a:lnTo>
                  <a:pt x="495960" y="142074"/>
                </a:lnTo>
                <a:lnTo>
                  <a:pt x="458457" y="134543"/>
                </a:lnTo>
                <a:lnTo>
                  <a:pt x="458851" y="134543"/>
                </a:lnTo>
                <a:lnTo>
                  <a:pt x="419544" y="131953"/>
                </a:lnTo>
                <a:lnTo>
                  <a:pt x="380796" y="134543"/>
                </a:lnTo>
                <a:lnTo>
                  <a:pt x="343674" y="142074"/>
                </a:lnTo>
                <a:lnTo>
                  <a:pt x="308470" y="154190"/>
                </a:lnTo>
                <a:lnTo>
                  <a:pt x="275526" y="170561"/>
                </a:lnTo>
                <a:lnTo>
                  <a:pt x="347535" y="295402"/>
                </a:lnTo>
                <a:lnTo>
                  <a:pt x="419544" y="419989"/>
                </a:lnTo>
                <a:lnTo>
                  <a:pt x="491553" y="544576"/>
                </a:lnTo>
                <a:lnTo>
                  <a:pt x="520966" y="522097"/>
                </a:lnTo>
                <a:lnTo>
                  <a:pt x="543699" y="492887"/>
                </a:lnTo>
                <a:lnTo>
                  <a:pt x="558355" y="458355"/>
                </a:lnTo>
                <a:lnTo>
                  <a:pt x="563562" y="419862"/>
                </a:lnTo>
                <a:lnTo>
                  <a:pt x="419608" y="419862"/>
                </a:lnTo>
                <a:lnTo>
                  <a:pt x="491439" y="295351"/>
                </a:lnTo>
                <a:lnTo>
                  <a:pt x="502678" y="276098"/>
                </a:lnTo>
                <a:lnTo>
                  <a:pt x="563562" y="170561"/>
                </a:lnTo>
                <a:lnTo>
                  <a:pt x="563816" y="170561"/>
                </a:lnTo>
                <a:close/>
              </a:path>
              <a:path w="839470" h="840739">
                <a:moveTo>
                  <a:pt x="707707" y="419989"/>
                </a:moveTo>
                <a:lnTo>
                  <a:pt x="563562" y="419989"/>
                </a:lnTo>
                <a:lnTo>
                  <a:pt x="558355" y="458520"/>
                </a:lnTo>
                <a:lnTo>
                  <a:pt x="543699" y="493128"/>
                </a:lnTo>
                <a:lnTo>
                  <a:pt x="520966" y="522389"/>
                </a:lnTo>
                <a:lnTo>
                  <a:pt x="491553" y="544830"/>
                </a:lnTo>
                <a:lnTo>
                  <a:pt x="563562" y="669671"/>
                </a:lnTo>
                <a:lnTo>
                  <a:pt x="604126" y="641299"/>
                </a:lnTo>
                <a:lnTo>
                  <a:pt x="639191" y="606526"/>
                </a:lnTo>
                <a:lnTo>
                  <a:pt x="667918" y="566166"/>
                </a:lnTo>
                <a:lnTo>
                  <a:pt x="689470" y="521081"/>
                </a:lnTo>
                <a:lnTo>
                  <a:pt x="703008" y="472071"/>
                </a:lnTo>
                <a:lnTo>
                  <a:pt x="707707" y="419989"/>
                </a:lnTo>
                <a:close/>
              </a:path>
              <a:path w="839470" h="840739">
                <a:moveTo>
                  <a:pt x="839063" y="403809"/>
                </a:moveTo>
                <a:lnTo>
                  <a:pt x="834720" y="357924"/>
                </a:lnTo>
                <a:lnTo>
                  <a:pt x="825411" y="312788"/>
                </a:lnTo>
                <a:lnTo>
                  <a:pt x="811212" y="268833"/>
                </a:lnTo>
                <a:lnTo>
                  <a:pt x="793661" y="229806"/>
                </a:lnTo>
                <a:lnTo>
                  <a:pt x="793661" y="430733"/>
                </a:lnTo>
                <a:lnTo>
                  <a:pt x="789787" y="475005"/>
                </a:lnTo>
                <a:lnTo>
                  <a:pt x="780592" y="518833"/>
                </a:lnTo>
                <a:lnTo>
                  <a:pt x="766025" y="561708"/>
                </a:lnTo>
                <a:lnTo>
                  <a:pt x="745972" y="603135"/>
                </a:lnTo>
                <a:lnTo>
                  <a:pt x="720407" y="642620"/>
                </a:lnTo>
                <a:lnTo>
                  <a:pt x="686612" y="682269"/>
                </a:lnTo>
                <a:lnTo>
                  <a:pt x="648614" y="716089"/>
                </a:lnTo>
                <a:lnTo>
                  <a:pt x="607072" y="744004"/>
                </a:lnTo>
                <a:lnTo>
                  <a:pt x="562660" y="765886"/>
                </a:lnTo>
                <a:lnTo>
                  <a:pt x="516039" y="781659"/>
                </a:lnTo>
                <a:lnTo>
                  <a:pt x="467906" y="791184"/>
                </a:lnTo>
                <a:lnTo>
                  <a:pt x="418909" y="794385"/>
                </a:lnTo>
                <a:lnTo>
                  <a:pt x="372529" y="791527"/>
                </a:lnTo>
                <a:lnTo>
                  <a:pt x="326580" y="782866"/>
                </a:lnTo>
                <a:lnTo>
                  <a:pt x="281609" y="768299"/>
                </a:lnTo>
                <a:lnTo>
                  <a:pt x="238163" y="747750"/>
                </a:lnTo>
                <a:lnTo>
                  <a:pt x="196786" y="721106"/>
                </a:lnTo>
                <a:lnTo>
                  <a:pt x="160731" y="690841"/>
                </a:lnTo>
                <a:lnTo>
                  <a:pt x="129413" y="657098"/>
                </a:lnTo>
                <a:lnTo>
                  <a:pt x="102908" y="620382"/>
                </a:lnTo>
                <a:lnTo>
                  <a:pt x="81280" y="581177"/>
                </a:lnTo>
                <a:lnTo>
                  <a:pt x="64604" y="539965"/>
                </a:lnTo>
                <a:lnTo>
                  <a:pt x="52959" y="497255"/>
                </a:lnTo>
                <a:lnTo>
                  <a:pt x="46418" y="453542"/>
                </a:lnTo>
                <a:lnTo>
                  <a:pt x="45034" y="409295"/>
                </a:lnTo>
                <a:lnTo>
                  <a:pt x="48907" y="365023"/>
                </a:lnTo>
                <a:lnTo>
                  <a:pt x="58102" y="321221"/>
                </a:lnTo>
                <a:lnTo>
                  <a:pt x="72669" y="278371"/>
                </a:lnTo>
                <a:lnTo>
                  <a:pt x="92722" y="236956"/>
                </a:lnTo>
                <a:lnTo>
                  <a:pt x="118300" y="197485"/>
                </a:lnTo>
                <a:lnTo>
                  <a:pt x="152082" y="157810"/>
                </a:lnTo>
                <a:lnTo>
                  <a:pt x="190080" y="123952"/>
                </a:lnTo>
                <a:lnTo>
                  <a:pt x="231622" y="96012"/>
                </a:lnTo>
                <a:lnTo>
                  <a:pt x="276021" y="74117"/>
                </a:lnTo>
                <a:lnTo>
                  <a:pt x="322605" y="58343"/>
                </a:lnTo>
                <a:lnTo>
                  <a:pt x="370713" y="48806"/>
                </a:lnTo>
                <a:lnTo>
                  <a:pt x="419671" y="45593"/>
                </a:lnTo>
                <a:lnTo>
                  <a:pt x="466102" y="48463"/>
                </a:lnTo>
                <a:lnTo>
                  <a:pt x="512089" y="57137"/>
                </a:lnTo>
                <a:lnTo>
                  <a:pt x="557085" y="71716"/>
                </a:lnTo>
                <a:lnTo>
                  <a:pt x="600532" y="92303"/>
                </a:lnTo>
                <a:lnTo>
                  <a:pt x="641921" y="118999"/>
                </a:lnTo>
                <a:lnTo>
                  <a:pt x="677964" y="149250"/>
                </a:lnTo>
                <a:lnTo>
                  <a:pt x="709282" y="182968"/>
                </a:lnTo>
                <a:lnTo>
                  <a:pt x="735787" y="219671"/>
                </a:lnTo>
                <a:lnTo>
                  <a:pt x="757415" y="258864"/>
                </a:lnTo>
                <a:lnTo>
                  <a:pt x="774090" y="300062"/>
                </a:lnTo>
                <a:lnTo>
                  <a:pt x="785736" y="342760"/>
                </a:lnTo>
                <a:lnTo>
                  <a:pt x="792276" y="386486"/>
                </a:lnTo>
                <a:lnTo>
                  <a:pt x="793661" y="430733"/>
                </a:lnTo>
                <a:lnTo>
                  <a:pt x="793661" y="229806"/>
                </a:lnTo>
                <a:lnTo>
                  <a:pt x="768388" y="186270"/>
                </a:lnTo>
                <a:lnTo>
                  <a:pt x="739902" y="148539"/>
                </a:lnTo>
                <a:lnTo>
                  <a:pt x="706780" y="113779"/>
                </a:lnTo>
                <a:lnTo>
                  <a:pt x="669099" y="82423"/>
                </a:lnTo>
                <a:lnTo>
                  <a:pt x="623887" y="53174"/>
                </a:lnTo>
                <a:lnTo>
                  <a:pt x="575919" y="30149"/>
                </a:lnTo>
                <a:lnTo>
                  <a:pt x="525627" y="13512"/>
                </a:lnTo>
                <a:lnTo>
                  <a:pt x="473468" y="3403"/>
                </a:lnTo>
                <a:lnTo>
                  <a:pt x="419925" y="0"/>
                </a:lnTo>
                <a:lnTo>
                  <a:pt x="419671" y="0"/>
                </a:lnTo>
                <a:lnTo>
                  <a:pt x="370281" y="2946"/>
                </a:lnTo>
                <a:lnTo>
                  <a:pt x="321957" y="11620"/>
                </a:lnTo>
                <a:lnTo>
                  <a:pt x="275209" y="25768"/>
                </a:lnTo>
                <a:lnTo>
                  <a:pt x="230505" y="45173"/>
                </a:lnTo>
                <a:lnTo>
                  <a:pt x="188315" y="69583"/>
                </a:lnTo>
                <a:lnTo>
                  <a:pt x="149136" y="98755"/>
                </a:lnTo>
                <a:lnTo>
                  <a:pt x="113436" y="132448"/>
                </a:lnTo>
                <a:lnTo>
                  <a:pt x="81724" y="170434"/>
                </a:lnTo>
                <a:lnTo>
                  <a:pt x="54940" y="211442"/>
                </a:lnTo>
                <a:lnTo>
                  <a:pt x="33515" y="254381"/>
                </a:lnTo>
                <a:lnTo>
                  <a:pt x="17373" y="298780"/>
                </a:lnTo>
                <a:lnTo>
                  <a:pt x="6451" y="344220"/>
                </a:lnTo>
                <a:lnTo>
                  <a:pt x="685" y="390258"/>
                </a:lnTo>
                <a:lnTo>
                  <a:pt x="88" y="430733"/>
                </a:lnTo>
                <a:lnTo>
                  <a:pt x="0" y="436435"/>
                </a:lnTo>
                <a:lnTo>
                  <a:pt x="4343" y="482320"/>
                </a:lnTo>
                <a:lnTo>
                  <a:pt x="13639" y="527456"/>
                </a:lnTo>
                <a:lnTo>
                  <a:pt x="27825" y="571411"/>
                </a:lnTo>
                <a:lnTo>
                  <a:pt x="46850" y="613727"/>
                </a:lnTo>
                <a:lnTo>
                  <a:pt x="70624" y="653973"/>
                </a:lnTo>
                <a:lnTo>
                  <a:pt x="99098" y="691705"/>
                </a:lnTo>
                <a:lnTo>
                  <a:pt x="132194" y="726465"/>
                </a:lnTo>
                <a:lnTo>
                  <a:pt x="169862" y="757809"/>
                </a:lnTo>
                <a:lnTo>
                  <a:pt x="215125" y="787019"/>
                </a:lnTo>
                <a:lnTo>
                  <a:pt x="263144" y="810031"/>
                </a:lnTo>
                <a:lnTo>
                  <a:pt x="313474" y="826693"/>
                </a:lnTo>
                <a:lnTo>
                  <a:pt x="365671" y="836828"/>
                </a:lnTo>
                <a:lnTo>
                  <a:pt x="419290" y="840232"/>
                </a:lnTo>
                <a:lnTo>
                  <a:pt x="468718" y="837285"/>
                </a:lnTo>
                <a:lnTo>
                  <a:pt x="517055" y="828611"/>
                </a:lnTo>
                <a:lnTo>
                  <a:pt x="563841" y="814438"/>
                </a:lnTo>
                <a:lnTo>
                  <a:pt x="608558" y="795032"/>
                </a:lnTo>
                <a:lnTo>
                  <a:pt x="609663" y="794385"/>
                </a:lnTo>
                <a:lnTo>
                  <a:pt x="650760" y="770610"/>
                </a:lnTo>
                <a:lnTo>
                  <a:pt x="689940" y="741438"/>
                </a:lnTo>
                <a:lnTo>
                  <a:pt x="725639" y="707758"/>
                </a:lnTo>
                <a:lnTo>
                  <a:pt x="757364" y="669798"/>
                </a:lnTo>
                <a:lnTo>
                  <a:pt x="784136" y="628802"/>
                </a:lnTo>
                <a:lnTo>
                  <a:pt x="805561" y="585863"/>
                </a:lnTo>
                <a:lnTo>
                  <a:pt x="821702" y="541464"/>
                </a:lnTo>
                <a:lnTo>
                  <a:pt x="832624" y="496023"/>
                </a:lnTo>
                <a:lnTo>
                  <a:pt x="838390" y="449986"/>
                </a:lnTo>
                <a:lnTo>
                  <a:pt x="838987" y="409295"/>
                </a:lnTo>
                <a:lnTo>
                  <a:pt x="839063" y="403809"/>
                </a:lnTo>
                <a:close/>
              </a:path>
            </a:pathLst>
          </a:custGeom>
          <a:solidFill>
            <a:srgbClr val="0004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6" name="object 21">
            <a:extLst>
              <a:ext uri="{FF2B5EF4-FFF2-40B4-BE49-F238E27FC236}">
                <a16:creationId xmlns:a16="http://schemas.microsoft.com/office/drawing/2014/main" id="{26AB1D7F-BA97-7886-EB4F-7B807DF0AADD}"/>
              </a:ext>
            </a:extLst>
          </p:cNvPr>
          <p:cNvSpPr/>
          <p:nvPr/>
        </p:nvSpPr>
        <p:spPr>
          <a:xfrm>
            <a:off x="3058338" y="1827072"/>
            <a:ext cx="102999" cy="376406"/>
          </a:xfrm>
          <a:custGeom>
            <a:avLst/>
            <a:gdLst/>
            <a:ahLst/>
            <a:cxnLst/>
            <a:rect l="l" t="t" r="r" b="b"/>
            <a:pathLst>
              <a:path w="121285" h="443230">
                <a:moveTo>
                  <a:pt x="121157" y="443230"/>
                </a:moveTo>
                <a:lnTo>
                  <a:pt x="80613" y="411111"/>
                </a:lnTo>
                <a:lnTo>
                  <a:pt x="47073" y="371750"/>
                </a:lnTo>
                <a:lnTo>
                  <a:pt x="21689" y="326287"/>
                </a:lnTo>
                <a:lnTo>
                  <a:pt x="5614" y="275862"/>
                </a:lnTo>
                <a:lnTo>
                  <a:pt x="0" y="221614"/>
                </a:lnTo>
                <a:lnTo>
                  <a:pt x="5590" y="167367"/>
                </a:lnTo>
                <a:lnTo>
                  <a:pt x="21616" y="116942"/>
                </a:lnTo>
                <a:lnTo>
                  <a:pt x="46963" y="71479"/>
                </a:lnTo>
                <a:lnTo>
                  <a:pt x="80515" y="32118"/>
                </a:lnTo>
                <a:lnTo>
                  <a:pt x="121157"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7" name="object 22">
            <a:extLst>
              <a:ext uri="{FF2B5EF4-FFF2-40B4-BE49-F238E27FC236}">
                <a16:creationId xmlns:a16="http://schemas.microsoft.com/office/drawing/2014/main" id="{284595CA-CF4F-7E5E-9598-1CE4A5769FAA}"/>
              </a:ext>
            </a:extLst>
          </p:cNvPr>
          <p:cNvSpPr/>
          <p:nvPr/>
        </p:nvSpPr>
        <p:spPr>
          <a:xfrm>
            <a:off x="3143001" y="1876252"/>
            <a:ext cx="278260" cy="278260"/>
          </a:xfrm>
          <a:custGeom>
            <a:avLst/>
            <a:gdLst/>
            <a:ahLst/>
            <a:cxnLst/>
            <a:rect l="l" t="t" r="r" b="b"/>
            <a:pathLst>
              <a:path w="327660" h="327660">
                <a:moveTo>
                  <a:pt x="163575" y="0"/>
                </a:moveTo>
                <a:lnTo>
                  <a:pt x="120106" y="5846"/>
                </a:lnTo>
                <a:lnTo>
                  <a:pt x="81035" y="22347"/>
                </a:lnTo>
                <a:lnTo>
                  <a:pt x="47926" y="47942"/>
                </a:lnTo>
                <a:lnTo>
                  <a:pt x="22342" y="81073"/>
                </a:lnTo>
                <a:lnTo>
                  <a:pt x="5846" y="120179"/>
                </a:lnTo>
                <a:lnTo>
                  <a:pt x="0" y="163702"/>
                </a:lnTo>
                <a:lnTo>
                  <a:pt x="5846" y="207226"/>
                </a:lnTo>
                <a:lnTo>
                  <a:pt x="22342" y="246332"/>
                </a:lnTo>
                <a:lnTo>
                  <a:pt x="47926" y="279463"/>
                </a:lnTo>
                <a:lnTo>
                  <a:pt x="81035" y="305058"/>
                </a:lnTo>
                <a:lnTo>
                  <a:pt x="120106" y="321559"/>
                </a:lnTo>
                <a:lnTo>
                  <a:pt x="163575" y="327406"/>
                </a:lnTo>
                <a:lnTo>
                  <a:pt x="207099" y="321559"/>
                </a:lnTo>
                <a:lnTo>
                  <a:pt x="246205" y="305058"/>
                </a:lnTo>
                <a:lnTo>
                  <a:pt x="279336" y="279463"/>
                </a:lnTo>
                <a:lnTo>
                  <a:pt x="304931" y="246332"/>
                </a:lnTo>
                <a:lnTo>
                  <a:pt x="321432" y="207226"/>
                </a:lnTo>
                <a:lnTo>
                  <a:pt x="327279" y="163702"/>
                </a:lnTo>
                <a:lnTo>
                  <a:pt x="321432" y="120179"/>
                </a:lnTo>
                <a:lnTo>
                  <a:pt x="304931" y="81073"/>
                </a:lnTo>
                <a:lnTo>
                  <a:pt x="279336" y="47942"/>
                </a:lnTo>
                <a:lnTo>
                  <a:pt x="246205" y="22347"/>
                </a:lnTo>
                <a:lnTo>
                  <a:pt x="207099" y="5846"/>
                </a:lnTo>
                <a:lnTo>
                  <a:pt x="1635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8" name="object 23">
            <a:extLst>
              <a:ext uri="{FF2B5EF4-FFF2-40B4-BE49-F238E27FC236}">
                <a16:creationId xmlns:a16="http://schemas.microsoft.com/office/drawing/2014/main" id="{C977FCEE-CDCC-7DEE-4D0C-64FEFBB13A8E}"/>
              </a:ext>
            </a:extLst>
          </p:cNvPr>
          <p:cNvSpPr/>
          <p:nvPr/>
        </p:nvSpPr>
        <p:spPr>
          <a:xfrm>
            <a:off x="3143001" y="1876252"/>
            <a:ext cx="278260" cy="278260"/>
          </a:xfrm>
          <a:custGeom>
            <a:avLst/>
            <a:gdLst/>
            <a:ahLst/>
            <a:cxnLst/>
            <a:rect l="l" t="t" r="r" b="b"/>
            <a:pathLst>
              <a:path w="327660" h="327660">
                <a:moveTo>
                  <a:pt x="327279" y="163702"/>
                </a:moveTo>
                <a:lnTo>
                  <a:pt x="321432" y="207226"/>
                </a:lnTo>
                <a:lnTo>
                  <a:pt x="304931" y="246332"/>
                </a:lnTo>
                <a:lnTo>
                  <a:pt x="279336" y="279463"/>
                </a:lnTo>
                <a:lnTo>
                  <a:pt x="246205" y="305058"/>
                </a:lnTo>
                <a:lnTo>
                  <a:pt x="207099" y="321559"/>
                </a:lnTo>
                <a:lnTo>
                  <a:pt x="163575" y="327406"/>
                </a:lnTo>
                <a:lnTo>
                  <a:pt x="120106" y="321559"/>
                </a:lnTo>
                <a:lnTo>
                  <a:pt x="81035" y="305058"/>
                </a:lnTo>
                <a:lnTo>
                  <a:pt x="47926" y="279463"/>
                </a:lnTo>
                <a:lnTo>
                  <a:pt x="22342" y="246332"/>
                </a:lnTo>
                <a:lnTo>
                  <a:pt x="5846" y="207226"/>
                </a:lnTo>
                <a:lnTo>
                  <a:pt x="0" y="163702"/>
                </a:lnTo>
                <a:lnTo>
                  <a:pt x="5846" y="120179"/>
                </a:lnTo>
                <a:lnTo>
                  <a:pt x="22342" y="81073"/>
                </a:lnTo>
                <a:lnTo>
                  <a:pt x="47926" y="47942"/>
                </a:lnTo>
                <a:lnTo>
                  <a:pt x="81035" y="22347"/>
                </a:lnTo>
                <a:lnTo>
                  <a:pt x="120106" y="5846"/>
                </a:lnTo>
                <a:lnTo>
                  <a:pt x="163575" y="0"/>
                </a:lnTo>
                <a:lnTo>
                  <a:pt x="207099" y="5846"/>
                </a:lnTo>
                <a:lnTo>
                  <a:pt x="246205" y="22347"/>
                </a:lnTo>
                <a:lnTo>
                  <a:pt x="279336" y="47942"/>
                </a:lnTo>
                <a:lnTo>
                  <a:pt x="304931" y="81073"/>
                </a:lnTo>
                <a:lnTo>
                  <a:pt x="321432" y="120179"/>
                </a:lnTo>
                <a:lnTo>
                  <a:pt x="327279" y="163702"/>
                </a:lnTo>
                <a:close/>
              </a:path>
            </a:pathLst>
          </a:custGeom>
          <a:ln w="30511">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19" name="object 24">
            <a:extLst>
              <a:ext uri="{FF2B5EF4-FFF2-40B4-BE49-F238E27FC236}">
                <a16:creationId xmlns:a16="http://schemas.microsoft.com/office/drawing/2014/main" id="{B27249F8-9E47-B72D-AC31-DDF17FB89C5B}"/>
              </a:ext>
            </a:extLst>
          </p:cNvPr>
          <p:cNvSpPr/>
          <p:nvPr/>
        </p:nvSpPr>
        <p:spPr>
          <a:xfrm>
            <a:off x="3436361" y="1968682"/>
            <a:ext cx="577012" cy="99764"/>
          </a:xfrm>
          <a:custGeom>
            <a:avLst/>
            <a:gdLst/>
            <a:ahLst/>
            <a:cxnLst/>
            <a:rect l="l" t="t" r="r" b="b"/>
            <a:pathLst>
              <a:path w="679450" h="117475">
                <a:moveTo>
                  <a:pt x="0" y="116967"/>
                </a:moveTo>
                <a:lnTo>
                  <a:pt x="33841" y="104802"/>
                </a:lnTo>
                <a:lnTo>
                  <a:pt x="51767" y="75794"/>
                </a:lnTo>
                <a:lnTo>
                  <a:pt x="64163" y="41172"/>
                </a:lnTo>
                <a:lnTo>
                  <a:pt x="81418" y="12164"/>
                </a:lnTo>
                <a:lnTo>
                  <a:pt x="113918" y="0"/>
                </a:lnTo>
                <a:lnTo>
                  <a:pt x="146517" y="12164"/>
                </a:lnTo>
                <a:lnTo>
                  <a:pt x="163967" y="41172"/>
                </a:lnTo>
                <a:lnTo>
                  <a:pt x="176509" y="75794"/>
                </a:lnTo>
                <a:lnTo>
                  <a:pt x="194386" y="104802"/>
                </a:lnTo>
                <a:lnTo>
                  <a:pt x="227837" y="116967"/>
                </a:lnTo>
                <a:lnTo>
                  <a:pt x="260890" y="104802"/>
                </a:lnTo>
                <a:lnTo>
                  <a:pt x="277770" y="75794"/>
                </a:lnTo>
                <a:lnTo>
                  <a:pt x="289249" y="41172"/>
                </a:lnTo>
                <a:lnTo>
                  <a:pt x="306098" y="12164"/>
                </a:lnTo>
                <a:lnTo>
                  <a:pt x="339089" y="0"/>
                </a:lnTo>
                <a:lnTo>
                  <a:pt x="372303" y="12164"/>
                </a:lnTo>
                <a:lnTo>
                  <a:pt x="389575" y="41172"/>
                </a:lnTo>
                <a:lnTo>
                  <a:pt x="401543" y="75794"/>
                </a:lnTo>
                <a:lnTo>
                  <a:pt x="418846" y="104802"/>
                </a:lnTo>
                <a:lnTo>
                  <a:pt x="452119" y="116967"/>
                </a:lnTo>
                <a:lnTo>
                  <a:pt x="485320" y="104802"/>
                </a:lnTo>
                <a:lnTo>
                  <a:pt x="502477" y="75794"/>
                </a:lnTo>
                <a:lnTo>
                  <a:pt x="514335" y="41172"/>
                </a:lnTo>
                <a:lnTo>
                  <a:pt x="531644" y="12164"/>
                </a:lnTo>
                <a:lnTo>
                  <a:pt x="565150" y="0"/>
                </a:lnTo>
                <a:lnTo>
                  <a:pt x="598418" y="12164"/>
                </a:lnTo>
                <a:lnTo>
                  <a:pt x="615289" y="41172"/>
                </a:lnTo>
                <a:lnTo>
                  <a:pt x="626917" y="75794"/>
                </a:lnTo>
                <a:lnTo>
                  <a:pt x="644458" y="104802"/>
                </a:lnTo>
                <a:lnTo>
                  <a:pt x="679068" y="116967"/>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0" name="object 25">
            <a:extLst>
              <a:ext uri="{FF2B5EF4-FFF2-40B4-BE49-F238E27FC236}">
                <a16:creationId xmlns:a16="http://schemas.microsoft.com/office/drawing/2014/main" id="{0C544878-BFFF-332A-9A0B-FDF115EFBF37}"/>
              </a:ext>
            </a:extLst>
          </p:cNvPr>
          <p:cNvSpPr/>
          <p:nvPr/>
        </p:nvSpPr>
        <p:spPr>
          <a:xfrm>
            <a:off x="2647311" y="2015275"/>
            <a:ext cx="411458" cy="0"/>
          </a:xfrm>
          <a:custGeom>
            <a:avLst/>
            <a:gdLst/>
            <a:ahLst/>
            <a:cxnLst/>
            <a:rect l="l" t="t" r="r" b="b"/>
            <a:pathLst>
              <a:path w="484505">
                <a:moveTo>
                  <a:pt x="483997" y="0"/>
                </a:moveTo>
                <a:lnTo>
                  <a:pt x="0" y="0"/>
                </a:lnTo>
              </a:path>
            </a:pathLst>
          </a:custGeom>
          <a:ln w="33917">
            <a:solidFill>
              <a:srgbClr val="0004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1" name="object 26">
            <a:extLst>
              <a:ext uri="{FF2B5EF4-FFF2-40B4-BE49-F238E27FC236}">
                <a16:creationId xmlns:a16="http://schemas.microsoft.com/office/drawing/2014/main" id="{0AB4C12C-1D3C-561F-8E9F-36D6DB7CADE3}"/>
              </a:ext>
            </a:extLst>
          </p:cNvPr>
          <p:cNvSpPr/>
          <p:nvPr/>
        </p:nvSpPr>
        <p:spPr>
          <a:xfrm>
            <a:off x="2474100" y="2015275"/>
            <a:ext cx="155308" cy="0"/>
          </a:xfrm>
          <a:custGeom>
            <a:avLst/>
            <a:gdLst/>
            <a:ahLst/>
            <a:cxnLst/>
            <a:rect l="l" t="t" r="r" b="b"/>
            <a:pathLst>
              <a:path w="182880">
                <a:moveTo>
                  <a:pt x="182880" y="0"/>
                </a:moveTo>
                <a:lnTo>
                  <a:pt x="0" y="0"/>
                </a:lnTo>
              </a:path>
            </a:pathLst>
          </a:custGeom>
          <a:ln w="42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C6A54213-A85B-712D-90B3-4F873678C7BE}"/>
              </a:ext>
            </a:extLst>
          </p:cNvPr>
          <p:cNvSpPr txBox="1"/>
          <p:nvPr/>
        </p:nvSpPr>
        <p:spPr>
          <a:xfrm>
            <a:off x="695254" y="2819229"/>
            <a:ext cx="10823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CANCER CELL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integrin </a:t>
            </a:r>
            <a:r>
              <a:rPr kumimoji="0" lang="el-GR" sz="1000" b="1" i="0" u="none" strike="noStrike" kern="1200" cap="none" spc="0" normalizeH="0" baseline="0" noProof="0">
                <a:ln>
                  <a:noFill/>
                </a:ln>
                <a:solidFill>
                  <a:srgbClr val="2273C3">
                    <a:lumMod val="50000"/>
                  </a:srgbClr>
                </a:solidFill>
                <a:effectLst/>
                <a:uLnTx/>
                <a:uFillTx/>
                <a:latin typeface="Arial Nova"/>
                <a:ea typeface="+mn-ea"/>
                <a:cs typeface="+mn-cs"/>
              </a:rPr>
              <a:t>α</a:t>
            </a: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v</a:t>
            </a:r>
            <a:r>
              <a:rPr kumimoji="0" lang="el-GR" sz="1000" b="1" i="0" u="none" strike="noStrike" kern="1200" cap="none" spc="0" normalizeH="0" baseline="0" noProof="0">
                <a:ln>
                  <a:noFill/>
                </a:ln>
                <a:solidFill>
                  <a:srgbClr val="2273C3">
                    <a:lumMod val="50000"/>
                  </a:srgbClr>
                </a:solidFill>
                <a:effectLst/>
                <a:uLnTx/>
                <a:uFillTx/>
                <a:latin typeface="Arial Nova"/>
                <a:ea typeface="+mn-ea"/>
                <a:cs typeface="+mn-cs"/>
              </a:rPr>
              <a:t>β6</a:t>
            </a: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p:txBody>
      </p:sp>
      <p:sp>
        <p:nvSpPr>
          <p:cNvPr id="25" name="TextBox 24">
            <a:extLst>
              <a:ext uri="{FF2B5EF4-FFF2-40B4-BE49-F238E27FC236}">
                <a16:creationId xmlns:a16="http://schemas.microsoft.com/office/drawing/2014/main" id="{240D8AC9-E4A3-7852-7E5A-F734C585D61D}"/>
              </a:ext>
            </a:extLst>
          </p:cNvPr>
          <p:cNvSpPr txBox="1"/>
          <p:nvPr/>
        </p:nvSpPr>
        <p:spPr>
          <a:xfrm>
            <a:off x="2803402" y="2819229"/>
            <a:ext cx="926857"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TARGETING </a:t>
            </a:r>
            <a:b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b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MOLECULE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2273C3">
                    <a:lumMod val="50000"/>
                  </a:srgbClr>
                </a:solidFill>
                <a:effectLst/>
                <a:uLnTx/>
                <a:uFillTx/>
                <a:latin typeface="Arial Nova"/>
                <a:ea typeface="+mn-ea"/>
                <a:cs typeface="+mn-cs"/>
              </a:rPr>
              <a:t>trivehexin</a:t>
            </a:r>
            <a:endPar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B89659D0-7A79-F86B-B3C4-2431E6B1EB6B}"/>
              </a:ext>
            </a:extLst>
          </p:cNvPr>
          <p:cNvSpPr txBox="1"/>
          <p:nvPr/>
        </p:nvSpPr>
        <p:spPr>
          <a:xfrm>
            <a:off x="3407731" y="2483032"/>
            <a:ext cx="61747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LINKER</a:t>
            </a:r>
            <a:endParaRPr kumimoji="0" lang="en-US" sz="1000" b="1" i="0" u="none" strike="noStrike" kern="1200" cap="none" spc="0" normalizeH="0" baseline="0" noProof="0">
              <a:ln>
                <a:noFill/>
              </a:ln>
              <a:solidFill>
                <a:srgbClr val="30327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30D03BDC-4C3C-90CA-EE08-01C5179D1B2D}"/>
              </a:ext>
            </a:extLst>
          </p:cNvPr>
          <p:cNvSpPr txBox="1"/>
          <p:nvPr/>
        </p:nvSpPr>
        <p:spPr>
          <a:xfrm>
            <a:off x="3792604" y="2818333"/>
            <a:ext cx="1051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 RADIOACTIVE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1414">
                    <a:lumMod val="50000"/>
                    <a:lumOff val="50000"/>
                  </a:srgbClr>
                </a:solidFill>
                <a:effectLst/>
                <a:uLnTx/>
                <a:uFillTx/>
                <a:latin typeface="Arial Nova"/>
                <a:ea typeface="+mn-ea"/>
                <a:cs typeface="+mn-cs"/>
              </a:rPr>
              <a:t>ISOTOPE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30000" noProof="0">
                <a:ln>
                  <a:noFill/>
                </a:ln>
                <a:solidFill>
                  <a:srgbClr val="2273C3">
                    <a:lumMod val="50000"/>
                  </a:srgbClr>
                </a:solidFill>
                <a:effectLst/>
                <a:uLnTx/>
                <a:uFillTx/>
                <a:latin typeface="Arial Nova"/>
                <a:ea typeface="+mn-ea"/>
                <a:cs typeface="+mn-cs"/>
              </a:rPr>
              <a:t>68</a:t>
            </a:r>
            <a:r>
              <a:rPr kumimoji="0" lang="en-US" sz="1000" b="1" i="0" u="none" strike="noStrike" kern="1200" cap="none" spc="0" normalizeH="0" baseline="0" noProof="0">
                <a:ln>
                  <a:noFill/>
                </a:ln>
                <a:solidFill>
                  <a:srgbClr val="2273C3">
                    <a:lumMod val="50000"/>
                  </a:srgbClr>
                </a:solidFill>
                <a:effectLst/>
                <a:uLnTx/>
                <a:uFillTx/>
                <a:latin typeface="Arial Nova"/>
                <a:ea typeface="+mn-ea"/>
                <a:cs typeface="+mn-cs"/>
              </a:rPr>
              <a:t>Ga</a:t>
            </a:r>
            <a:endParaRPr kumimoji="0" lang="en-US" sz="1000" b="1" i="0" u="none" strike="noStrike" kern="1200" cap="none" spc="0" normalizeH="0" baseline="-25000" noProof="0">
              <a:ln>
                <a:noFill/>
              </a:ln>
              <a:solidFill>
                <a:srgbClr val="2273C3">
                  <a:lumMod val="50000"/>
                </a:srgbClr>
              </a:solidFill>
              <a:effectLst/>
              <a:uLnTx/>
              <a:uFillTx/>
              <a:latin typeface="Arial Nova"/>
              <a:ea typeface="+mn-ea"/>
              <a:cs typeface="+mn-cs"/>
            </a:endParaRPr>
          </a:p>
        </p:txBody>
      </p:sp>
      <p:cxnSp>
        <p:nvCxnSpPr>
          <p:cNvPr id="35" name="Straight Connector 34">
            <a:extLst>
              <a:ext uri="{FF2B5EF4-FFF2-40B4-BE49-F238E27FC236}">
                <a16:creationId xmlns:a16="http://schemas.microsoft.com/office/drawing/2014/main" id="{042CB158-B54E-A9B4-A49A-B20142BCB132}"/>
              </a:ext>
            </a:extLst>
          </p:cNvPr>
          <p:cNvCxnSpPr>
            <a:cxnSpLocks/>
          </p:cNvCxnSpPr>
          <p:nvPr/>
        </p:nvCxnSpPr>
        <p:spPr>
          <a:xfrm>
            <a:off x="3282131" y="2151979"/>
            <a:ext cx="0" cy="662106"/>
          </a:xfrm>
          <a:prstGeom prst="line">
            <a:avLst/>
          </a:prstGeom>
          <a:ln>
            <a:solidFill>
              <a:schemeClr val="accent5"/>
            </a:solidFill>
            <a:headEnd type="oval" w="lg" len="lg"/>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33F83ED-6F27-0DC2-2E07-572B0D36D1B0}"/>
              </a:ext>
            </a:extLst>
          </p:cNvPr>
          <p:cNvCxnSpPr>
            <a:cxnSpLocks/>
          </p:cNvCxnSpPr>
          <p:nvPr/>
        </p:nvCxnSpPr>
        <p:spPr>
          <a:xfrm>
            <a:off x="4366652" y="2353177"/>
            <a:ext cx="0" cy="460908"/>
          </a:xfrm>
          <a:prstGeom prst="line">
            <a:avLst/>
          </a:prstGeom>
          <a:ln>
            <a:solidFill>
              <a:schemeClr val="accent5"/>
            </a:solidFill>
            <a:headEnd type="oval" w="lg" len="lg"/>
          </a:ln>
        </p:spPr>
        <p:style>
          <a:lnRef idx="2">
            <a:schemeClr val="accent1"/>
          </a:lnRef>
          <a:fillRef idx="0">
            <a:schemeClr val="accent1"/>
          </a:fillRef>
          <a:effectRef idx="1">
            <a:schemeClr val="accent1"/>
          </a:effectRef>
          <a:fontRef idx="minor">
            <a:schemeClr val="tx1"/>
          </a:fontRef>
        </p:style>
      </p:cxnSp>
      <p:sp>
        <p:nvSpPr>
          <p:cNvPr id="41" name="object 4">
            <a:extLst>
              <a:ext uri="{FF2B5EF4-FFF2-40B4-BE49-F238E27FC236}">
                <a16:creationId xmlns:a16="http://schemas.microsoft.com/office/drawing/2014/main" id="{FFA1D541-E7C7-9EEC-D269-14693D1D1AF1}"/>
              </a:ext>
            </a:extLst>
          </p:cNvPr>
          <p:cNvSpPr txBox="1"/>
          <p:nvPr/>
        </p:nvSpPr>
        <p:spPr>
          <a:xfrm>
            <a:off x="401714" y="3759482"/>
            <a:ext cx="5273221" cy="1382430"/>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a:ln>
                  <a:noFill/>
                </a:ln>
                <a:solidFill>
                  <a:srgbClr val="28A366"/>
                </a:solidFill>
                <a:effectLst/>
                <a:uLnTx/>
                <a:uFillTx/>
                <a:latin typeface="Arial Nova" panose="020B0504020202020204" pitchFamily="34" charset="0"/>
                <a:ea typeface="+mn-ea"/>
                <a:cs typeface="Arial" panose="020B0604020202020204" pitchFamily="34" charset="0"/>
              </a:rPr>
              <a:t>INTEGRIN </a:t>
            </a:r>
            <a:r>
              <a:rPr kumimoji="0" lang="el-GR" sz="1800" b="1" i="0" u="none" strike="noStrike" kern="0" cap="none" spc="0" normalizeH="0" baseline="0" noProof="0">
                <a:ln>
                  <a:noFill/>
                </a:ln>
                <a:solidFill>
                  <a:srgbClr val="28A366"/>
                </a:solidFill>
                <a:effectLst/>
                <a:uLnTx/>
                <a:uFillTx/>
                <a:latin typeface="Arial Nova" panose="020B0504020202020204" pitchFamily="34" charset="0"/>
                <a:ea typeface="+mn-ea"/>
                <a:cs typeface="Arial" panose="020B0604020202020204" pitchFamily="34" charset="0"/>
              </a:rPr>
              <a:t>α</a:t>
            </a:r>
            <a:r>
              <a:rPr kumimoji="0" lang="en-US" sz="1800" b="1" i="0" u="none" strike="noStrike" kern="0" cap="none" spc="0" normalizeH="0" baseline="0" noProof="0">
                <a:ln>
                  <a:noFill/>
                </a:ln>
                <a:solidFill>
                  <a:srgbClr val="28A366"/>
                </a:solidFill>
                <a:effectLst/>
                <a:uLnTx/>
                <a:uFillTx/>
                <a:latin typeface="Arial Nova" panose="020B0504020202020204" pitchFamily="34" charset="0"/>
                <a:ea typeface="+mn-ea"/>
                <a:cs typeface="Arial" panose="020B0604020202020204" pitchFamily="34" charset="0"/>
              </a:rPr>
              <a:t>v</a:t>
            </a:r>
            <a:r>
              <a:rPr kumimoji="0" lang="el-GR" sz="1800" b="1" i="0" u="none" strike="noStrike" kern="0" cap="none" spc="0" normalizeH="0" baseline="0" noProof="0">
                <a:ln>
                  <a:noFill/>
                </a:ln>
                <a:solidFill>
                  <a:srgbClr val="28A366"/>
                </a:solidFill>
                <a:effectLst/>
                <a:uLnTx/>
                <a:uFillTx/>
                <a:latin typeface="Arial Nova" panose="020B0504020202020204" pitchFamily="34" charset="0"/>
                <a:ea typeface="+mn-ea"/>
                <a:cs typeface="Arial" panose="020B0604020202020204" pitchFamily="34" charset="0"/>
              </a:rPr>
              <a:t>β6</a:t>
            </a:r>
            <a:endParaRPr kumimoji="0" lang="en-US" sz="1800" b="1" i="0" u="none" strike="noStrike" kern="0" cap="none" spc="0" normalizeH="0" baseline="0" noProof="0">
              <a:ln>
                <a:noFill/>
              </a:ln>
              <a:solidFill>
                <a:srgbClr val="28A366"/>
              </a:solidFill>
              <a:effectLst/>
              <a:uLnTx/>
              <a:uFillTx/>
              <a:latin typeface="Arial Nova" panose="020B0504020202020204" pitchFamily="34" charset="0"/>
              <a:ea typeface="+mn-ea"/>
              <a:cs typeface="Arial" panose="020B0604020202020204" pitchFamily="34" charset="0"/>
            </a:endParaRPr>
          </a:p>
          <a:p>
            <a:pPr marL="290513" marR="5080" lvl="0" indent="-285750" algn="l" defTabSz="914400" rtl="0" eaLnBrk="1" fontAlgn="auto" latinLnBrk="0" hangingPunct="1">
              <a:lnSpc>
                <a:spcPct val="100000"/>
              </a:lnSpc>
              <a:spcBef>
                <a:spcPts val="900"/>
              </a:spcBef>
              <a:spcAft>
                <a:spcPts val="0"/>
              </a:spcAft>
              <a:buClr>
                <a:srgbClr val="28A366"/>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Upregulated target often referred to as “cancer integrin” given its role in activation of TGF</a:t>
            </a:r>
            <a:r>
              <a:rPr kumimoji="0" lang="el-GR"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β; </a:t>
            </a: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expression correlates with decreased survival in numerous carcinomas.</a:t>
            </a:r>
          </a:p>
          <a:p>
            <a:pPr marL="290513" marR="5080" lvl="0" indent="-285750" algn="l" defTabSz="914400" rtl="0" eaLnBrk="1" fontAlgn="auto" latinLnBrk="0" hangingPunct="1">
              <a:lnSpc>
                <a:spcPct val="100000"/>
              </a:lnSpc>
              <a:spcBef>
                <a:spcPts val="900"/>
              </a:spcBef>
              <a:spcAft>
                <a:spcPts val="0"/>
              </a:spcAft>
              <a:buClr>
                <a:srgbClr val="28A366"/>
              </a:buClr>
              <a:buSzTx/>
              <a:buFont typeface="System Font Regular"/>
              <a:buChar char="✚"/>
              <a:tabLst/>
              <a:defRPr/>
            </a:pP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Pfizer </a:t>
            </a:r>
            <a:r>
              <a:rPr kumimoji="0" lang="el-GR"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α</a:t>
            </a: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v</a:t>
            </a:r>
            <a:r>
              <a:rPr kumimoji="0" lang="el-GR"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β6 </a:t>
            </a:r>
            <a:r>
              <a:rPr kumimoji="0" lang="en-US" sz="1400" b="0" i="0" u="none" strike="noStrike" kern="0" cap="none" spc="0" normalizeH="0" baseline="0" noProof="0">
                <a:ln>
                  <a:noFill/>
                </a:ln>
                <a:solidFill>
                  <a:sysClr val="windowText" lastClr="000000"/>
                </a:solidFill>
                <a:effectLst/>
                <a:uLnTx/>
                <a:uFillTx/>
                <a:latin typeface="Arial Nova" panose="020B0504020202020204" pitchFamily="34" charset="0"/>
                <a:ea typeface="+mn-ea"/>
                <a:cs typeface="Arial" panose="020B0604020202020204" pitchFamily="34" charset="0"/>
              </a:rPr>
              <a:t>integrin ADC Phase III in NSCLC.</a:t>
            </a:r>
          </a:p>
        </p:txBody>
      </p:sp>
      <p:grpSp>
        <p:nvGrpSpPr>
          <p:cNvPr id="52" name="Group 51">
            <a:extLst>
              <a:ext uri="{FF2B5EF4-FFF2-40B4-BE49-F238E27FC236}">
                <a16:creationId xmlns:a16="http://schemas.microsoft.com/office/drawing/2014/main" id="{7A09EFEE-9A1C-282B-7BDD-8460EE192508}"/>
              </a:ext>
            </a:extLst>
          </p:cNvPr>
          <p:cNvGrpSpPr/>
          <p:nvPr/>
        </p:nvGrpSpPr>
        <p:grpSpPr>
          <a:xfrm>
            <a:off x="304800" y="1155933"/>
            <a:ext cx="4902649" cy="2262433"/>
            <a:chOff x="359529" y="1097280"/>
            <a:chExt cx="4539757" cy="2262433"/>
          </a:xfrm>
        </p:grpSpPr>
        <p:cxnSp>
          <p:nvCxnSpPr>
            <p:cNvPr id="49" name="Straight Connector 48">
              <a:extLst>
                <a:ext uri="{FF2B5EF4-FFF2-40B4-BE49-F238E27FC236}">
                  <a16:creationId xmlns:a16="http://schemas.microsoft.com/office/drawing/2014/main" id="{25417515-C9A2-295D-5801-993546988790}"/>
                </a:ext>
              </a:extLst>
            </p:cNvPr>
            <p:cNvCxnSpPr>
              <a:cxnSpLocks/>
            </p:cNvCxnSpPr>
            <p:nvPr/>
          </p:nvCxnSpPr>
          <p:spPr>
            <a:xfrm flipH="1">
              <a:off x="359529" y="1097280"/>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115F246-C10F-1E6C-05DF-0B1252A18933}"/>
                </a:ext>
              </a:extLst>
            </p:cNvPr>
            <p:cNvCxnSpPr>
              <a:cxnSpLocks/>
            </p:cNvCxnSpPr>
            <p:nvPr/>
          </p:nvCxnSpPr>
          <p:spPr>
            <a:xfrm flipH="1">
              <a:off x="359529" y="3359713"/>
              <a:ext cx="453975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3" name="object 4">
            <a:extLst>
              <a:ext uri="{FF2B5EF4-FFF2-40B4-BE49-F238E27FC236}">
                <a16:creationId xmlns:a16="http://schemas.microsoft.com/office/drawing/2014/main" id="{31AE39F5-101F-6D7C-FAFF-88D1D9B6C442}"/>
              </a:ext>
            </a:extLst>
          </p:cNvPr>
          <p:cNvSpPr txBox="1"/>
          <p:nvPr/>
        </p:nvSpPr>
        <p:spPr>
          <a:xfrm>
            <a:off x="6235475" y="3759482"/>
            <a:ext cx="5481890" cy="2003112"/>
          </a:xfrm>
          <a:prstGeom prst="rect">
            <a:avLst/>
          </a:prstGeom>
        </p:spPr>
        <p:txBody>
          <a:bodyPr vert="horz" wrap="square" lIns="0" tIns="12700" rIns="0" bIns="0" rtlCol="0">
            <a:spAutoFit/>
          </a:bodyPr>
          <a:lstStyle/>
          <a:p>
            <a:pPr marL="401638" marR="0" lvl="0" indent="-401638" algn="l" defTabSz="914400" rtl="0" eaLnBrk="1" fontAlgn="auto" latinLnBrk="0" hangingPunct="1">
              <a:lnSpc>
                <a:spcPct val="100000"/>
              </a:lnSpc>
              <a:spcBef>
                <a:spcPts val="100"/>
              </a:spcBef>
              <a:spcAft>
                <a:spcPts val="0"/>
              </a:spcAft>
              <a:buClrTx/>
              <a:buSzTx/>
              <a:buFontTx/>
              <a:buNone/>
              <a:tabLst/>
              <a:defRPr/>
            </a:pPr>
            <a:r>
              <a:rPr kumimoji="0" lang="el-GR" sz="1800" b="1" i="0" u="none" strike="noStrike" kern="0" cap="none" spc="0" normalizeH="0" baseline="0" noProof="0" dirty="0">
                <a:ln>
                  <a:noFill/>
                </a:ln>
                <a:solidFill>
                  <a:srgbClr val="28A366"/>
                </a:solidFill>
                <a:effectLst/>
                <a:uLnTx/>
                <a:uFillTx/>
                <a:latin typeface="Arial Nova" panose="020B0504020202020204" pitchFamily="34" charset="0"/>
                <a:ea typeface="+mn-ea"/>
                <a:cs typeface="Arial" panose="020B0604020202020204" pitchFamily="34" charset="0"/>
              </a:rPr>
              <a:t>α</a:t>
            </a:r>
            <a:r>
              <a:rPr kumimoji="0" lang="en-US" sz="1800" b="1" i="0" u="none" strike="noStrike" kern="0" cap="none" spc="0" normalizeH="0" baseline="0" noProof="0" dirty="0">
                <a:ln>
                  <a:noFill/>
                </a:ln>
                <a:solidFill>
                  <a:srgbClr val="28A366"/>
                </a:solidFill>
                <a:effectLst/>
                <a:uLnTx/>
                <a:uFillTx/>
                <a:latin typeface="Arial Nova" panose="020B0504020202020204" pitchFamily="34" charset="0"/>
                <a:ea typeface="+mn-ea"/>
                <a:cs typeface="Arial" panose="020B0604020202020204" pitchFamily="34" charset="0"/>
              </a:rPr>
              <a:t>v</a:t>
            </a:r>
            <a:r>
              <a:rPr kumimoji="0" lang="el-GR" sz="1800" b="1" i="0" u="none" strike="noStrike" kern="0" cap="none" spc="0" normalizeH="0" baseline="0" noProof="0" dirty="0">
                <a:ln>
                  <a:noFill/>
                </a:ln>
                <a:solidFill>
                  <a:srgbClr val="28A366"/>
                </a:solidFill>
                <a:effectLst/>
                <a:uLnTx/>
                <a:uFillTx/>
                <a:latin typeface="Arial Nova" panose="020B0504020202020204" pitchFamily="34" charset="0"/>
                <a:ea typeface="+mn-ea"/>
                <a:cs typeface="Arial" panose="020B0604020202020204" pitchFamily="34" charset="0"/>
              </a:rPr>
              <a:t>β6 </a:t>
            </a:r>
            <a:r>
              <a:rPr kumimoji="0" lang="en-US" sz="1800" b="1" i="0" u="none" strike="noStrike" kern="0" cap="none" spc="0" normalizeH="0" baseline="0" noProof="0" dirty="0">
                <a:ln>
                  <a:noFill/>
                </a:ln>
                <a:solidFill>
                  <a:srgbClr val="28A366"/>
                </a:solidFill>
                <a:effectLst/>
                <a:uLnTx/>
                <a:uFillTx/>
                <a:latin typeface="Arial Nova" panose="020B0504020202020204" pitchFamily="34" charset="0"/>
                <a:ea typeface="+mn-ea"/>
                <a:cs typeface="Arial" panose="020B0604020202020204" pitchFamily="34" charset="0"/>
              </a:rPr>
              <a:t>INTEGRIN EXPRESSING TUMORS</a:t>
            </a:r>
          </a:p>
          <a:p>
            <a:pPr marL="290513" marR="5080" lvl="0" indent="-285750" algn="l" defTabSz="914400" rtl="0" eaLnBrk="1" fontAlgn="auto" latinLnBrk="0" hangingPunct="1">
              <a:lnSpc>
                <a:spcPct val="100000"/>
              </a:lnSpc>
              <a:spcBef>
                <a:spcPts val="900"/>
              </a:spcBef>
              <a:spcAft>
                <a:spcPts val="0"/>
              </a:spcAft>
              <a:buClr>
                <a:srgbClr val="28A366"/>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Pancreatic cancer is first targeted indication (~60% expression).</a:t>
            </a:r>
          </a:p>
          <a:p>
            <a:pPr marL="290513" marR="5080" lvl="0" indent="-285750" algn="l" defTabSz="914400" rtl="0" eaLnBrk="1" fontAlgn="auto" latinLnBrk="0" hangingPunct="1">
              <a:lnSpc>
                <a:spcPct val="100000"/>
              </a:lnSpc>
              <a:spcBef>
                <a:spcPts val="900"/>
              </a:spcBef>
              <a:spcAft>
                <a:spcPts val="0"/>
              </a:spcAft>
              <a:buClr>
                <a:srgbClr val="28A366"/>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Approx. n=80 subjects already dosed in IIS and under German compassionate use program.</a:t>
            </a:r>
          </a:p>
          <a:p>
            <a:pPr marL="290513" marR="5080" lvl="0" indent="-285750" algn="l" defTabSz="914400" rtl="0" eaLnBrk="1" fontAlgn="auto" latinLnBrk="0" hangingPunct="1">
              <a:lnSpc>
                <a:spcPct val="100000"/>
              </a:lnSpc>
              <a:spcBef>
                <a:spcPts val="900"/>
              </a:spcBef>
              <a:spcAft>
                <a:spcPts val="0"/>
              </a:spcAft>
              <a:buClr>
                <a:srgbClr val="28A366"/>
              </a:buClr>
              <a:buSzTx/>
              <a:buFont typeface="System Font Regular"/>
              <a:buChar char="✚"/>
              <a:tabLst/>
              <a:defRPr/>
            </a:pPr>
            <a:r>
              <a:rPr kumimoji="0" lang="en-US" sz="1400" b="0" i="0" u="none" strike="noStrike" kern="0" cap="none" spc="0" normalizeH="0" baseline="0" noProof="0" dirty="0">
                <a:ln>
                  <a:noFill/>
                </a:ln>
                <a:solidFill>
                  <a:sysClr val="windowText" lastClr="000000"/>
                </a:solidFill>
                <a:effectLst/>
                <a:uLnTx/>
                <a:uFillTx/>
                <a:latin typeface="Arial Nova" panose="020B0504020202020204" pitchFamily="34" charset="0"/>
                <a:ea typeface="+mn-ea"/>
                <a:cs typeface="Arial" panose="020B0604020202020204" pitchFamily="34" charset="0"/>
              </a:rPr>
              <a:t>Strong peer reviewed presence in several journals and congresses.</a:t>
            </a:r>
          </a:p>
          <a:p>
            <a:pPr marL="401638" marR="0" lvl="0" indent="-401638"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0" cap="none" spc="0" normalizeH="0" baseline="0" noProof="0" dirty="0">
              <a:ln>
                <a:noFill/>
              </a:ln>
              <a:solidFill>
                <a:srgbClr val="30327C"/>
              </a:solidFill>
              <a:effectLst/>
              <a:uLnTx/>
              <a:uFillTx/>
              <a:latin typeface="Arial Nova" panose="020B05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C0DE704-C0C0-2E90-4275-18D68EC44985}"/>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spTree>
    <p:extLst>
      <p:ext uri="{BB962C8B-B14F-4D97-AF65-F5344CB8AC3E}">
        <p14:creationId xmlns:p14="http://schemas.microsoft.com/office/powerpoint/2010/main" val="194409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C3DF6-91B5-927A-DF7E-A1255E3143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8E4E2A-C706-9E18-4452-631C75E916CD}"/>
              </a:ext>
            </a:extLst>
          </p:cNvPr>
          <p:cNvSpPr>
            <a:spLocks noGrp="1"/>
          </p:cNvSpPr>
          <p:nvPr>
            <p:ph type="title"/>
          </p:nvPr>
        </p:nvSpPr>
        <p:spPr/>
        <p:txBody>
          <a:bodyPr/>
          <a:lstStyle/>
          <a:p>
            <a:r>
              <a:rPr lang="en-US" dirty="0"/>
              <a:t>Chairman and Board</a:t>
            </a:r>
            <a:endParaRPr lang="en-US" sz="2400" dirty="0"/>
          </a:p>
        </p:txBody>
      </p:sp>
      <p:sp>
        <p:nvSpPr>
          <p:cNvPr id="15" name="Slide Number Placeholder 14">
            <a:extLst>
              <a:ext uri="{FF2B5EF4-FFF2-40B4-BE49-F238E27FC236}">
                <a16:creationId xmlns:a16="http://schemas.microsoft.com/office/drawing/2014/main" id="{BC7BDD3A-E097-910E-BB03-836D8D4BB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2" name="object 3">
            <a:extLst>
              <a:ext uri="{FF2B5EF4-FFF2-40B4-BE49-F238E27FC236}">
                <a16:creationId xmlns:a16="http://schemas.microsoft.com/office/drawing/2014/main" id="{C4A32BF9-08A2-EE45-7167-0C183269A217}"/>
              </a:ext>
            </a:extLst>
          </p:cNvPr>
          <p:cNvSpPr txBox="1"/>
          <p:nvPr/>
        </p:nvSpPr>
        <p:spPr>
          <a:xfrm>
            <a:off x="3026666" y="6399433"/>
            <a:ext cx="97790" cy="177800"/>
          </a:xfrm>
          <a:prstGeom prst="rect">
            <a:avLst/>
          </a:prstGeom>
        </p:spPr>
        <p:txBody>
          <a:bodyPr vert="horz" wrap="square" lIns="0" tIns="12065" rIns="0" bIns="0" rtlCol="0">
            <a:spAutoFit/>
          </a:bodyPr>
          <a:lstStyle/>
          <a:p>
            <a:pPr marL="12700">
              <a:lnSpc>
                <a:spcPct val="100000"/>
              </a:lnSpc>
              <a:spcBef>
                <a:spcPts val="95"/>
              </a:spcBef>
            </a:pPr>
            <a:r>
              <a:rPr sz="1000">
                <a:latin typeface="Calibri"/>
                <a:cs typeface="Calibri"/>
              </a:rPr>
              <a:t>7</a:t>
            </a:r>
          </a:p>
        </p:txBody>
      </p:sp>
      <p:pic>
        <p:nvPicPr>
          <p:cNvPr id="4" name="object 5">
            <a:extLst>
              <a:ext uri="{FF2B5EF4-FFF2-40B4-BE49-F238E27FC236}">
                <a16:creationId xmlns:a16="http://schemas.microsoft.com/office/drawing/2014/main" id="{5153D322-4376-FCF8-A6E5-A13D2A94BB8F}"/>
              </a:ext>
            </a:extLst>
          </p:cNvPr>
          <p:cNvPicPr/>
          <p:nvPr/>
        </p:nvPicPr>
        <p:blipFill>
          <a:blip r:embed="rId3" cstate="print"/>
          <a:stretch>
            <a:fillRect/>
          </a:stretch>
        </p:blipFill>
        <p:spPr>
          <a:xfrm>
            <a:off x="5291291" y="1134146"/>
            <a:ext cx="1735283" cy="1681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object 6">
            <a:extLst>
              <a:ext uri="{FF2B5EF4-FFF2-40B4-BE49-F238E27FC236}">
                <a16:creationId xmlns:a16="http://schemas.microsoft.com/office/drawing/2014/main" id="{BB383D02-F9E7-B195-9819-D878AC83D983}"/>
              </a:ext>
            </a:extLst>
          </p:cNvPr>
          <p:cNvPicPr/>
          <p:nvPr/>
        </p:nvPicPr>
        <p:blipFill>
          <a:blip r:embed="rId4" cstate="print"/>
          <a:stretch>
            <a:fillRect/>
          </a:stretch>
        </p:blipFill>
        <p:spPr>
          <a:xfrm>
            <a:off x="5388901" y="4022118"/>
            <a:ext cx="1643695" cy="1503582"/>
          </a:xfrm>
          <a:prstGeom prst="rect">
            <a:avLst/>
          </a:prstGeom>
        </p:spPr>
      </p:pic>
      <p:sp>
        <p:nvSpPr>
          <p:cNvPr id="6" name="object 7">
            <a:extLst>
              <a:ext uri="{FF2B5EF4-FFF2-40B4-BE49-F238E27FC236}">
                <a16:creationId xmlns:a16="http://schemas.microsoft.com/office/drawing/2014/main" id="{4776B374-1259-8DF6-FE50-5BB9EA61BE93}"/>
              </a:ext>
            </a:extLst>
          </p:cNvPr>
          <p:cNvSpPr txBox="1"/>
          <p:nvPr/>
        </p:nvSpPr>
        <p:spPr>
          <a:xfrm>
            <a:off x="10332662" y="5686404"/>
            <a:ext cx="1488440" cy="453390"/>
          </a:xfrm>
          <a:prstGeom prst="rect">
            <a:avLst/>
          </a:prstGeom>
          <a:solidFill>
            <a:srgbClr val="006A91"/>
          </a:solidFill>
        </p:spPr>
        <p:txBody>
          <a:bodyPr vert="horz" wrap="square" lIns="0" tIns="36830" rIns="0" bIns="0" rtlCol="0">
            <a:spAutoFit/>
          </a:bodyPr>
          <a:lstStyle/>
          <a:p>
            <a:pPr marL="409575" marR="400685" indent="-1905">
              <a:lnSpc>
                <a:spcPct val="100000"/>
              </a:lnSpc>
              <a:spcBef>
                <a:spcPts val="290"/>
              </a:spcBef>
            </a:pPr>
            <a:r>
              <a:rPr sz="1200" spc="120">
                <a:solidFill>
                  <a:srgbClr val="FFFFFF"/>
                </a:solidFill>
                <a:latin typeface="Calibri"/>
                <a:cs typeface="Calibri"/>
              </a:rPr>
              <a:t>Riccardo </a:t>
            </a:r>
            <a:r>
              <a:rPr sz="1200" spc="114">
                <a:solidFill>
                  <a:srgbClr val="FFFFFF"/>
                </a:solidFill>
                <a:latin typeface="Calibri"/>
                <a:cs typeface="Calibri"/>
              </a:rPr>
              <a:t>Canevari</a:t>
            </a:r>
            <a:endParaRPr sz="1200">
              <a:latin typeface="Calibri"/>
              <a:cs typeface="Calibri"/>
            </a:endParaRPr>
          </a:p>
        </p:txBody>
      </p:sp>
      <p:pic>
        <p:nvPicPr>
          <p:cNvPr id="7" name="object 8">
            <a:extLst>
              <a:ext uri="{FF2B5EF4-FFF2-40B4-BE49-F238E27FC236}">
                <a16:creationId xmlns:a16="http://schemas.microsoft.com/office/drawing/2014/main" id="{99DD1C4C-05DC-A7B9-3F0F-C619927BA19E}"/>
              </a:ext>
            </a:extLst>
          </p:cNvPr>
          <p:cNvPicPr/>
          <p:nvPr/>
        </p:nvPicPr>
        <p:blipFill>
          <a:blip r:embed="rId5" cstate="print"/>
          <a:stretch>
            <a:fillRect/>
          </a:stretch>
        </p:blipFill>
        <p:spPr>
          <a:xfrm>
            <a:off x="10143996" y="4095311"/>
            <a:ext cx="1726071" cy="1351100"/>
          </a:xfrm>
          <a:prstGeom prst="rect">
            <a:avLst/>
          </a:prstGeom>
        </p:spPr>
      </p:pic>
      <p:pic>
        <p:nvPicPr>
          <p:cNvPr id="8" name="object 9">
            <a:extLst>
              <a:ext uri="{FF2B5EF4-FFF2-40B4-BE49-F238E27FC236}">
                <a16:creationId xmlns:a16="http://schemas.microsoft.com/office/drawing/2014/main" id="{13C794F3-2062-9A80-A585-ADC67321F688}"/>
              </a:ext>
            </a:extLst>
          </p:cNvPr>
          <p:cNvPicPr/>
          <p:nvPr/>
        </p:nvPicPr>
        <p:blipFill>
          <a:blip r:embed="rId6" cstate="print"/>
          <a:stretch>
            <a:fillRect/>
          </a:stretch>
        </p:blipFill>
        <p:spPr>
          <a:xfrm>
            <a:off x="2911515" y="1066144"/>
            <a:ext cx="1786508" cy="1273175"/>
          </a:xfrm>
          <a:prstGeom prst="rect">
            <a:avLst/>
          </a:prstGeom>
        </p:spPr>
      </p:pic>
      <p:sp>
        <p:nvSpPr>
          <p:cNvPr id="9" name="object 10">
            <a:extLst>
              <a:ext uri="{FF2B5EF4-FFF2-40B4-BE49-F238E27FC236}">
                <a16:creationId xmlns:a16="http://schemas.microsoft.com/office/drawing/2014/main" id="{46EF005C-F31A-D841-335B-12BFF04E379E}"/>
              </a:ext>
            </a:extLst>
          </p:cNvPr>
          <p:cNvSpPr/>
          <p:nvPr/>
        </p:nvSpPr>
        <p:spPr>
          <a:xfrm>
            <a:off x="2915020" y="3081253"/>
            <a:ext cx="1779905" cy="3411854"/>
          </a:xfrm>
          <a:custGeom>
            <a:avLst/>
            <a:gdLst/>
            <a:ahLst/>
            <a:cxnLst/>
            <a:rect l="l" t="t" r="r" b="b"/>
            <a:pathLst>
              <a:path w="1779905" h="3411854">
                <a:moveTo>
                  <a:pt x="1779587" y="0"/>
                </a:moveTo>
                <a:lnTo>
                  <a:pt x="0" y="0"/>
                </a:lnTo>
                <a:lnTo>
                  <a:pt x="0" y="3210826"/>
                </a:lnTo>
                <a:lnTo>
                  <a:pt x="4935" y="3256798"/>
                </a:lnTo>
                <a:lnTo>
                  <a:pt x="18994" y="3298999"/>
                </a:lnTo>
                <a:lnTo>
                  <a:pt x="41054" y="3336226"/>
                </a:lnTo>
                <a:lnTo>
                  <a:pt x="69993" y="3367275"/>
                </a:lnTo>
                <a:lnTo>
                  <a:pt x="104689" y="3390943"/>
                </a:lnTo>
                <a:lnTo>
                  <a:pt x="144021" y="3406026"/>
                </a:lnTo>
                <a:lnTo>
                  <a:pt x="186867" y="3411321"/>
                </a:lnTo>
                <a:lnTo>
                  <a:pt x="1592770" y="3411321"/>
                </a:lnTo>
                <a:lnTo>
                  <a:pt x="1635589" y="3406026"/>
                </a:lnTo>
                <a:lnTo>
                  <a:pt x="1674905" y="3390943"/>
                </a:lnTo>
                <a:lnTo>
                  <a:pt x="1709593" y="3367275"/>
                </a:lnTo>
                <a:lnTo>
                  <a:pt x="1738529" y="3336226"/>
                </a:lnTo>
                <a:lnTo>
                  <a:pt x="1760590" y="3298999"/>
                </a:lnTo>
                <a:lnTo>
                  <a:pt x="1774650" y="3256798"/>
                </a:lnTo>
                <a:lnTo>
                  <a:pt x="1779587" y="3210826"/>
                </a:lnTo>
                <a:lnTo>
                  <a:pt x="1779587" y="0"/>
                </a:lnTo>
                <a:close/>
              </a:path>
            </a:pathLst>
          </a:custGeom>
          <a:solidFill>
            <a:srgbClr val="D2EBF4"/>
          </a:solidFill>
        </p:spPr>
        <p:txBody>
          <a:bodyPr wrap="square" lIns="0" tIns="0" rIns="0" bIns="0" rtlCol="0"/>
          <a:lstStyle/>
          <a:p>
            <a:endParaRPr/>
          </a:p>
        </p:txBody>
      </p:sp>
      <p:sp>
        <p:nvSpPr>
          <p:cNvPr id="10" name="object 11">
            <a:extLst>
              <a:ext uri="{FF2B5EF4-FFF2-40B4-BE49-F238E27FC236}">
                <a16:creationId xmlns:a16="http://schemas.microsoft.com/office/drawing/2014/main" id="{7ABD751F-288F-D2A5-436D-38620231A9CD}"/>
              </a:ext>
            </a:extLst>
          </p:cNvPr>
          <p:cNvSpPr txBox="1"/>
          <p:nvPr/>
        </p:nvSpPr>
        <p:spPr>
          <a:xfrm>
            <a:off x="3071776" y="3162153"/>
            <a:ext cx="1456055" cy="3012440"/>
          </a:xfrm>
          <a:prstGeom prst="rect">
            <a:avLst/>
          </a:prstGeom>
        </p:spPr>
        <p:txBody>
          <a:bodyPr vert="horz" wrap="square" lIns="0" tIns="22860" rIns="0" bIns="0" rtlCol="0">
            <a:spAutoFit/>
          </a:bodyPr>
          <a:lstStyle/>
          <a:p>
            <a:pPr marL="184785" marR="255904" indent="-172720">
              <a:lnSpc>
                <a:spcPts val="1140"/>
              </a:lnSpc>
              <a:spcBef>
                <a:spcPts val="180"/>
              </a:spcBef>
              <a:buFont typeface="Arial"/>
              <a:buChar char="•"/>
              <a:tabLst>
                <a:tab pos="184785" algn="l"/>
              </a:tabLst>
            </a:pPr>
            <a:r>
              <a:rPr sz="1000" spc="85">
                <a:latin typeface="Calibri"/>
                <a:cs typeface="Calibri"/>
              </a:rPr>
              <a:t>Founder</a:t>
            </a:r>
            <a:r>
              <a:rPr sz="1000" spc="5">
                <a:latin typeface="Calibri"/>
                <a:cs typeface="Calibri"/>
              </a:rPr>
              <a:t> </a:t>
            </a:r>
            <a:r>
              <a:rPr sz="1000" spc="-25">
                <a:latin typeface="Calibri"/>
                <a:cs typeface="Calibri"/>
              </a:rPr>
              <a:t>of</a:t>
            </a:r>
            <a:r>
              <a:rPr sz="1000" spc="80">
                <a:latin typeface="Calibri"/>
                <a:cs typeface="Calibri"/>
              </a:rPr>
              <a:t> Radiopharm </a:t>
            </a:r>
            <a:r>
              <a:rPr sz="1000" spc="60">
                <a:latin typeface="Calibri"/>
                <a:cs typeface="Calibri"/>
              </a:rPr>
              <a:t>Theranostics</a:t>
            </a:r>
            <a:r>
              <a:rPr sz="1000" spc="5">
                <a:latin typeface="Calibri"/>
                <a:cs typeface="Calibri"/>
              </a:rPr>
              <a:t> </a:t>
            </a:r>
            <a:r>
              <a:rPr sz="1000" spc="35">
                <a:latin typeface="Calibri"/>
                <a:cs typeface="Calibri"/>
              </a:rPr>
              <a:t>Ltd.</a:t>
            </a:r>
            <a:endParaRPr sz="1000">
              <a:latin typeface="Calibri"/>
              <a:cs typeface="Calibri"/>
            </a:endParaRPr>
          </a:p>
          <a:p>
            <a:pPr marL="184785" marR="104775" indent="-172720">
              <a:lnSpc>
                <a:spcPts val="1140"/>
              </a:lnSpc>
              <a:spcBef>
                <a:spcPts val="600"/>
              </a:spcBef>
              <a:buFont typeface="Arial"/>
              <a:buChar char="•"/>
              <a:tabLst>
                <a:tab pos="184785" algn="l"/>
              </a:tabLst>
            </a:pPr>
            <a:r>
              <a:rPr sz="1000">
                <a:latin typeface="Calibri"/>
                <a:cs typeface="Calibri"/>
              </a:rPr>
              <a:t>25</a:t>
            </a:r>
            <a:r>
              <a:rPr sz="1000" spc="-5">
                <a:latin typeface="Calibri"/>
                <a:cs typeface="Calibri"/>
              </a:rPr>
              <a:t> </a:t>
            </a:r>
            <a:r>
              <a:rPr sz="1000" spc="55">
                <a:latin typeface="Calibri"/>
                <a:cs typeface="Calibri"/>
              </a:rPr>
              <a:t>years</a:t>
            </a:r>
            <a:r>
              <a:rPr sz="1000">
                <a:latin typeface="Calibri"/>
                <a:cs typeface="Calibri"/>
              </a:rPr>
              <a:t> </a:t>
            </a:r>
            <a:r>
              <a:rPr sz="1000" spc="55">
                <a:latin typeface="Calibri"/>
                <a:cs typeface="Calibri"/>
              </a:rPr>
              <a:t>experience </a:t>
            </a:r>
            <a:r>
              <a:rPr sz="1000" spc="80">
                <a:latin typeface="Calibri"/>
                <a:cs typeface="Calibri"/>
              </a:rPr>
              <a:t>as</a:t>
            </a:r>
            <a:r>
              <a:rPr sz="1000" spc="25">
                <a:latin typeface="Calibri"/>
                <a:cs typeface="Calibri"/>
              </a:rPr>
              <a:t> </a:t>
            </a:r>
            <a:r>
              <a:rPr sz="1000" spc="105">
                <a:latin typeface="Calibri"/>
                <a:cs typeface="Calibri"/>
              </a:rPr>
              <a:t>a</a:t>
            </a:r>
            <a:r>
              <a:rPr sz="1000" spc="20">
                <a:latin typeface="Calibri"/>
                <a:cs typeface="Calibri"/>
              </a:rPr>
              <a:t> </a:t>
            </a:r>
            <a:r>
              <a:rPr sz="1000">
                <a:latin typeface="Calibri"/>
                <a:cs typeface="Calibri"/>
              </a:rPr>
              <a:t>life-</a:t>
            </a:r>
            <a:r>
              <a:rPr sz="1000" spc="60">
                <a:latin typeface="Calibri"/>
                <a:cs typeface="Calibri"/>
              </a:rPr>
              <a:t>sciences </a:t>
            </a:r>
            <a:r>
              <a:rPr sz="1000" spc="50">
                <a:latin typeface="Calibri"/>
                <a:cs typeface="Calibri"/>
              </a:rPr>
              <a:t>entrepreneur</a:t>
            </a:r>
            <a:endParaRPr sz="1000">
              <a:latin typeface="Calibri"/>
              <a:cs typeface="Calibri"/>
            </a:endParaRPr>
          </a:p>
          <a:p>
            <a:pPr marL="184785" marR="5080" indent="-172720">
              <a:lnSpc>
                <a:spcPct val="95000"/>
              </a:lnSpc>
              <a:spcBef>
                <a:spcPts val="575"/>
              </a:spcBef>
              <a:buFont typeface="Arial"/>
              <a:buChar char="•"/>
              <a:tabLst>
                <a:tab pos="184785" algn="l"/>
              </a:tabLst>
            </a:pPr>
            <a:r>
              <a:rPr sz="1000" spc="65">
                <a:latin typeface="Calibri"/>
                <a:cs typeface="Calibri"/>
              </a:rPr>
              <a:t>Founder,</a:t>
            </a:r>
            <a:r>
              <a:rPr sz="1000">
                <a:latin typeface="Calibri"/>
                <a:cs typeface="Calibri"/>
              </a:rPr>
              <a:t> </a:t>
            </a:r>
            <a:r>
              <a:rPr sz="1000" spc="65">
                <a:latin typeface="Calibri"/>
                <a:cs typeface="Calibri"/>
              </a:rPr>
              <a:t>Chairman, </a:t>
            </a:r>
            <a:r>
              <a:rPr sz="1000" spc="75">
                <a:latin typeface="Calibri"/>
                <a:cs typeface="Calibri"/>
              </a:rPr>
              <a:t>non-</a:t>
            </a:r>
            <a:r>
              <a:rPr sz="1000" spc="50">
                <a:latin typeface="Calibri"/>
                <a:cs typeface="Calibri"/>
              </a:rPr>
              <a:t>executive director</a:t>
            </a:r>
            <a:r>
              <a:rPr sz="1000" spc="-10">
                <a:latin typeface="Calibri"/>
                <a:cs typeface="Calibri"/>
              </a:rPr>
              <a:t> </a:t>
            </a:r>
            <a:r>
              <a:rPr sz="1000" spc="50">
                <a:latin typeface="Calibri"/>
                <a:cs typeface="Calibri"/>
              </a:rPr>
              <a:t>or</a:t>
            </a:r>
            <a:r>
              <a:rPr sz="1000" spc="-35">
                <a:latin typeface="Calibri"/>
                <a:cs typeface="Calibri"/>
              </a:rPr>
              <a:t> </a:t>
            </a:r>
            <a:r>
              <a:rPr sz="1000" spc="150">
                <a:latin typeface="Calibri"/>
                <a:cs typeface="Calibri"/>
              </a:rPr>
              <a:t>CEO</a:t>
            </a:r>
            <a:r>
              <a:rPr sz="1000" spc="-10">
                <a:latin typeface="Calibri"/>
                <a:cs typeface="Calibri"/>
              </a:rPr>
              <a:t> </a:t>
            </a:r>
            <a:r>
              <a:rPr sz="1000" spc="-25">
                <a:latin typeface="Calibri"/>
                <a:cs typeface="Calibri"/>
              </a:rPr>
              <a:t>of</a:t>
            </a:r>
            <a:r>
              <a:rPr sz="1000" spc="90">
                <a:latin typeface="Calibri"/>
                <a:cs typeface="Calibri"/>
              </a:rPr>
              <a:t> more</a:t>
            </a:r>
            <a:r>
              <a:rPr sz="1000" spc="-10">
                <a:latin typeface="Calibri"/>
                <a:cs typeface="Calibri"/>
              </a:rPr>
              <a:t> </a:t>
            </a:r>
            <a:r>
              <a:rPr sz="1000" spc="85">
                <a:latin typeface="Calibri"/>
                <a:cs typeface="Calibri"/>
              </a:rPr>
              <a:t>than</a:t>
            </a:r>
            <a:r>
              <a:rPr sz="1000" spc="-25">
                <a:latin typeface="Calibri"/>
                <a:cs typeface="Calibri"/>
              </a:rPr>
              <a:t> </a:t>
            </a:r>
            <a:r>
              <a:rPr sz="1000" spc="-10">
                <a:latin typeface="Calibri"/>
                <a:cs typeface="Calibri"/>
              </a:rPr>
              <a:t>fifteen </a:t>
            </a:r>
            <a:r>
              <a:rPr sz="1000" spc="90">
                <a:latin typeface="Calibri"/>
                <a:cs typeface="Calibri"/>
              </a:rPr>
              <a:t>companies</a:t>
            </a:r>
            <a:r>
              <a:rPr sz="1000">
                <a:latin typeface="Calibri"/>
                <a:cs typeface="Calibri"/>
              </a:rPr>
              <a:t> </a:t>
            </a:r>
            <a:r>
              <a:rPr sz="1000" spc="70">
                <a:latin typeface="Calibri"/>
                <a:cs typeface="Calibri"/>
              </a:rPr>
              <a:t>in</a:t>
            </a:r>
            <a:r>
              <a:rPr sz="1000" spc="-20">
                <a:latin typeface="Calibri"/>
                <a:cs typeface="Calibri"/>
              </a:rPr>
              <a:t> </a:t>
            </a:r>
            <a:r>
              <a:rPr sz="1000" spc="75">
                <a:latin typeface="Calibri"/>
                <a:cs typeface="Calibri"/>
              </a:rPr>
              <a:t>the</a:t>
            </a:r>
            <a:r>
              <a:rPr sz="1000" spc="-30">
                <a:latin typeface="Calibri"/>
                <a:cs typeface="Calibri"/>
              </a:rPr>
              <a:t> </a:t>
            </a:r>
            <a:r>
              <a:rPr sz="1000" spc="30">
                <a:latin typeface="Calibri"/>
                <a:cs typeface="Calibri"/>
              </a:rPr>
              <a:t>US, </a:t>
            </a:r>
            <a:r>
              <a:rPr sz="1000" spc="55">
                <a:latin typeface="Calibri"/>
                <a:cs typeface="Calibri"/>
              </a:rPr>
              <a:t>Australia</a:t>
            </a:r>
            <a:r>
              <a:rPr sz="1000" spc="-20">
                <a:latin typeface="Calibri"/>
                <a:cs typeface="Calibri"/>
              </a:rPr>
              <a:t> </a:t>
            </a:r>
            <a:r>
              <a:rPr sz="1000" spc="105">
                <a:latin typeface="Calibri"/>
                <a:cs typeface="Calibri"/>
              </a:rPr>
              <a:t>and</a:t>
            </a:r>
            <a:r>
              <a:rPr sz="1000" spc="-20">
                <a:latin typeface="Calibri"/>
                <a:cs typeface="Calibri"/>
              </a:rPr>
              <a:t> </a:t>
            </a:r>
            <a:r>
              <a:rPr sz="1000" spc="50">
                <a:latin typeface="Calibri"/>
                <a:cs typeface="Calibri"/>
              </a:rPr>
              <a:t>Asia</a:t>
            </a:r>
            <a:endParaRPr sz="1000">
              <a:latin typeface="Calibri"/>
              <a:cs typeface="Calibri"/>
            </a:endParaRPr>
          </a:p>
          <a:p>
            <a:pPr marL="184785" marR="16510" indent="-172720">
              <a:lnSpc>
                <a:spcPct val="95000"/>
              </a:lnSpc>
              <a:spcBef>
                <a:spcPts val="600"/>
              </a:spcBef>
              <a:buFont typeface="Arial"/>
              <a:buChar char="•"/>
              <a:tabLst>
                <a:tab pos="184785" algn="l"/>
              </a:tabLst>
            </a:pPr>
            <a:r>
              <a:rPr sz="1000" spc="65">
                <a:latin typeface="Calibri"/>
                <a:cs typeface="Calibri"/>
              </a:rPr>
              <a:t>Previous</a:t>
            </a:r>
            <a:r>
              <a:rPr sz="1000" spc="-10">
                <a:latin typeface="Calibri"/>
                <a:cs typeface="Calibri"/>
              </a:rPr>
              <a:t> </a:t>
            </a:r>
            <a:r>
              <a:rPr sz="1000" spc="105">
                <a:latin typeface="Calibri"/>
                <a:cs typeface="Calibri"/>
              </a:rPr>
              <a:t>and</a:t>
            </a:r>
            <a:r>
              <a:rPr sz="1000" spc="-10">
                <a:latin typeface="Calibri"/>
                <a:cs typeface="Calibri"/>
              </a:rPr>
              <a:t> </a:t>
            </a:r>
            <a:r>
              <a:rPr sz="1000" spc="50">
                <a:latin typeface="Calibri"/>
                <a:cs typeface="Calibri"/>
              </a:rPr>
              <a:t>current </a:t>
            </a:r>
            <a:r>
              <a:rPr sz="1000" spc="80">
                <a:latin typeface="Calibri"/>
                <a:cs typeface="Calibri"/>
              </a:rPr>
              <a:t>Boards</a:t>
            </a:r>
            <a:r>
              <a:rPr sz="1000" spc="-15">
                <a:latin typeface="Calibri"/>
                <a:cs typeface="Calibri"/>
              </a:rPr>
              <a:t> </a:t>
            </a:r>
            <a:r>
              <a:rPr sz="1000" spc="60">
                <a:latin typeface="Calibri"/>
                <a:cs typeface="Calibri"/>
              </a:rPr>
              <a:t>include </a:t>
            </a:r>
            <a:r>
              <a:rPr sz="1000" spc="85">
                <a:latin typeface="Calibri"/>
                <a:cs typeface="Calibri"/>
              </a:rPr>
              <a:t>Imugene,</a:t>
            </a:r>
            <a:r>
              <a:rPr sz="1000">
                <a:latin typeface="Calibri"/>
                <a:cs typeface="Calibri"/>
              </a:rPr>
              <a:t> </a:t>
            </a:r>
            <a:r>
              <a:rPr sz="1000" spc="70">
                <a:latin typeface="Calibri"/>
                <a:cs typeface="Calibri"/>
              </a:rPr>
              <a:t>Chimeric </a:t>
            </a:r>
            <a:r>
              <a:rPr sz="1000" spc="45">
                <a:latin typeface="Calibri"/>
                <a:cs typeface="Calibri"/>
              </a:rPr>
              <a:t>Therapeutics, </a:t>
            </a:r>
            <a:r>
              <a:rPr sz="1000" spc="20">
                <a:latin typeface="Calibri"/>
                <a:cs typeface="Calibri"/>
              </a:rPr>
              <a:t>Viralytics,</a:t>
            </a:r>
            <a:r>
              <a:rPr sz="1000" spc="155">
                <a:latin typeface="Calibri"/>
                <a:cs typeface="Calibri"/>
              </a:rPr>
              <a:t> </a:t>
            </a:r>
            <a:r>
              <a:rPr sz="1000" spc="60">
                <a:latin typeface="Calibri"/>
                <a:cs typeface="Calibri"/>
              </a:rPr>
              <a:t>Prescient </a:t>
            </a:r>
            <a:r>
              <a:rPr sz="1000" spc="65">
                <a:latin typeface="Calibri"/>
                <a:cs typeface="Calibri"/>
              </a:rPr>
              <a:t>Therapeutics</a:t>
            </a:r>
            <a:r>
              <a:rPr sz="1000" spc="5">
                <a:latin typeface="Calibri"/>
                <a:cs typeface="Calibri"/>
              </a:rPr>
              <a:t> </a:t>
            </a:r>
            <a:r>
              <a:rPr sz="1000" spc="80">
                <a:latin typeface="Calibri"/>
                <a:cs typeface="Calibri"/>
              </a:rPr>
              <a:t>and Polynoma</a:t>
            </a:r>
            <a:endParaRPr sz="1000">
              <a:latin typeface="Calibri"/>
              <a:cs typeface="Calibri"/>
            </a:endParaRPr>
          </a:p>
        </p:txBody>
      </p:sp>
      <p:sp>
        <p:nvSpPr>
          <p:cNvPr id="11" name="object 12">
            <a:extLst>
              <a:ext uri="{FF2B5EF4-FFF2-40B4-BE49-F238E27FC236}">
                <a16:creationId xmlns:a16="http://schemas.microsoft.com/office/drawing/2014/main" id="{03050F96-7AA7-160C-3945-23B642634512}"/>
              </a:ext>
            </a:extLst>
          </p:cNvPr>
          <p:cNvSpPr txBox="1"/>
          <p:nvPr/>
        </p:nvSpPr>
        <p:spPr>
          <a:xfrm>
            <a:off x="2911515" y="2320269"/>
            <a:ext cx="1779905" cy="761365"/>
          </a:xfrm>
          <a:prstGeom prst="rect">
            <a:avLst/>
          </a:prstGeom>
          <a:solidFill>
            <a:srgbClr val="006A91"/>
          </a:solidFill>
        </p:spPr>
        <p:txBody>
          <a:bodyPr vert="horz" wrap="square" lIns="0" tIns="22225" rIns="0" bIns="0" rtlCol="0">
            <a:spAutoFit/>
          </a:bodyPr>
          <a:lstStyle/>
          <a:p>
            <a:pPr>
              <a:lnSpc>
                <a:spcPct val="100000"/>
              </a:lnSpc>
              <a:spcBef>
                <a:spcPts val="175"/>
              </a:spcBef>
            </a:pPr>
            <a:endParaRPr sz="1200">
              <a:latin typeface="Times New Roman"/>
              <a:cs typeface="Times New Roman"/>
            </a:endParaRPr>
          </a:p>
          <a:p>
            <a:pPr algn="ctr">
              <a:lnSpc>
                <a:spcPct val="100000"/>
              </a:lnSpc>
            </a:pPr>
            <a:r>
              <a:rPr sz="1200">
                <a:solidFill>
                  <a:srgbClr val="FFFFFF"/>
                </a:solidFill>
                <a:latin typeface="Calibri"/>
                <a:cs typeface="Calibri"/>
              </a:rPr>
              <a:t>Paul</a:t>
            </a:r>
            <a:r>
              <a:rPr sz="1200" spc="114">
                <a:solidFill>
                  <a:srgbClr val="FFFFFF"/>
                </a:solidFill>
                <a:latin typeface="Calibri"/>
                <a:cs typeface="Calibri"/>
              </a:rPr>
              <a:t> </a:t>
            </a:r>
            <a:r>
              <a:rPr sz="1200" spc="-10">
                <a:solidFill>
                  <a:srgbClr val="FFFFFF"/>
                </a:solidFill>
                <a:latin typeface="Calibri"/>
                <a:cs typeface="Calibri"/>
              </a:rPr>
              <a:t>Hopper</a:t>
            </a:r>
            <a:endParaRPr sz="1200">
              <a:latin typeface="Calibri"/>
              <a:cs typeface="Calibri"/>
            </a:endParaRPr>
          </a:p>
          <a:p>
            <a:pPr algn="ctr">
              <a:lnSpc>
                <a:spcPct val="100000"/>
              </a:lnSpc>
              <a:spcBef>
                <a:spcPts val="15"/>
              </a:spcBef>
            </a:pPr>
            <a:r>
              <a:rPr sz="1050" spc="10">
                <a:solidFill>
                  <a:srgbClr val="FFFFFF"/>
                </a:solidFill>
                <a:latin typeface="Calibri"/>
                <a:cs typeface="Calibri"/>
              </a:rPr>
              <a:t>Executive</a:t>
            </a:r>
            <a:r>
              <a:rPr sz="1050" spc="110">
                <a:solidFill>
                  <a:srgbClr val="FFFFFF"/>
                </a:solidFill>
                <a:latin typeface="Calibri"/>
                <a:cs typeface="Calibri"/>
              </a:rPr>
              <a:t> </a:t>
            </a:r>
            <a:r>
              <a:rPr sz="1050" spc="-10">
                <a:solidFill>
                  <a:srgbClr val="FFFFFF"/>
                </a:solidFill>
                <a:latin typeface="Calibri"/>
                <a:cs typeface="Calibri"/>
              </a:rPr>
              <a:t>Chairman</a:t>
            </a:r>
            <a:endParaRPr sz="1050">
              <a:latin typeface="Calibri"/>
              <a:cs typeface="Calibri"/>
            </a:endParaRPr>
          </a:p>
        </p:txBody>
      </p:sp>
      <p:sp>
        <p:nvSpPr>
          <p:cNvPr id="17" name="object 13">
            <a:extLst>
              <a:ext uri="{FF2B5EF4-FFF2-40B4-BE49-F238E27FC236}">
                <a16:creationId xmlns:a16="http://schemas.microsoft.com/office/drawing/2014/main" id="{A3F21F7E-9907-BC54-421A-BEBC1D66645F}"/>
              </a:ext>
            </a:extLst>
          </p:cNvPr>
          <p:cNvSpPr txBox="1"/>
          <p:nvPr/>
        </p:nvSpPr>
        <p:spPr>
          <a:xfrm>
            <a:off x="5440494" y="2931000"/>
            <a:ext cx="1488440" cy="453390"/>
          </a:xfrm>
          <a:prstGeom prst="rect">
            <a:avLst/>
          </a:prstGeom>
          <a:solidFill>
            <a:srgbClr val="006A91"/>
          </a:solidFill>
        </p:spPr>
        <p:txBody>
          <a:bodyPr vert="horz" wrap="square" lIns="0" tIns="139700" rIns="0" bIns="0" rtlCol="0">
            <a:spAutoFit/>
          </a:bodyPr>
          <a:lstStyle/>
          <a:p>
            <a:pPr marL="412115">
              <a:lnSpc>
                <a:spcPct val="100000"/>
              </a:lnSpc>
              <a:spcBef>
                <a:spcPts val="1100"/>
              </a:spcBef>
            </a:pPr>
            <a:r>
              <a:rPr sz="1050" spc="95">
                <a:solidFill>
                  <a:srgbClr val="FFFFFF"/>
                </a:solidFill>
                <a:latin typeface="Calibri"/>
                <a:cs typeface="Calibri"/>
              </a:rPr>
              <a:t>Ian</a:t>
            </a:r>
            <a:r>
              <a:rPr sz="1050" spc="-5">
                <a:solidFill>
                  <a:srgbClr val="FFFFFF"/>
                </a:solidFill>
                <a:latin typeface="Calibri"/>
                <a:cs typeface="Calibri"/>
              </a:rPr>
              <a:t> </a:t>
            </a:r>
            <a:r>
              <a:rPr sz="1050" spc="70">
                <a:solidFill>
                  <a:srgbClr val="FFFFFF"/>
                </a:solidFill>
                <a:latin typeface="Calibri"/>
                <a:cs typeface="Calibri"/>
              </a:rPr>
              <a:t>Turner</a:t>
            </a:r>
            <a:endParaRPr sz="1050">
              <a:latin typeface="Calibri"/>
              <a:cs typeface="Calibri"/>
            </a:endParaRPr>
          </a:p>
        </p:txBody>
      </p:sp>
      <p:sp>
        <p:nvSpPr>
          <p:cNvPr id="18" name="object 14">
            <a:extLst>
              <a:ext uri="{FF2B5EF4-FFF2-40B4-BE49-F238E27FC236}">
                <a16:creationId xmlns:a16="http://schemas.microsoft.com/office/drawing/2014/main" id="{9F9C12DA-15D5-30E6-15AA-CE17DD64A74E}"/>
              </a:ext>
            </a:extLst>
          </p:cNvPr>
          <p:cNvSpPr txBox="1"/>
          <p:nvPr/>
        </p:nvSpPr>
        <p:spPr>
          <a:xfrm>
            <a:off x="5470973" y="5686404"/>
            <a:ext cx="1488440" cy="453390"/>
          </a:xfrm>
          <a:prstGeom prst="rect">
            <a:avLst/>
          </a:prstGeom>
          <a:solidFill>
            <a:srgbClr val="006A91"/>
          </a:solidFill>
        </p:spPr>
        <p:txBody>
          <a:bodyPr vert="horz" wrap="square" lIns="0" tIns="140335" rIns="0" bIns="0" rtlCol="0">
            <a:spAutoFit/>
          </a:bodyPr>
          <a:lstStyle/>
          <a:p>
            <a:pPr marL="264160">
              <a:lnSpc>
                <a:spcPct val="100000"/>
              </a:lnSpc>
              <a:spcBef>
                <a:spcPts val="1105"/>
              </a:spcBef>
            </a:pPr>
            <a:r>
              <a:rPr sz="1050" spc="60">
                <a:solidFill>
                  <a:srgbClr val="FFFFFF"/>
                </a:solidFill>
                <a:latin typeface="Calibri"/>
                <a:cs typeface="Calibri"/>
              </a:rPr>
              <a:t>Dr.</a:t>
            </a:r>
            <a:r>
              <a:rPr sz="1050">
                <a:solidFill>
                  <a:srgbClr val="FFFFFF"/>
                </a:solidFill>
                <a:latin typeface="Calibri"/>
                <a:cs typeface="Calibri"/>
              </a:rPr>
              <a:t> </a:t>
            </a:r>
            <a:r>
              <a:rPr sz="1050" spc="75">
                <a:solidFill>
                  <a:srgbClr val="FFFFFF"/>
                </a:solidFill>
                <a:latin typeface="Calibri"/>
                <a:cs typeface="Calibri"/>
              </a:rPr>
              <a:t>Leila</a:t>
            </a:r>
            <a:r>
              <a:rPr sz="1050" spc="15">
                <a:solidFill>
                  <a:srgbClr val="FFFFFF"/>
                </a:solidFill>
                <a:latin typeface="Calibri"/>
                <a:cs typeface="Calibri"/>
              </a:rPr>
              <a:t> </a:t>
            </a:r>
            <a:r>
              <a:rPr sz="1050" spc="80">
                <a:solidFill>
                  <a:srgbClr val="FFFFFF"/>
                </a:solidFill>
                <a:latin typeface="Calibri"/>
                <a:cs typeface="Calibri"/>
              </a:rPr>
              <a:t>Alland</a:t>
            </a:r>
            <a:endParaRPr sz="1050">
              <a:latin typeface="Calibri"/>
              <a:cs typeface="Calibri"/>
            </a:endParaRPr>
          </a:p>
        </p:txBody>
      </p:sp>
      <p:pic>
        <p:nvPicPr>
          <p:cNvPr id="31" name="object 15">
            <a:extLst>
              <a:ext uri="{FF2B5EF4-FFF2-40B4-BE49-F238E27FC236}">
                <a16:creationId xmlns:a16="http://schemas.microsoft.com/office/drawing/2014/main" id="{CEA1910B-B4CC-C361-5D4A-987E91C854D3}"/>
              </a:ext>
            </a:extLst>
          </p:cNvPr>
          <p:cNvPicPr/>
          <p:nvPr/>
        </p:nvPicPr>
        <p:blipFill>
          <a:blip r:embed="rId7" cstate="print"/>
          <a:stretch>
            <a:fillRect/>
          </a:stretch>
        </p:blipFill>
        <p:spPr>
          <a:xfrm>
            <a:off x="7892409" y="1172222"/>
            <a:ext cx="1607121" cy="1607246"/>
          </a:xfrm>
          <a:prstGeom prst="rect">
            <a:avLst/>
          </a:prstGeom>
        </p:spPr>
      </p:pic>
      <p:pic>
        <p:nvPicPr>
          <p:cNvPr id="37" name="object 16">
            <a:extLst>
              <a:ext uri="{FF2B5EF4-FFF2-40B4-BE49-F238E27FC236}">
                <a16:creationId xmlns:a16="http://schemas.microsoft.com/office/drawing/2014/main" id="{85E3C87D-FE3C-2D3F-A80D-790BD7AFB718}"/>
              </a:ext>
            </a:extLst>
          </p:cNvPr>
          <p:cNvPicPr/>
          <p:nvPr/>
        </p:nvPicPr>
        <p:blipFill>
          <a:blip r:embed="rId8" cstate="print"/>
          <a:stretch>
            <a:fillRect/>
          </a:stretch>
        </p:blipFill>
        <p:spPr>
          <a:xfrm>
            <a:off x="7893924" y="4022118"/>
            <a:ext cx="1660489" cy="1503582"/>
          </a:xfrm>
          <a:prstGeom prst="rect">
            <a:avLst/>
          </a:prstGeom>
        </p:spPr>
      </p:pic>
      <p:pic>
        <p:nvPicPr>
          <p:cNvPr id="56" name="object 17">
            <a:extLst>
              <a:ext uri="{FF2B5EF4-FFF2-40B4-BE49-F238E27FC236}">
                <a16:creationId xmlns:a16="http://schemas.microsoft.com/office/drawing/2014/main" id="{95EDF10A-4D33-C471-9BA0-A9BC61B9E992}"/>
              </a:ext>
            </a:extLst>
          </p:cNvPr>
          <p:cNvPicPr/>
          <p:nvPr/>
        </p:nvPicPr>
        <p:blipFill>
          <a:blip r:embed="rId9" cstate="print"/>
          <a:stretch>
            <a:fillRect/>
          </a:stretch>
        </p:blipFill>
        <p:spPr>
          <a:xfrm>
            <a:off x="10189407" y="1185779"/>
            <a:ext cx="1530857" cy="1530858"/>
          </a:xfrm>
          <a:prstGeom prst="rect">
            <a:avLst/>
          </a:prstGeom>
        </p:spPr>
      </p:pic>
      <p:sp>
        <p:nvSpPr>
          <p:cNvPr id="57" name="object 18">
            <a:extLst>
              <a:ext uri="{FF2B5EF4-FFF2-40B4-BE49-F238E27FC236}">
                <a16:creationId xmlns:a16="http://schemas.microsoft.com/office/drawing/2014/main" id="{74E51D0C-2A16-AE93-BF62-508B471E6B83}"/>
              </a:ext>
            </a:extLst>
          </p:cNvPr>
          <p:cNvSpPr txBox="1"/>
          <p:nvPr/>
        </p:nvSpPr>
        <p:spPr>
          <a:xfrm>
            <a:off x="10302183" y="2931000"/>
            <a:ext cx="1488440" cy="453390"/>
          </a:xfrm>
          <a:prstGeom prst="rect">
            <a:avLst/>
          </a:prstGeom>
          <a:solidFill>
            <a:srgbClr val="006A91"/>
          </a:solidFill>
        </p:spPr>
        <p:txBody>
          <a:bodyPr vert="horz" wrap="square" lIns="0" tIns="139700" rIns="0" bIns="0" rtlCol="0">
            <a:spAutoFit/>
          </a:bodyPr>
          <a:lstStyle/>
          <a:p>
            <a:pPr marL="342900">
              <a:lnSpc>
                <a:spcPct val="100000"/>
              </a:lnSpc>
              <a:spcBef>
                <a:spcPts val="1100"/>
              </a:spcBef>
            </a:pPr>
            <a:r>
              <a:rPr sz="1050" spc="80">
                <a:solidFill>
                  <a:srgbClr val="FFFFFF"/>
                </a:solidFill>
                <a:latin typeface="Calibri"/>
                <a:cs typeface="Calibri"/>
              </a:rPr>
              <a:t>Phillip</a:t>
            </a:r>
            <a:r>
              <a:rPr sz="1050" spc="20">
                <a:solidFill>
                  <a:srgbClr val="FFFFFF"/>
                </a:solidFill>
                <a:latin typeface="Calibri"/>
                <a:cs typeface="Calibri"/>
              </a:rPr>
              <a:t> </a:t>
            </a:r>
            <a:r>
              <a:rPr sz="1050" spc="85">
                <a:solidFill>
                  <a:srgbClr val="FFFFFF"/>
                </a:solidFill>
                <a:latin typeface="Calibri"/>
                <a:cs typeface="Calibri"/>
              </a:rPr>
              <a:t>Hains</a:t>
            </a:r>
            <a:endParaRPr sz="1050">
              <a:latin typeface="Calibri"/>
              <a:cs typeface="Calibri"/>
            </a:endParaRPr>
          </a:p>
        </p:txBody>
      </p:sp>
      <p:sp>
        <p:nvSpPr>
          <p:cNvPr id="58" name="object 19">
            <a:extLst>
              <a:ext uri="{FF2B5EF4-FFF2-40B4-BE49-F238E27FC236}">
                <a16:creationId xmlns:a16="http://schemas.microsoft.com/office/drawing/2014/main" id="{87977965-787B-ABBE-3D99-67FD5A764F4E}"/>
              </a:ext>
            </a:extLst>
          </p:cNvPr>
          <p:cNvSpPr txBox="1"/>
          <p:nvPr/>
        </p:nvSpPr>
        <p:spPr>
          <a:xfrm>
            <a:off x="7980197" y="2931000"/>
            <a:ext cx="1488440" cy="453390"/>
          </a:xfrm>
          <a:prstGeom prst="rect">
            <a:avLst/>
          </a:prstGeom>
          <a:solidFill>
            <a:srgbClr val="006A91"/>
          </a:solidFill>
        </p:spPr>
        <p:txBody>
          <a:bodyPr vert="horz" wrap="square" lIns="0" tIns="139700" rIns="0" bIns="0" rtlCol="0">
            <a:spAutoFit/>
          </a:bodyPr>
          <a:lstStyle/>
          <a:p>
            <a:pPr marL="313055">
              <a:lnSpc>
                <a:spcPct val="100000"/>
              </a:lnSpc>
              <a:spcBef>
                <a:spcPts val="1100"/>
              </a:spcBef>
            </a:pPr>
            <a:r>
              <a:rPr sz="1050" spc="85">
                <a:solidFill>
                  <a:srgbClr val="FFFFFF"/>
                </a:solidFill>
                <a:latin typeface="Calibri"/>
                <a:cs typeface="Calibri"/>
              </a:rPr>
              <a:t>Hester</a:t>
            </a:r>
            <a:r>
              <a:rPr sz="1050" spc="20">
                <a:solidFill>
                  <a:srgbClr val="FFFFFF"/>
                </a:solidFill>
                <a:latin typeface="Calibri"/>
                <a:cs typeface="Calibri"/>
              </a:rPr>
              <a:t> </a:t>
            </a:r>
            <a:r>
              <a:rPr sz="1050" spc="85">
                <a:solidFill>
                  <a:srgbClr val="FFFFFF"/>
                </a:solidFill>
                <a:latin typeface="Calibri"/>
                <a:cs typeface="Calibri"/>
              </a:rPr>
              <a:t>Larkin</a:t>
            </a:r>
            <a:endParaRPr sz="1050">
              <a:latin typeface="Calibri"/>
              <a:cs typeface="Calibri"/>
            </a:endParaRPr>
          </a:p>
        </p:txBody>
      </p:sp>
      <p:sp>
        <p:nvSpPr>
          <p:cNvPr id="59" name="object 20">
            <a:extLst>
              <a:ext uri="{FF2B5EF4-FFF2-40B4-BE49-F238E27FC236}">
                <a16:creationId xmlns:a16="http://schemas.microsoft.com/office/drawing/2014/main" id="{B76C9A5D-84A4-6EEE-F0AA-F5A260313D8B}"/>
              </a:ext>
            </a:extLst>
          </p:cNvPr>
          <p:cNvSpPr txBox="1"/>
          <p:nvPr/>
        </p:nvSpPr>
        <p:spPr>
          <a:xfrm>
            <a:off x="8010678" y="5686404"/>
            <a:ext cx="1488440" cy="453390"/>
          </a:xfrm>
          <a:prstGeom prst="rect">
            <a:avLst/>
          </a:prstGeom>
          <a:solidFill>
            <a:srgbClr val="006A91"/>
          </a:solidFill>
        </p:spPr>
        <p:txBody>
          <a:bodyPr vert="horz" wrap="square" lIns="0" tIns="140335" rIns="0" bIns="0" rtlCol="0">
            <a:spAutoFit/>
          </a:bodyPr>
          <a:lstStyle/>
          <a:p>
            <a:pPr marL="287655">
              <a:lnSpc>
                <a:spcPct val="100000"/>
              </a:lnSpc>
              <a:spcBef>
                <a:spcPts val="1105"/>
              </a:spcBef>
            </a:pPr>
            <a:r>
              <a:rPr sz="1050" spc="90">
                <a:solidFill>
                  <a:srgbClr val="FFFFFF"/>
                </a:solidFill>
                <a:latin typeface="Calibri"/>
                <a:cs typeface="Calibri"/>
              </a:rPr>
              <a:t>Noel</a:t>
            </a:r>
            <a:r>
              <a:rPr sz="1050" spc="10">
                <a:solidFill>
                  <a:srgbClr val="FFFFFF"/>
                </a:solidFill>
                <a:latin typeface="Calibri"/>
                <a:cs typeface="Calibri"/>
              </a:rPr>
              <a:t> </a:t>
            </a:r>
            <a:r>
              <a:rPr sz="1050" spc="85">
                <a:solidFill>
                  <a:srgbClr val="FFFFFF"/>
                </a:solidFill>
                <a:latin typeface="Calibri"/>
                <a:cs typeface="Calibri"/>
              </a:rPr>
              <a:t>Donnelly</a:t>
            </a:r>
            <a:endParaRPr sz="1050">
              <a:latin typeface="Calibri"/>
              <a:cs typeface="Calibri"/>
            </a:endParaRPr>
          </a:p>
        </p:txBody>
      </p:sp>
    </p:spTree>
    <p:extLst>
      <p:ext uri="{BB962C8B-B14F-4D97-AF65-F5344CB8AC3E}">
        <p14:creationId xmlns:p14="http://schemas.microsoft.com/office/powerpoint/2010/main" val="2291474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67ED7-9E2B-F6DE-CFBC-18FE6C5F84CD}"/>
              </a:ext>
            </a:extLst>
          </p:cNvPr>
          <p:cNvSpPr>
            <a:spLocks noGrp="1"/>
          </p:cNvSpPr>
          <p:nvPr>
            <p:ph idx="1"/>
          </p:nvPr>
        </p:nvSpPr>
        <p:spPr>
          <a:xfrm>
            <a:off x="304800" y="1378617"/>
            <a:ext cx="5040086" cy="3905287"/>
          </a:xfrm>
        </p:spPr>
        <p:txBody>
          <a:bodyPr/>
          <a:lstStyle/>
          <a:p>
            <a:r>
              <a:rPr lang="en-US" sz="1500" b="1" dirty="0">
                <a:latin typeface="Arial Nova" panose="020B0504020202020204" pitchFamily="34" charset="0"/>
              </a:rPr>
              <a:t>44 </a:t>
            </a:r>
            <a:r>
              <a:rPr lang="en-US" sz="1450" b="1" dirty="0">
                <a:latin typeface="Arial Nova" panose="020B0504020202020204" pitchFamily="34" charset="0"/>
              </a:rPr>
              <a:t>subjects</a:t>
            </a:r>
            <a:r>
              <a:rPr lang="en-US" sz="1450" b="1" dirty="0"/>
              <a:t>: </a:t>
            </a:r>
            <a:r>
              <a:rPr lang="en-US" sz="1450" dirty="0"/>
              <a:t>Pancreatic Ductal Adenocarcinoma (PDAC) imaged under 3rd party (Germany) compassionate use*</a:t>
            </a:r>
          </a:p>
          <a:p>
            <a:r>
              <a:rPr lang="en-US" sz="1450" b="1" dirty="0">
                <a:latin typeface="Arial Nova" panose="020B0504020202020204" pitchFamily="34" charset="0"/>
              </a:rPr>
              <a:t>32 subjects: </a:t>
            </a:r>
            <a:r>
              <a:rPr lang="en-US" sz="1450" dirty="0"/>
              <a:t>12 PDAC, 20 Head &amp; Neck Squamous Cell Carcinoma(HNSCC) imaged in Investigator Initiated Research (IIR)**</a:t>
            </a:r>
          </a:p>
          <a:p>
            <a:r>
              <a:rPr lang="en-US" sz="1450" b="1" dirty="0">
                <a:latin typeface="Arial Nova" panose="020B0504020202020204" pitchFamily="34" charset="0"/>
              </a:rPr>
              <a:t>4 subjects: </a:t>
            </a:r>
            <a:r>
              <a:rPr lang="en-US" sz="1450" dirty="0"/>
              <a:t>single case publications in </a:t>
            </a:r>
            <a:br>
              <a:rPr lang="en-US" sz="1450" dirty="0"/>
            </a:br>
            <a:r>
              <a:rPr lang="en-US" sz="1450" dirty="0"/>
              <a:t>Non-Small Cell Lung Cancer (NSCLC), Triple Negative Breast Cancer (TNBC), Ovarian, Thyroid Cancer</a:t>
            </a:r>
          </a:p>
          <a:p>
            <a:r>
              <a:rPr lang="en-US" sz="1450" b="1" dirty="0">
                <a:latin typeface="Arial Nova" panose="020B0504020202020204" pitchFamily="34" charset="0"/>
              </a:rPr>
              <a:t>Ongoing Phase I </a:t>
            </a:r>
            <a:r>
              <a:rPr lang="en-US" sz="1450" dirty="0"/>
              <a:t>imaging study in Pancreatic Cancer ongoing at Montefiore, NY and United </a:t>
            </a:r>
            <a:r>
              <a:rPr lang="en-US" sz="1450" dirty="0" err="1"/>
              <a:t>Theranostic</a:t>
            </a:r>
            <a:r>
              <a:rPr lang="en-US" sz="1450" dirty="0"/>
              <a:t>, NJ***</a:t>
            </a:r>
          </a:p>
          <a:p>
            <a:r>
              <a:rPr lang="en-US" sz="1450" dirty="0"/>
              <a:t>Phase I is used to confirm Proof-Of Concept in subjects with metastatic pancreatic cancer</a:t>
            </a:r>
          </a:p>
          <a:p>
            <a:r>
              <a:rPr lang="en-US" sz="1450" b="1" dirty="0">
                <a:latin typeface="+mj-lt"/>
              </a:rPr>
              <a:t>Phase II </a:t>
            </a:r>
            <a:r>
              <a:rPr lang="en-US" sz="1450" dirty="0"/>
              <a:t>in preparation in subjects with loco-regional disease (pre-metastatic)</a:t>
            </a:r>
          </a:p>
          <a:p>
            <a:pPr marL="0" indent="0">
              <a:buNone/>
            </a:pPr>
            <a:endParaRPr lang="en-US" sz="1600" dirty="0"/>
          </a:p>
        </p:txBody>
      </p:sp>
      <p:sp>
        <p:nvSpPr>
          <p:cNvPr id="3" name="Title 2">
            <a:extLst>
              <a:ext uri="{FF2B5EF4-FFF2-40B4-BE49-F238E27FC236}">
                <a16:creationId xmlns:a16="http://schemas.microsoft.com/office/drawing/2014/main" id="{FCF77760-898F-FBF9-4E0E-7AE98F0F2E55}"/>
              </a:ext>
            </a:extLst>
          </p:cNvPr>
          <p:cNvSpPr>
            <a:spLocks noGrp="1"/>
          </p:cNvSpPr>
          <p:nvPr>
            <p:ph type="title"/>
          </p:nvPr>
        </p:nvSpPr>
        <p:spPr>
          <a:xfrm>
            <a:off x="304800" y="374737"/>
            <a:ext cx="11582400" cy="685799"/>
          </a:xfrm>
        </p:spPr>
        <p:txBody>
          <a:bodyPr/>
          <a:lstStyle/>
          <a:p>
            <a:r>
              <a:rPr lang="en-US" dirty="0"/>
              <a:t>80 Subjects Imaged with 68GA-RAD301 to Date</a:t>
            </a:r>
            <a:br>
              <a:rPr lang="en-US" dirty="0"/>
            </a:br>
            <a:r>
              <a:rPr lang="en-US" sz="2000" b="0" kern="0" dirty="0">
                <a:cs typeface="Arial" panose="020B0604020202020204" pitchFamily="34" charset="0"/>
              </a:rPr>
              <a:t>Multi-indication Potential Beyond Pancreatic Cancer</a:t>
            </a:r>
            <a:endParaRPr lang="en-US" sz="2000" b="0" dirty="0"/>
          </a:p>
        </p:txBody>
      </p:sp>
      <p:graphicFrame>
        <p:nvGraphicFramePr>
          <p:cNvPr id="5" name="Content Placeholder 1">
            <a:extLst>
              <a:ext uri="{FF2B5EF4-FFF2-40B4-BE49-F238E27FC236}">
                <a16:creationId xmlns:a16="http://schemas.microsoft.com/office/drawing/2014/main" id="{2EE8750F-CFC6-9BDC-EDDC-5420753C6217}"/>
              </a:ext>
            </a:extLst>
          </p:cNvPr>
          <p:cNvGraphicFramePr>
            <a:graphicFrameLocks/>
          </p:cNvGraphicFramePr>
          <p:nvPr>
            <p:extLst>
              <p:ext uri="{D42A27DB-BD31-4B8C-83A1-F6EECF244321}">
                <p14:modId xmlns:p14="http://schemas.microsoft.com/office/powerpoint/2010/main" val="2479752828"/>
              </p:ext>
            </p:extLst>
          </p:nvPr>
        </p:nvGraphicFramePr>
        <p:xfrm>
          <a:off x="5720316" y="1378617"/>
          <a:ext cx="6166883" cy="2956560"/>
        </p:xfrm>
        <a:graphic>
          <a:graphicData uri="http://schemas.openxmlformats.org/drawingml/2006/table">
            <a:tbl>
              <a:tblPr firstRow="1" bandRow="1">
                <a:effectLst>
                  <a:outerShdw blurRad="50800" dist="38100" dir="2700000" algn="tl" rotWithShape="0">
                    <a:prstClr val="black">
                      <a:alpha val="40000"/>
                    </a:prstClr>
                  </a:outerShdw>
                </a:effectLst>
                <a:tableStyleId>{69012ECD-51FC-41F1-AA8D-1B2483CD663E}</a:tableStyleId>
              </a:tblPr>
              <a:tblGrid>
                <a:gridCol w="1608752">
                  <a:extLst>
                    <a:ext uri="{9D8B030D-6E8A-4147-A177-3AD203B41FA5}">
                      <a16:colId xmlns:a16="http://schemas.microsoft.com/office/drawing/2014/main" val="386235058"/>
                    </a:ext>
                  </a:extLst>
                </a:gridCol>
                <a:gridCol w="1519377">
                  <a:extLst>
                    <a:ext uri="{9D8B030D-6E8A-4147-A177-3AD203B41FA5}">
                      <a16:colId xmlns:a16="http://schemas.microsoft.com/office/drawing/2014/main" val="2001502214"/>
                    </a:ext>
                  </a:extLst>
                </a:gridCol>
                <a:gridCol w="1519377">
                  <a:extLst>
                    <a:ext uri="{9D8B030D-6E8A-4147-A177-3AD203B41FA5}">
                      <a16:colId xmlns:a16="http://schemas.microsoft.com/office/drawing/2014/main" val="2285853166"/>
                    </a:ext>
                  </a:extLst>
                </a:gridCol>
                <a:gridCol w="1519377">
                  <a:extLst>
                    <a:ext uri="{9D8B030D-6E8A-4147-A177-3AD203B41FA5}">
                      <a16:colId xmlns:a16="http://schemas.microsoft.com/office/drawing/2014/main" val="273738373"/>
                    </a:ext>
                  </a:extLst>
                </a:gridCol>
              </a:tblGrid>
              <a:tr h="457200">
                <a:tc>
                  <a:txBody>
                    <a:bodyPr/>
                    <a:lstStyle/>
                    <a:p>
                      <a:pPr algn="ctr"/>
                      <a:r>
                        <a:rPr lang="en-US" sz="1100" b="1" i="0">
                          <a:solidFill>
                            <a:schemeClr val="bg1"/>
                          </a:solidFill>
                          <a:latin typeface="Arial Nova" panose="020B0504020202020204" pitchFamily="34" charset="0"/>
                        </a:rPr>
                        <a:t>3</a:t>
                      </a:r>
                      <a:r>
                        <a:rPr lang="en-US" sz="1100" b="1" i="0" baseline="30000">
                          <a:solidFill>
                            <a:schemeClr val="bg1"/>
                          </a:solidFill>
                          <a:latin typeface="Arial Nova" panose="020B0504020202020204" pitchFamily="34" charset="0"/>
                        </a:rPr>
                        <a:t>rd</a:t>
                      </a:r>
                      <a:r>
                        <a:rPr lang="en-US" sz="1100" b="1" i="0">
                          <a:solidFill>
                            <a:schemeClr val="bg1"/>
                          </a:solidFill>
                          <a:latin typeface="Arial Nova" panose="020B0504020202020204" pitchFamily="34" charset="0"/>
                        </a:rPr>
                        <a:t> PARTY COMPASSIONATE USE (Germany)*</a:t>
                      </a: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Nova" panose="020B0504020202020204" pitchFamily="34" charset="0"/>
                        </a:rPr>
                        <a:t>IIR IN PDAC &amp; HNSCC**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Nova" panose="020B0504020202020204" pitchFamily="34" charset="0"/>
                        </a:rPr>
                        <a:t>4 Single Case Publications</a:t>
                      </a: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accent5"/>
                    </a:solidFill>
                  </a:tcPr>
                </a:tc>
                <a:tc>
                  <a:txBody>
                    <a:bodyPr/>
                    <a:lstStyle/>
                    <a:p>
                      <a:pPr algn="ctr"/>
                      <a:r>
                        <a:rPr lang="en-US" sz="1100" b="1" i="0" dirty="0">
                          <a:solidFill>
                            <a:schemeClr val="bg1"/>
                          </a:solidFill>
                          <a:latin typeface="Arial Nova" panose="020B0504020202020204" pitchFamily="34" charset="0"/>
                        </a:rPr>
                        <a:t>PHASE I (USA)***</a:t>
                      </a: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accent5"/>
                    </a:solidFill>
                  </a:tcPr>
                </a:tc>
                <a:tc>
                  <a:txBody>
                    <a:bodyPr/>
                    <a:lstStyle/>
                    <a:p>
                      <a:pPr algn="ctr"/>
                      <a:r>
                        <a:rPr lang="en-US" sz="1100" b="1" i="0" dirty="0">
                          <a:solidFill>
                            <a:schemeClr val="bg1"/>
                          </a:solidFill>
                          <a:latin typeface="Arial Nova" panose="020B0504020202020204" pitchFamily="34" charset="0"/>
                        </a:rPr>
                        <a:t>Phase II (USA)</a:t>
                      </a: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688900445"/>
                  </a:ext>
                </a:extLst>
              </a:tr>
              <a:tr h="731520">
                <a:tc>
                  <a:txBody>
                    <a:bodyPr/>
                    <a:lstStyle/>
                    <a:p>
                      <a:pPr algn="ctr"/>
                      <a:endParaRPr lang="en-US" sz="1200" b="0" i="0">
                        <a:latin typeface="Arial Nova" panose="020B0504020202020204" pitchFamily="34" charset="0"/>
                      </a:endParaRP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327660" marR="205740" indent="-111760" algn="ctr">
                        <a:lnSpc>
                          <a:spcPct val="100000"/>
                        </a:lnSpc>
                        <a:spcBef>
                          <a:spcPts val="730"/>
                        </a:spcBef>
                      </a:pPr>
                      <a:endParaRPr lang="en-US" sz="1200" b="0" i="0" spc="0">
                        <a:solidFill>
                          <a:schemeClr val="tx1"/>
                        </a:solidFill>
                        <a:latin typeface="Arial Nova" panose="020B0504020202020204" pitchFamily="34" charset="0"/>
                        <a:cs typeface="Calibri"/>
                      </a:endParaRPr>
                    </a:p>
                  </a:txBody>
                  <a:tcPr marL="0" marR="0" marT="9271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algn="ctr">
                        <a:lnSpc>
                          <a:spcPct val="100000"/>
                        </a:lnSpc>
                        <a:spcBef>
                          <a:spcPts val="125"/>
                        </a:spcBef>
                      </a:pPr>
                      <a:endParaRPr lang="en-US" sz="1200" b="0" i="0" spc="0">
                        <a:solidFill>
                          <a:schemeClr val="tx1"/>
                        </a:solidFill>
                        <a:latin typeface="Arial Nova" panose="020B0504020202020204" pitchFamily="34" charset="0"/>
                        <a:cs typeface="Calibri"/>
                      </a:endParaRPr>
                    </a:p>
                  </a:txBody>
                  <a:tcPr marL="0" marR="0" marT="15875"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algn="ctr">
                        <a:lnSpc>
                          <a:spcPct val="100000"/>
                        </a:lnSpc>
                        <a:spcBef>
                          <a:spcPts val="125"/>
                        </a:spcBef>
                      </a:pPr>
                      <a:endParaRPr lang="en-US" sz="1200" b="0" i="0" spc="0">
                        <a:solidFill>
                          <a:schemeClr val="tx1"/>
                        </a:solidFill>
                        <a:latin typeface="Arial Nova" panose="020B0504020202020204" pitchFamily="34" charset="0"/>
                        <a:cs typeface="Calibri"/>
                      </a:endParaRPr>
                    </a:p>
                  </a:txBody>
                  <a:tcPr marL="0" marR="0" marT="15875"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1545167"/>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latin typeface="Arial Nova" panose="020B0504020202020204" pitchFamily="34" charset="0"/>
                        </a:rPr>
                        <a:t>44 pts</a:t>
                      </a:r>
                      <a:endParaRPr lang="en-US" sz="1200" kern="1200" noProof="0">
                        <a:solidFill>
                          <a:schemeClr val="tx1"/>
                        </a:solidFill>
                        <a:latin typeface="Arial Nova" panose="020B0504020202020204" pitchFamily="34" charset="0"/>
                        <a:ea typeface="+mn-ea"/>
                        <a:cs typeface="+mn-cs"/>
                      </a:endParaRP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latin typeface="Arial Nova" panose="020B0504020202020204" pitchFamily="34" charset="0"/>
                        </a:rPr>
                        <a:t>32 pts + 4 pts = 36 pts</a:t>
                      </a:r>
                      <a:endParaRPr lang="en-US" sz="1200" kern="1200" noProof="0">
                        <a:solidFill>
                          <a:schemeClr val="tx1"/>
                        </a:solidFill>
                        <a:latin typeface="Arial Nova" panose="020B0504020202020204" pitchFamily="34" charset="0"/>
                        <a:ea typeface="+mn-ea"/>
                        <a:cs typeface="+mn-cs"/>
                      </a:endParaRP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latin typeface="Arial Nova" panose="020B0504020202020204" pitchFamily="34" charset="0"/>
                        </a:rPr>
                        <a:t>9 pts</a:t>
                      </a:r>
                      <a:endParaRPr lang="en-US" sz="1200" kern="1200" noProof="0">
                        <a:solidFill>
                          <a:schemeClr val="tx1"/>
                        </a:solidFill>
                        <a:latin typeface="Arial Nova" panose="020B0504020202020204" pitchFamily="34" charset="0"/>
                        <a:ea typeface="+mn-ea"/>
                        <a:cs typeface="+mn-cs"/>
                      </a:endParaRP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Arial Nova" panose="020B0504020202020204" pitchFamily="34" charset="0"/>
                          <a:ea typeface="+mn-ea"/>
                          <a:cs typeface="+mn-cs"/>
                        </a:rPr>
                        <a:t>30 pts</a:t>
                      </a: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9013333"/>
                  </a:ext>
                </a:extLst>
              </a:tr>
              <a:tr h="731520">
                <a:tc>
                  <a:txBody>
                    <a:bodyPr/>
                    <a:lstStyle/>
                    <a:p>
                      <a:pPr algn="ctr"/>
                      <a:endParaRPr lang="en-US" sz="1200" b="0" i="0">
                        <a:latin typeface="Arial Nova" panose="020B0504020202020204" pitchFamily="34" charset="0"/>
                      </a:endParaRPr>
                    </a:p>
                  </a:txBody>
                  <a:tcPr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327660" marR="205740" indent="-111760" algn="ctr">
                        <a:lnSpc>
                          <a:spcPct val="100000"/>
                        </a:lnSpc>
                        <a:spcBef>
                          <a:spcPts val="730"/>
                        </a:spcBef>
                      </a:pPr>
                      <a:endParaRPr lang="en-US" sz="1200" b="0" i="0" spc="0" dirty="0">
                        <a:solidFill>
                          <a:schemeClr val="tx1"/>
                        </a:solidFill>
                        <a:latin typeface="Arial Nova" panose="020B0504020202020204" pitchFamily="34" charset="0"/>
                        <a:cs typeface="Calibri"/>
                      </a:endParaRPr>
                    </a:p>
                  </a:txBody>
                  <a:tcPr marL="0" marR="0" marT="9271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R="28575" algn="ctr">
                        <a:lnSpc>
                          <a:spcPct val="100000"/>
                        </a:lnSpc>
                      </a:pPr>
                      <a:r>
                        <a:rPr kumimoji="0" lang="en-US" sz="1200" b="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Ongoing</a:t>
                      </a:r>
                      <a:endParaRPr lang="en-US" sz="1200" b="0" i="0" spc="0" dirty="0">
                        <a:solidFill>
                          <a:schemeClr val="tx1"/>
                        </a:solidFill>
                        <a:latin typeface="Arial Nova" panose="020B0504020202020204" pitchFamily="34" charset="0"/>
                        <a:cs typeface="Calibri"/>
                      </a:endParaRPr>
                    </a:p>
                  </a:txBody>
                  <a:tcPr marL="0" marR="0" marT="15875"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R="28575" algn="ctr">
                        <a:lnSpc>
                          <a:spcPct val="100000"/>
                        </a:lnSpc>
                      </a:pPr>
                      <a:endParaRPr lang="en-US" sz="1200" b="0" i="0" spc="0" dirty="0">
                        <a:solidFill>
                          <a:schemeClr val="tx1"/>
                        </a:solidFill>
                        <a:latin typeface="Arial Nova" panose="020B0504020202020204" pitchFamily="34" charset="0"/>
                        <a:cs typeface="Calibri"/>
                      </a:endParaRPr>
                    </a:p>
                  </a:txBody>
                  <a:tcPr marL="0" marR="0" marT="15875"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8471905"/>
                  </a:ext>
                </a:extLst>
              </a:tr>
            </a:tbl>
          </a:graphicData>
        </a:graphic>
      </p:graphicFrame>
      <p:sp>
        <p:nvSpPr>
          <p:cNvPr id="6" name="Pentagon 5">
            <a:extLst>
              <a:ext uri="{FF2B5EF4-FFF2-40B4-BE49-F238E27FC236}">
                <a16:creationId xmlns:a16="http://schemas.microsoft.com/office/drawing/2014/main" id="{79AE41E9-D96E-2C8B-DDE4-261752296BA2}"/>
              </a:ext>
            </a:extLst>
          </p:cNvPr>
          <p:cNvSpPr/>
          <p:nvPr/>
        </p:nvSpPr>
        <p:spPr>
          <a:xfrm>
            <a:off x="5720316" y="2214299"/>
            <a:ext cx="3918984" cy="361507"/>
          </a:xfrm>
          <a:prstGeom prst="homePlate">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L-Shape 6">
            <a:extLst>
              <a:ext uri="{FF2B5EF4-FFF2-40B4-BE49-F238E27FC236}">
                <a16:creationId xmlns:a16="http://schemas.microsoft.com/office/drawing/2014/main" id="{32B17EFF-751A-8E6F-152E-583FD492C8BF}"/>
              </a:ext>
            </a:extLst>
          </p:cNvPr>
          <p:cNvSpPr/>
          <p:nvPr/>
        </p:nvSpPr>
        <p:spPr>
          <a:xfrm rot="-2700000">
            <a:off x="6375329" y="3833496"/>
            <a:ext cx="329779" cy="215024"/>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8" name="L-Shape 7">
            <a:extLst>
              <a:ext uri="{FF2B5EF4-FFF2-40B4-BE49-F238E27FC236}">
                <a16:creationId xmlns:a16="http://schemas.microsoft.com/office/drawing/2014/main" id="{0669E0AC-F447-DA02-C6C7-FD51A2AF6050}"/>
              </a:ext>
            </a:extLst>
          </p:cNvPr>
          <p:cNvSpPr/>
          <p:nvPr/>
        </p:nvSpPr>
        <p:spPr>
          <a:xfrm rot="-2700000">
            <a:off x="8038062" y="3828548"/>
            <a:ext cx="329779" cy="215024"/>
          </a:xfrm>
          <a:prstGeom prst="corner">
            <a:avLst>
              <a:gd name="adj1" fmla="val 29920"/>
              <a:gd name="adj2" fmla="val 2992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2" name="Footer Placeholder 11">
            <a:extLst>
              <a:ext uri="{FF2B5EF4-FFF2-40B4-BE49-F238E27FC236}">
                <a16:creationId xmlns:a16="http://schemas.microsoft.com/office/drawing/2014/main" id="{D1DDD8E4-96A5-761E-2095-7E413F4FF4C1}"/>
              </a:ext>
            </a:extLst>
          </p:cNvPr>
          <p:cNvSpPr>
            <a:spLocks noGrp="1"/>
          </p:cNvSpPr>
          <p:nvPr>
            <p:ph type="ftr" sz="quarter" idx="11"/>
          </p:nvPr>
        </p:nvSpPr>
        <p:spPr>
          <a:xfrm>
            <a:off x="4047217" y="5756391"/>
            <a:ext cx="5751539"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*Rehm J, et al. Front.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Nucl</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Med. 4:1487602.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doi</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10.3389/fnume.2024.1487602, **Das, S. et al,. Clin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Nucl</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Med 49, 733–740. </a:t>
            </a:r>
            <a:r>
              <a:rPr kumimoji="0" lang="en-US" sz="800" b="0" i="0" u="none" strike="noStrike" kern="1200" cap="none" spc="0" normalizeH="0" baseline="0" noProof="0" err="1">
                <a:ln>
                  <a:noFill/>
                </a:ln>
                <a:solidFill>
                  <a:srgbClr val="FFFFFF">
                    <a:lumMod val="50000"/>
                  </a:srgbClr>
                </a:solidFill>
                <a:effectLst/>
                <a:uLnTx/>
                <a:uFillTx/>
                <a:latin typeface="Arial Nova"/>
                <a:ea typeface="+mn-ea"/>
                <a:cs typeface="+mn-cs"/>
              </a:rPr>
              <a:t>doi.org</a:t>
            </a: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/10.1097/RLU.0000000000005278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 *** NCT05799274.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HNSCC, head and neck squamous cell carcinoma; IIR, investigator-initiated research; NSCLC, non-small cell lung cancer; PDAC, pancreatic ductal adenocarcinoma; TNBC, triple negative breast cancer.</a:t>
            </a:r>
          </a:p>
        </p:txBody>
      </p:sp>
      <p:sp>
        <p:nvSpPr>
          <p:cNvPr id="13" name="Slide Number Placeholder 12">
            <a:extLst>
              <a:ext uri="{FF2B5EF4-FFF2-40B4-BE49-F238E27FC236}">
                <a16:creationId xmlns:a16="http://schemas.microsoft.com/office/drawing/2014/main" id="{6D5AEC7F-B16E-E679-D515-4118F57EB1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14" name="TextBox 13">
            <a:extLst>
              <a:ext uri="{FF2B5EF4-FFF2-40B4-BE49-F238E27FC236}">
                <a16:creationId xmlns:a16="http://schemas.microsoft.com/office/drawing/2014/main" id="{947FC0C6-AED2-3152-0774-D185F25940F1}"/>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spTree>
    <p:extLst>
      <p:ext uri="{BB962C8B-B14F-4D97-AF65-F5344CB8AC3E}">
        <p14:creationId xmlns:p14="http://schemas.microsoft.com/office/powerpoint/2010/main" val="3426353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141585" cy="582295"/>
          </a:xfrm>
          <a:custGeom>
            <a:avLst/>
            <a:gdLst/>
            <a:ahLst/>
            <a:cxnLst/>
            <a:rect l="l" t="t" r="r" b="b"/>
            <a:pathLst>
              <a:path w="10141585" h="582295">
                <a:moveTo>
                  <a:pt x="0" y="0"/>
                </a:moveTo>
                <a:lnTo>
                  <a:pt x="0" y="581913"/>
                </a:lnTo>
                <a:lnTo>
                  <a:pt x="10141585" y="581913"/>
                </a:lnTo>
                <a:lnTo>
                  <a:pt x="9417177" y="11938"/>
                </a:lnTo>
                <a:lnTo>
                  <a:pt x="0" y="0"/>
                </a:lnTo>
                <a:close/>
              </a:path>
            </a:pathLst>
          </a:custGeom>
          <a:solidFill>
            <a:srgbClr val="12501B"/>
          </a:solidFill>
        </p:spPr>
        <p:txBody>
          <a:bodyPr wrap="square" lIns="0" tIns="0" rIns="0" bIns="0" rtlCol="0"/>
          <a:lstStyle/>
          <a:p>
            <a:endParaRPr/>
          </a:p>
        </p:txBody>
      </p:sp>
      <p:sp>
        <p:nvSpPr>
          <p:cNvPr id="3" name="object 3"/>
          <p:cNvSpPr txBox="1"/>
          <p:nvPr/>
        </p:nvSpPr>
        <p:spPr>
          <a:xfrm>
            <a:off x="253695" y="782523"/>
            <a:ext cx="5588635" cy="2400935"/>
          </a:xfrm>
          <a:prstGeom prst="rect">
            <a:avLst/>
          </a:prstGeom>
        </p:spPr>
        <p:txBody>
          <a:bodyPr vert="horz" wrap="square" lIns="0" tIns="13335" rIns="0" bIns="0" rtlCol="0">
            <a:spAutoFit/>
          </a:bodyPr>
          <a:lstStyle/>
          <a:p>
            <a:pPr marR="373380" algn="ctr">
              <a:lnSpc>
                <a:spcPts val="1835"/>
              </a:lnSpc>
              <a:spcBef>
                <a:spcPts val="105"/>
              </a:spcBef>
            </a:pPr>
            <a:r>
              <a:rPr sz="1700" b="1" spc="204" dirty="0">
                <a:latin typeface="Calibri"/>
                <a:cs typeface="Calibri"/>
              </a:rPr>
              <a:t>68Ga-</a:t>
            </a:r>
            <a:r>
              <a:rPr sz="1700" b="1" spc="190" dirty="0">
                <a:latin typeface="Calibri"/>
                <a:cs typeface="Calibri"/>
              </a:rPr>
              <a:t>trivehexin</a:t>
            </a:r>
            <a:r>
              <a:rPr sz="1700" b="1" spc="75" dirty="0">
                <a:latin typeface="Calibri"/>
                <a:cs typeface="Calibri"/>
              </a:rPr>
              <a:t> </a:t>
            </a:r>
            <a:r>
              <a:rPr sz="1700" b="1" spc="185" dirty="0">
                <a:latin typeface="Calibri"/>
                <a:cs typeface="Calibri"/>
              </a:rPr>
              <a:t>PET/MRI</a:t>
            </a:r>
            <a:r>
              <a:rPr sz="1700" b="1" spc="100" dirty="0">
                <a:latin typeface="Calibri"/>
                <a:cs typeface="Calibri"/>
              </a:rPr>
              <a:t> </a:t>
            </a:r>
            <a:r>
              <a:rPr sz="1700" b="1" spc="260" dirty="0">
                <a:latin typeface="Calibri"/>
                <a:cs typeface="Calibri"/>
              </a:rPr>
              <a:t>Imaging</a:t>
            </a:r>
            <a:r>
              <a:rPr sz="1700" b="1" spc="85" dirty="0">
                <a:latin typeface="Calibri"/>
                <a:cs typeface="Calibri"/>
              </a:rPr>
              <a:t> </a:t>
            </a:r>
            <a:r>
              <a:rPr lang="en-US" sz="1700" b="1" spc="195" dirty="0">
                <a:latin typeface="Calibri"/>
                <a:cs typeface="Calibri"/>
              </a:rPr>
              <a:t>subjects</a:t>
            </a:r>
            <a:endParaRPr sz="1700" dirty="0">
              <a:latin typeface="Calibri"/>
              <a:cs typeface="Calibri"/>
            </a:endParaRPr>
          </a:p>
          <a:p>
            <a:pPr marR="372110" algn="ctr">
              <a:lnSpc>
                <a:spcPts val="1814"/>
              </a:lnSpc>
            </a:pPr>
            <a:r>
              <a:rPr sz="1700" b="1" spc="210" dirty="0">
                <a:latin typeface="Calibri"/>
                <a:cs typeface="Calibri"/>
              </a:rPr>
              <a:t>with</a:t>
            </a:r>
            <a:r>
              <a:rPr sz="1700" b="1" spc="100" dirty="0">
                <a:latin typeface="Calibri"/>
                <a:cs typeface="Calibri"/>
              </a:rPr>
              <a:t> </a:t>
            </a:r>
            <a:r>
              <a:rPr sz="1700" b="1" spc="215" dirty="0">
                <a:latin typeface="Calibri"/>
                <a:cs typeface="Calibri"/>
              </a:rPr>
              <a:t>Pancreatic</a:t>
            </a:r>
            <a:r>
              <a:rPr sz="1700" b="1" spc="90" dirty="0">
                <a:latin typeface="Calibri"/>
                <a:cs typeface="Calibri"/>
              </a:rPr>
              <a:t> </a:t>
            </a:r>
            <a:r>
              <a:rPr sz="1700" b="1" spc="229" dirty="0">
                <a:latin typeface="Calibri"/>
                <a:cs typeface="Calibri"/>
              </a:rPr>
              <a:t>Tumors</a:t>
            </a:r>
            <a:endParaRPr sz="1700" dirty="0">
              <a:latin typeface="Calibri"/>
              <a:cs typeface="Calibri"/>
            </a:endParaRPr>
          </a:p>
          <a:p>
            <a:pPr marL="299085" indent="-286385">
              <a:lnSpc>
                <a:spcPts val="1420"/>
              </a:lnSpc>
              <a:buFont typeface="Arial"/>
              <a:buChar char="•"/>
              <a:tabLst>
                <a:tab pos="299085" algn="l"/>
              </a:tabLst>
            </a:pPr>
            <a:r>
              <a:rPr sz="1200" dirty="0">
                <a:latin typeface="Calibri"/>
                <a:cs typeface="Calibri"/>
              </a:rPr>
              <a:t>Detection</a:t>
            </a:r>
            <a:r>
              <a:rPr sz="1200" spc="20" dirty="0">
                <a:latin typeface="Calibri"/>
                <a:cs typeface="Calibri"/>
              </a:rPr>
              <a:t> </a:t>
            </a:r>
            <a:r>
              <a:rPr sz="1200" dirty="0">
                <a:latin typeface="Calibri"/>
                <a:cs typeface="Calibri"/>
              </a:rPr>
              <a:t>of</a:t>
            </a:r>
            <a:r>
              <a:rPr sz="1200" spc="25" dirty="0">
                <a:latin typeface="Calibri"/>
                <a:cs typeface="Calibri"/>
              </a:rPr>
              <a:t> </a:t>
            </a:r>
            <a:r>
              <a:rPr sz="1200" dirty="0">
                <a:latin typeface="Calibri"/>
                <a:cs typeface="Calibri"/>
              </a:rPr>
              <a:t>αvβ6</a:t>
            </a:r>
            <a:r>
              <a:rPr sz="1200" spc="30" dirty="0">
                <a:latin typeface="Calibri"/>
                <a:cs typeface="Calibri"/>
              </a:rPr>
              <a:t> </a:t>
            </a:r>
            <a:r>
              <a:rPr sz="1200" spc="-10" dirty="0">
                <a:latin typeface="Calibri"/>
                <a:cs typeface="Calibri"/>
              </a:rPr>
              <a:t>integrin-</a:t>
            </a:r>
            <a:r>
              <a:rPr sz="1200" dirty="0">
                <a:latin typeface="Calibri"/>
                <a:cs typeface="Calibri"/>
              </a:rPr>
              <a:t>expressing</a:t>
            </a:r>
            <a:r>
              <a:rPr sz="1200" spc="20" dirty="0">
                <a:latin typeface="Calibri"/>
                <a:cs typeface="Calibri"/>
              </a:rPr>
              <a:t> </a:t>
            </a:r>
            <a:r>
              <a:rPr sz="1200" dirty="0">
                <a:latin typeface="Calibri"/>
                <a:cs typeface="Calibri"/>
              </a:rPr>
              <a:t>tumor</a:t>
            </a:r>
            <a:r>
              <a:rPr sz="1200" spc="35" dirty="0">
                <a:latin typeface="Calibri"/>
                <a:cs typeface="Calibri"/>
              </a:rPr>
              <a:t> </a:t>
            </a:r>
            <a:r>
              <a:rPr sz="1200" dirty="0">
                <a:latin typeface="Calibri"/>
                <a:cs typeface="Calibri"/>
              </a:rPr>
              <a:t>lesions</a:t>
            </a:r>
            <a:r>
              <a:rPr sz="1200" spc="50" dirty="0">
                <a:latin typeface="Calibri"/>
                <a:cs typeface="Calibri"/>
              </a:rPr>
              <a:t> </a:t>
            </a:r>
            <a:r>
              <a:rPr sz="1200" dirty="0">
                <a:latin typeface="Calibri"/>
                <a:cs typeface="Calibri"/>
              </a:rPr>
              <a:t>in</a:t>
            </a:r>
            <a:r>
              <a:rPr sz="1200" spc="60" dirty="0">
                <a:latin typeface="Calibri"/>
                <a:cs typeface="Calibri"/>
              </a:rPr>
              <a:t> </a:t>
            </a:r>
            <a:r>
              <a:rPr lang="en-US" sz="1200" dirty="0">
                <a:latin typeface="Calibri"/>
                <a:cs typeface="Calibri"/>
              </a:rPr>
              <a:t>subjects</a:t>
            </a:r>
            <a:r>
              <a:rPr sz="1200" spc="30" dirty="0">
                <a:latin typeface="Calibri"/>
                <a:cs typeface="Calibri"/>
              </a:rPr>
              <a:t> </a:t>
            </a:r>
            <a:r>
              <a:rPr sz="1200" spc="-10" dirty="0">
                <a:latin typeface="Calibri"/>
                <a:cs typeface="Calibri"/>
              </a:rPr>
              <a:t>with</a:t>
            </a:r>
            <a:r>
              <a:rPr sz="1200" spc="45" dirty="0">
                <a:latin typeface="Calibri"/>
                <a:cs typeface="Calibri"/>
              </a:rPr>
              <a:t> </a:t>
            </a:r>
            <a:r>
              <a:rPr sz="1200" spc="35" dirty="0">
                <a:latin typeface="Calibri"/>
                <a:cs typeface="Calibri"/>
              </a:rPr>
              <a:t>PDAC</a:t>
            </a:r>
            <a:endParaRPr sz="1200" dirty="0">
              <a:latin typeface="Calibri"/>
              <a:cs typeface="Calibri"/>
            </a:endParaRPr>
          </a:p>
          <a:p>
            <a:pPr marL="299085" indent="-286385">
              <a:lnSpc>
                <a:spcPct val="100000"/>
              </a:lnSpc>
              <a:spcBef>
                <a:spcPts val="300"/>
              </a:spcBef>
              <a:buFont typeface="Arial"/>
              <a:buChar char="•"/>
              <a:tabLst>
                <a:tab pos="299085" algn="l"/>
              </a:tabLst>
            </a:pPr>
            <a:r>
              <a:rPr sz="1200" dirty="0">
                <a:latin typeface="Calibri"/>
                <a:cs typeface="Calibri"/>
              </a:rPr>
              <a:t>66</a:t>
            </a:r>
            <a:r>
              <a:rPr sz="1200" spc="55" dirty="0">
                <a:latin typeface="Calibri"/>
                <a:cs typeface="Calibri"/>
              </a:rPr>
              <a:t> </a:t>
            </a:r>
            <a:r>
              <a:rPr lang="en-US" sz="1200" dirty="0">
                <a:latin typeface="Calibri"/>
                <a:cs typeface="Calibri"/>
              </a:rPr>
              <a:t>subjects</a:t>
            </a:r>
            <a:r>
              <a:rPr sz="1200" spc="60" dirty="0">
                <a:latin typeface="Calibri"/>
                <a:cs typeface="Calibri"/>
              </a:rPr>
              <a:t> </a:t>
            </a:r>
            <a:r>
              <a:rPr sz="1200" dirty="0">
                <a:latin typeface="Calibri"/>
                <a:cs typeface="Calibri"/>
              </a:rPr>
              <a:t>administered</a:t>
            </a:r>
            <a:r>
              <a:rPr sz="1200" spc="65" dirty="0">
                <a:latin typeface="Calibri"/>
                <a:cs typeface="Calibri"/>
              </a:rPr>
              <a:t> </a:t>
            </a:r>
            <a:r>
              <a:rPr sz="1200" dirty="0">
                <a:latin typeface="Calibri"/>
                <a:cs typeface="Calibri"/>
              </a:rPr>
              <a:t>RAD301</a:t>
            </a:r>
            <a:r>
              <a:rPr sz="1200" spc="60" dirty="0">
                <a:latin typeface="Calibri"/>
                <a:cs typeface="Calibri"/>
              </a:rPr>
              <a:t> </a:t>
            </a:r>
            <a:r>
              <a:rPr sz="1200" dirty="0">
                <a:latin typeface="Calibri"/>
                <a:cs typeface="Calibri"/>
              </a:rPr>
              <a:t>(as</a:t>
            </a:r>
            <a:r>
              <a:rPr sz="1200" spc="65" dirty="0">
                <a:latin typeface="Calibri"/>
                <a:cs typeface="Calibri"/>
              </a:rPr>
              <a:t> </a:t>
            </a:r>
            <a:r>
              <a:rPr sz="1200" dirty="0">
                <a:latin typeface="Calibri"/>
                <a:cs typeface="Calibri"/>
              </a:rPr>
              <a:t>of</a:t>
            </a:r>
            <a:r>
              <a:rPr sz="1200" spc="55" dirty="0">
                <a:latin typeface="Calibri"/>
                <a:cs typeface="Calibri"/>
              </a:rPr>
              <a:t> </a:t>
            </a:r>
            <a:r>
              <a:rPr sz="1200" spc="-10" dirty="0">
                <a:latin typeface="Calibri"/>
                <a:cs typeface="Calibri"/>
              </a:rPr>
              <a:t>2022)</a:t>
            </a:r>
            <a:endParaRPr sz="1200" dirty="0">
              <a:latin typeface="Calibri"/>
              <a:cs typeface="Calibri"/>
            </a:endParaRPr>
          </a:p>
          <a:p>
            <a:pPr marL="756285" lvl="1" indent="-286385">
              <a:lnSpc>
                <a:spcPct val="100000"/>
              </a:lnSpc>
              <a:spcBef>
                <a:spcPts val="300"/>
              </a:spcBef>
              <a:buFont typeface="Courier New"/>
              <a:buChar char="–"/>
              <a:tabLst>
                <a:tab pos="756285" algn="l"/>
              </a:tabLst>
            </a:pPr>
            <a:r>
              <a:rPr sz="1200" dirty="0">
                <a:latin typeface="Calibri"/>
                <a:cs typeface="Calibri"/>
              </a:rPr>
              <a:t>60</a:t>
            </a:r>
            <a:r>
              <a:rPr sz="1200" spc="95" dirty="0">
                <a:latin typeface="Calibri"/>
                <a:cs typeface="Calibri"/>
              </a:rPr>
              <a:t> </a:t>
            </a:r>
            <a:r>
              <a:rPr sz="1200" dirty="0">
                <a:latin typeface="Calibri"/>
                <a:cs typeface="Calibri"/>
              </a:rPr>
              <a:t>pancreatic</a:t>
            </a:r>
            <a:r>
              <a:rPr sz="1200" spc="90" dirty="0">
                <a:latin typeface="Calibri"/>
                <a:cs typeface="Calibri"/>
              </a:rPr>
              <a:t> </a:t>
            </a:r>
            <a:r>
              <a:rPr sz="1200" dirty="0">
                <a:latin typeface="Calibri"/>
                <a:cs typeface="Calibri"/>
              </a:rPr>
              <a:t>cancer</a:t>
            </a:r>
            <a:r>
              <a:rPr sz="1200" spc="95" dirty="0">
                <a:latin typeface="Calibri"/>
                <a:cs typeface="Calibri"/>
              </a:rPr>
              <a:t> </a:t>
            </a:r>
            <a:r>
              <a:rPr sz="1200" dirty="0">
                <a:latin typeface="Calibri"/>
                <a:cs typeface="Calibri"/>
              </a:rPr>
              <a:t>and</a:t>
            </a:r>
            <a:r>
              <a:rPr sz="1200" spc="130" dirty="0">
                <a:latin typeface="Calibri"/>
                <a:cs typeface="Calibri"/>
              </a:rPr>
              <a:t> </a:t>
            </a:r>
            <a:r>
              <a:rPr sz="1200" dirty="0">
                <a:latin typeface="Calibri"/>
                <a:cs typeface="Calibri"/>
              </a:rPr>
              <a:t>GI</a:t>
            </a:r>
            <a:r>
              <a:rPr sz="1200" spc="105" dirty="0">
                <a:latin typeface="Calibri"/>
                <a:cs typeface="Calibri"/>
              </a:rPr>
              <a:t> </a:t>
            </a:r>
            <a:r>
              <a:rPr sz="1200" spc="-10" dirty="0">
                <a:latin typeface="Calibri"/>
                <a:cs typeface="Calibri"/>
              </a:rPr>
              <a:t>tumors</a:t>
            </a:r>
            <a:endParaRPr sz="1200" dirty="0">
              <a:latin typeface="Calibri"/>
              <a:cs typeface="Calibri"/>
            </a:endParaRPr>
          </a:p>
          <a:p>
            <a:pPr marL="756285" lvl="1" indent="-286385">
              <a:lnSpc>
                <a:spcPct val="100000"/>
              </a:lnSpc>
              <a:spcBef>
                <a:spcPts val="300"/>
              </a:spcBef>
              <a:buFont typeface="Courier New"/>
              <a:buChar char="–"/>
              <a:tabLst>
                <a:tab pos="756285" algn="l"/>
              </a:tabLst>
            </a:pPr>
            <a:r>
              <a:rPr sz="1200" dirty="0">
                <a:latin typeface="Calibri"/>
                <a:cs typeface="Calibri"/>
              </a:rPr>
              <a:t>5</a:t>
            </a:r>
            <a:r>
              <a:rPr sz="1200" spc="25" dirty="0">
                <a:latin typeface="Calibri"/>
                <a:cs typeface="Calibri"/>
              </a:rPr>
              <a:t> </a:t>
            </a:r>
            <a:r>
              <a:rPr sz="1200" spc="-10" dirty="0">
                <a:latin typeface="Calibri"/>
                <a:cs typeface="Calibri"/>
              </a:rPr>
              <a:t>with</a:t>
            </a:r>
            <a:r>
              <a:rPr sz="1200" spc="50" dirty="0">
                <a:latin typeface="Calibri"/>
                <a:cs typeface="Calibri"/>
              </a:rPr>
              <a:t> </a:t>
            </a:r>
            <a:r>
              <a:rPr sz="1200" dirty="0">
                <a:latin typeface="Calibri"/>
                <a:cs typeface="Calibri"/>
              </a:rPr>
              <a:t>head</a:t>
            </a:r>
            <a:r>
              <a:rPr sz="1200" spc="40" dirty="0">
                <a:latin typeface="Calibri"/>
                <a:cs typeface="Calibri"/>
              </a:rPr>
              <a:t> </a:t>
            </a:r>
            <a:r>
              <a:rPr sz="1200" dirty="0">
                <a:latin typeface="Calibri"/>
                <a:cs typeface="Calibri"/>
              </a:rPr>
              <a:t>and</a:t>
            </a:r>
            <a:r>
              <a:rPr sz="1200" spc="40" dirty="0">
                <a:latin typeface="Calibri"/>
                <a:cs typeface="Calibri"/>
              </a:rPr>
              <a:t> </a:t>
            </a:r>
            <a:r>
              <a:rPr sz="1200" dirty="0">
                <a:latin typeface="Calibri"/>
                <a:cs typeface="Calibri"/>
              </a:rPr>
              <a:t>neck</a:t>
            </a:r>
            <a:r>
              <a:rPr sz="1200" spc="35" dirty="0">
                <a:latin typeface="Calibri"/>
                <a:cs typeface="Calibri"/>
              </a:rPr>
              <a:t> </a:t>
            </a:r>
            <a:r>
              <a:rPr sz="1200" spc="-10" dirty="0">
                <a:latin typeface="Calibri"/>
                <a:cs typeface="Calibri"/>
              </a:rPr>
              <a:t>cancer</a:t>
            </a:r>
            <a:endParaRPr sz="1200" dirty="0">
              <a:latin typeface="Calibri"/>
              <a:cs typeface="Calibri"/>
            </a:endParaRPr>
          </a:p>
          <a:p>
            <a:pPr marL="756285" lvl="1" indent="-286385">
              <a:lnSpc>
                <a:spcPct val="100000"/>
              </a:lnSpc>
              <a:spcBef>
                <a:spcPts val="300"/>
              </a:spcBef>
              <a:buFont typeface="Courier New"/>
              <a:buChar char="–"/>
              <a:tabLst>
                <a:tab pos="756285" algn="l"/>
              </a:tabLst>
            </a:pPr>
            <a:r>
              <a:rPr sz="1200" dirty="0">
                <a:latin typeface="Calibri"/>
                <a:cs typeface="Calibri"/>
              </a:rPr>
              <a:t>1</a:t>
            </a:r>
            <a:r>
              <a:rPr sz="1200" spc="-25" dirty="0">
                <a:latin typeface="Calibri"/>
                <a:cs typeface="Calibri"/>
              </a:rPr>
              <a:t> </a:t>
            </a:r>
            <a:r>
              <a:rPr sz="1200" dirty="0">
                <a:latin typeface="Calibri"/>
                <a:cs typeface="Calibri"/>
              </a:rPr>
              <a:t>patient</a:t>
            </a:r>
            <a:r>
              <a:rPr sz="1200" spc="-10" dirty="0">
                <a:latin typeface="Calibri"/>
                <a:cs typeface="Calibri"/>
              </a:rPr>
              <a:t> with </a:t>
            </a:r>
            <a:r>
              <a:rPr sz="1200" dirty="0">
                <a:latin typeface="Calibri"/>
                <a:cs typeface="Calibri"/>
              </a:rPr>
              <a:t>tumor</a:t>
            </a:r>
            <a:r>
              <a:rPr sz="1200" spc="-30" dirty="0">
                <a:latin typeface="Calibri"/>
                <a:cs typeface="Calibri"/>
              </a:rPr>
              <a:t> </a:t>
            </a:r>
            <a:r>
              <a:rPr sz="1200" dirty="0">
                <a:latin typeface="Calibri"/>
                <a:cs typeface="Calibri"/>
              </a:rPr>
              <a:t>of</a:t>
            </a:r>
            <a:r>
              <a:rPr sz="1200" spc="-20" dirty="0">
                <a:latin typeface="Calibri"/>
                <a:cs typeface="Calibri"/>
              </a:rPr>
              <a:t> </a:t>
            </a:r>
            <a:r>
              <a:rPr sz="1200" dirty="0">
                <a:latin typeface="Calibri"/>
                <a:cs typeface="Calibri"/>
              </a:rPr>
              <a:t>unknown</a:t>
            </a:r>
            <a:r>
              <a:rPr sz="1200" spc="-15" dirty="0">
                <a:latin typeface="Calibri"/>
                <a:cs typeface="Calibri"/>
              </a:rPr>
              <a:t> </a:t>
            </a:r>
            <a:r>
              <a:rPr sz="1200" spc="-10" dirty="0">
                <a:latin typeface="Calibri"/>
                <a:cs typeface="Calibri"/>
              </a:rPr>
              <a:t>origin</a:t>
            </a:r>
            <a:endParaRPr sz="1200" dirty="0">
              <a:latin typeface="Calibri"/>
              <a:cs typeface="Calibri"/>
            </a:endParaRPr>
          </a:p>
          <a:p>
            <a:pPr marL="299085" indent="-286385">
              <a:lnSpc>
                <a:spcPct val="100000"/>
              </a:lnSpc>
              <a:spcBef>
                <a:spcPts val="305"/>
              </a:spcBef>
              <a:buFont typeface="Arial"/>
              <a:buChar char="•"/>
              <a:tabLst>
                <a:tab pos="299085" algn="l"/>
              </a:tabLst>
            </a:pPr>
            <a:r>
              <a:rPr sz="1200" dirty="0">
                <a:latin typeface="Calibri"/>
                <a:cs typeface="Calibri"/>
              </a:rPr>
              <a:t>Results</a:t>
            </a:r>
            <a:r>
              <a:rPr sz="1200" spc="50" dirty="0">
                <a:latin typeface="Calibri"/>
                <a:cs typeface="Calibri"/>
              </a:rPr>
              <a:t> </a:t>
            </a:r>
            <a:r>
              <a:rPr sz="1200" dirty="0">
                <a:latin typeface="Calibri"/>
                <a:cs typeface="Calibri"/>
              </a:rPr>
              <a:t>indicate</a:t>
            </a:r>
            <a:r>
              <a:rPr sz="1200" spc="65" dirty="0">
                <a:latin typeface="Calibri"/>
                <a:cs typeface="Calibri"/>
              </a:rPr>
              <a:t> </a:t>
            </a:r>
            <a:r>
              <a:rPr sz="1200" dirty="0">
                <a:latin typeface="Calibri"/>
                <a:cs typeface="Calibri"/>
              </a:rPr>
              <a:t>that</a:t>
            </a:r>
            <a:r>
              <a:rPr sz="1200" spc="55" dirty="0">
                <a:latin typeface="Calibri"/>
                <a:cs typeface="Calibri"/>
              </a:rPr>
              <a:t> </a:t>
            </a:r>
            <a:r>
              <a:rPr sz="1200" dirty="0">
                <a:latin typeface="Calibri"/>
                <a:cs typeface="Calibri"/>
              </a:rPr>
              <a:t>RAD301</a:t>
            </a:r>
            <a:r>
              <a:rPr sz="1200" spc="50" dirty="0">
                <a:latin typeface="Calibri"/>
                <a:cs typeface="Calibri"/>
              </a:rPr>
              <a:t> can</a:t>
            </a:r>
            <a:r>
              <a:rPr sz="1200" spc="65" dirty="0">
                <a:latin typeface="Calibri"/>
                <a:cs typeface="Calibri"/>
              </a:rPr>
              <a:t> </a:t>
            </a:r>
            <a:r>
              <a:rPr sz="1200" dirty="0">
                <a:latin typeface="Calibri"/>
                <a:cs typeface="Calibri"/>
              </a:rPr>
              <a:t>be</a:t>
            </a:r>
            <a:r>
              <a:rPr sz="1200" spc="60" dirty="0">
                <a:latin typeface="Calibri"/>
                <a:cs typeface="Calibri"/>
              </a:rPr>
              <a:t> </a:t>
            </a:r>
            <a:r>
              <a:rPr sz="1200" dirty="0">
                <a:latin typeface="Calibri"/>
                <a:cs typeface="Calibri"/>
              </a:rPr>
              <a:t>used</a:t>
            </a:r>
            <a:r>
              <a:rPr sz="1200" spc="70" dirty="0">
                <a:latin typeface="Calibri"/>
                <a:cs typeface="Calibri"/>
              </a:rPr>
              <a:t> </a:t>
            </a:r>
            <a:r>
              <a:rPr sz="1200" dirty="0">
                <a:latin typeface="Calibri"/>
                <a:cs typeface="Calibri"/>
              </a:rPr>
              <a:t>to</a:t>
            </a:r>
            <a:r>
              <a:rPr sz="1200" spc="50" dirty="0">
                <a:latin typeface="Calibri"/>
                <a:cs typeface="Calibri"/>
              </a:rPr>
              <a:t> </a:t>
            </a:r>
            <a:r>
              <a:rPr sz="1200" dirty="0">
                <a:latin typeface="Calibri"/>
                <a:cs typeface="Calibri"/>
              </a:rPr>
              <a:t>detect</a:t>
            </a:r>
            <a:r>
              <a:rPr sz="1200" spc="40" dirty="0">
                <a:latin typeface="Calibri"/>
                <a:cs typeface="Calibri"/>
              </a:rPr>
              <a:t> </a:t>
            </a:r>
            <a:r>
              <a:rPr sz="1200" dirty="0">
                <a:latin typeface="Calibri"/>
                <a:cs typeface="Calibri"/>
              </a:rPr>
              <a:t>and</a:t>
            </a:r>
            <a:r>
              <a:rPr sz="1200" spc="65" dirty="0">
                <a:latin typeface="Calibri"/>
                <a:cs typeface="Calibri"/>
              </a:rPr>
              <a:t> </a:t>
            </a:r>
            <a:r>
              <a:rPr sz="1200" dirty="0">
                <a:latin typeface="Calibri"/>
                <a:cs typeface="Calibri"/>
              </a:rPr>
              <a:t>monitor</a:t>
            </a:r>
            <a:r>
              <a:rPr sz="1200" spc="55" dirty="0">
                <a:latin typeface="Calibri"/>
                <a:cs typeface="Calibri"/>
              </a:rPr>
              <a:t> </a:t>
            </a:r>
            <a:r>
              <a:rPr sz="1200" dirty="0">
                <a:latin typeface="Calibri"/>
                <a:cs typeface="Calibri"/>
              </a:rPr>
              <a:t>pancreatic</a:t>
            </a:r>
            <a:r>
              <a:rPr sz="1200" spc="50" dirty="0">
                <a:latin typeface="Calibri"/>
                <a:cs typeface="Calibri"/>
              </a:rPr>
              <a:t> </a:t>
            </a:r>
            <a:r>
              <a:rPr sz="1200" spc="-10" dirty="0">
                <a:latin typeface="Calibri"/>
                <a:cs typeface="Calibri"/>
              </a:rPr>
              <a:t>cancer</a:t>
            </a:r>
            <a:endParaRPr sz="1200" dirty="0">
              <a:latin typeface="Calibri"/>
              <a:cs typeface="Calibri"/>
            </a:endParaRPr>
          </a:p>
          <a:p>
            <a:pPr marL="756285" marR="96520" lvl="1" indent="-287020">
              <a:lnSpc>
                <a:spcPct val="100000"/>
              </a:lnSpc>
              <a:spcBef>
                <a:spcPts val="300"/>
              </a:spcBef>
              <a:buFont typeface="Courier New"/>
              <a:buChar char="–"/>
              <a:tabLst>
                <a:tab pos="756285" algn="l"/>
              </a:tabLst>
            </a:pPr>
            <a:r>
              <a:rPr sz="1200" dirty="0">
                <a:latin typeface="Calibri"/>
                <a:cs typeface="Calibri"/>
              </a:rPr>
              <a:t>Rapid</a:t>
            </a:r>
            <a:r>
              <a:rPr sz="1200" spc="120" dirty="0">
                <a:latin typeface="Calibri"/>
                <a:cs typeface="Calibri"/>
              </a:rPr>
              <a:t> </a:t>
            </a:r>
            <a:r>
              <a:rPr sz="1200" dirty="0">
                <a:latin typeface="Calibri"/>
                <a:cs typeface="Calibri"/>
              </a:rPr>
              <a:t>and</a:t>
            </a:r>
            <a:r>
              <a:rPr sz="1200" spc="95" dirty="0">
                <a:latin typeface="Calibri"/>
                <a:cs typeface="Calibri"/>
              </a:rPr>
              <a:t> </a:t>
            </a:r>
            <a:r>
              <a:rPr sz="1200" dirty="0">
                <a:latin typeface="Calibri"/>
                <a:cs typeface="Calibri"/>
              </a:rPr>
              <a:t>specific</a:t>
            </a:r>
            <a:r>
              <a:rPr sz="1200" spc="114" dirty="0">
                <a:latin typeface="Calibri"/>
                <a:cs typeface="Calibri"/>
              </a:rPr>
              <a:t> </a:t>
            </a:r>
            <a:r>
              <a:rPr sz="1200" dirty="0">
                <a:latin typeface="Calibri"/>
                <a:cs typeface="Calibri"/>
              </a:rPr>
              <a:t>accumulation</a:t>
            </a:r>
            <a:r>
              <a:rPr sz="1200" spc="125" dirty="0">
                <a:latin typeface="Calibri"/>
                <a:cs typeface="Calibri"/>
              </a:rPr>
              <a:t> </a:t>
            </a:r>
            <a:r>
              <a:rPr sz="1200" dirty="0">
                <a:latin typeface="Calibri"/>
                <a:cs typeface="Calibri"/>
              </a:rPr>
              <a:t>in</a:t>
            </a:r>
            <a:r>
              <a:rPr sz="1200" spc="110" dirty="0">
                <a:latin typeface="Calibri"/>
                <a:cs typeface="Calibri"/>
              </a:rPr>
              <a:t> </a:t>
            </a:r>
            <a:r>
              <a:rPr sz="1200" dirty="0">
                <a:latin typeface="Calibri"/>
                <a:cs typeface="Calibri"/>
              </a:rPr>
              <a:t>many</a:t>
            </a:r>
            <a:r>
              <a:rPr sz="1200" spc="75" dirty="0">
                <a:latin typeface="Calibri"/>
                <a:cs typeface="Calibri"/>
              </a:rPr>
              <a:t> </a:t>
            </a:r>
            <a:r>
              <a:rPr sz="1200" spc="-20" dirty="0">
                <a:latin typeface="Calibri"/>
                <a:cs typeface="Calibri"/>
              </a:rPr>
              <a:t>target</a:t>
            </a:r>
            <a:r>
              <a:rPr sz="1200" spc="45" dirty="0">
                <a:latin typeface="Calibri"/>
                <a:cs typeface="Calibri"/>
              </a:rPr>
              <a:t> </a:t>
            </a:r>
            <a:r>
              <a:rPr sz="1200" spc="55" dirty="0">
                <a:latin typeface="Calibri"/>
                <a:cs typeface="Calibri"/>
              </a:rPr>
              <a:t>PDAC</a:t>
            </a:r>
            <a:r>
              <a:rPr sz="1200" spc="95" dirty="0">
                <a:latin typeface="Calibri"/>
                <a:cs typeface="Calibri"/>
              </a:rPr>
              <a:t> </a:t>
            </a:r>
            <a:r>
              <a:rPr sz="1200" dirty="0">
                <a:latin typeface="Calibri"/>
                <a:cs typeface="Calibri"/>
              </a:rPr>
              <a:t>primary</a:t>
            </a:r>
            <a:r>
              <a:rPr sz="1200" spc="85" dirty="0">
                <a:latin typeface="Calibri"/>
                <a:cs typeface="Calibri"/>
              </a:rPr>
              <a:t> </a:t>
            </a:r>
            <a:r>
              <a:rPr sz="1200" dirty="0">
                <a:latin typeface="Calibri"/>
                <a:cs typeface="Calibri"/>
              </a:rPr>
              <a:t>lesions</a:t>
            </a:r>
            <a:r>
              <a:rPr sz="1200" spc="110" dirty="0">
                <a:latin typeface="Calibri"/>
                <a:cs typeface="Calibri"/>
              </a:rPr>
              <a:t> </a:t>
            </a:r>
            <a:r>
              <a:rPr sz="1200" spc="-25" dirty="0">
                <a:latin typeface="Calibri"/>
                <a:cs typeface="Calibri"/>
              </a:rPr>
              <a:t>and </a:t>
            </a:r>
            <a:r>
              <a:rPr sz="1200" spc="-10" dirty="0">
                <a:latin typeface="Calibri"/>
                <a:cs typeface="Calibri"/>
              </a:rPr>
              <a:t>metastases</a:t>
            </a:r>
            <a:endParaRPr sz="1200" dirty="0">
              <a:latin typeface="Calibri"/>
              <a:cs typeface="Calibri"/>
            </a:endParaRPr>
          </a:p>
          <a:p>
            <a:pPr marL="756285" lvl="1" indent="-286385">
              <a:lnSpc>
                <a:spcPct val="100000"/>
              </a:lnSpc>
              <a:spcBef>
                <a:spcPts val="300"/>
              </a:spcBef>
              <a:buFont typeface="Courier New"/>
              <a:buChar char="–"/>
              <a:tabLst>
                <a:tab pos="756285" algn="l"/>
              </a:tabLst>
            </a:pPr>
            <a:r>
              <a:rPr sz="1200" spc="10" dirty="0">
                <a:latin typeface="Calibri"/>
                <a:cs typeface="Calibri"/>
              </a:rPr>
              <a:t>Low</a:t>
            </a:r>
            <a:r>
              <a:rPr sz="1200" spc="35" dirty="0">
                <a:latin typeface="Calibri"/>
                <a:cs typeface="Calibri"/>
              </a:rPr>
              <a:t> </a:t>
            </a:r>
            <a:r>
              <a:rPr sz="1200" spc="10" dirty="0">
                <a:latin typeface="Calibri"/>
                <a:cs typeface="Calibri"/>
              </a:rPr>
              <a:t>background</a:t>
            </a:r>
            <a:r>
              <a:rPr sz="1200" spc="30" dirty="0">
                <a:latin typeface="Calibri"/>
                <a:cs typeface="Calibri"/>
              </a:rPr>
              <a:t> </a:t>
            </a:r>
            <a:r>
              <a:rPr sz="1200" spc="10" dirty="0">
                <a:latin typeface="Calibri"/>
                <a:cs typeface="Calibri"/>
              </a:rPr>
              <a:t>accumulation</a:t>
            </a:r>
            <a:r>
              <a:rPr sz="1200" spc="55" dirty="0">
                <a:latin typeface="Calibri"/>
                <a:cs typeface="Calibri"/>
              </a:rPr>
              <a:t> </a:t>
            </a:r>
            <a:r>
              <a:rPr sz="1200" spc="10" dirty="0">
                <a:latin typeface="Calibri"/>
                <a:cs typeface="Calibri"/>
              </a:rPr>
              <a:t>and</a:t>
            </a:r>
            <a:r>
              <a:rPr sz="1200" spc="45" dirty="0">
                <a:latin typeface="Calibri"/>
                <a:cs typeface="Calibri"/>
              </a:rPr>
              <a:t> </a:t>
            </a:r>
            <a:r>
              <a:rPr sz="1200" dirty="0">
                <a:latin typeface="Calibri"/>
                <a:cs typeface="Calibri"/>
              </a:rPr>
              <a:t>purely</a:t>
            </a:r>
            <a:r>
              <a:rPr sz="1200" spc="25" dirty="0">
                <a:latin typeface="Calibri"/>
                <a:cs typeface="Calibri"/>
              </a:rPr>
              <a:t> </a:t>
            </a:r>
            <a:r>
              <a:rPr sz="1200" spc="10" dirty="0">
                <a:latin typeface="Calibri"/>
                <a:cs typeface="Calibri"/>
              </a:rPr>
              <a:t>renal</a:t>
            </a:r>
            <a:r>
              <a:rPr sz="1200" spc="25" dirty="0">
                <a:latin typeface="Calibri"/>
                <a:cs typeface="Calibri"/>
              </a:rPr>
              <a:t> </a:t>
            </a:r>
            <a:r>
              <a:rPr sz="1200" spc="-10" dirty="0">
                <a:latin typeface="Calibri"/>
                <a:cs typeface="Calibri"/>
              </a:rPr>
              <a:t>elimination</a:t>
            </a:r>
            <a:endParaRPr sz="1200" dirty="0">
              <a:latin typeface="Calibri"/>
              <a:cs typeface="Calibri"/>
            </a:endParaRPr>
          </a:p>
        </p:txBody>
      </p:sp>
      <p:pic>
        <p:nvPicPr>
          <p:cNvPr id="4" name="object 4"/>
          <p:cNvPicPr/>
          <p:nvPr/>
        </p:nvPicPr>
        <p:blipFill>
          <a:blip r:embed="rId2" cstate="print"/>
          <a:stretch>
            <a:fillRect/>
          </a:stretch>
        </p:blipFill>
        <p:spPr>
          <a:xfrm>
            <a:off x="1970785" y="3920883"/>
            <a:ext cx="2124710" cy="2105025"/>
          </a:xfrm>
          <a:prstGeom prst="rect">
            <a:avLst/>
          </a:prstGeom>
        </p:spPr>
      </p:pic>
      <p:sp>
        <p:nvSpPr>
          <p:cNvPr id="5" name="object 5"/>
          <p:cNvSpPr txBox="1"/>
          <p:nvPr/>
        </p:nvSpPr>
        <p:spPr>
          <a:xfrm>
            <a:off x="1301750" y="3598532"/>
            <a:ext cx="3566160" cy="369570"/>
          </a:xfrm>
          <a:prstGeom prst="rect">
            <a:avLst/>
          </a:prstGeom>
          <a:solidFill>
            <a:srgbClr val="3A7C22"/>
          </a:solidFill>
        </p:spPr>
        <p:txBody>
          <a:bodyPr vert="horz" wrap="square" lIns="0" tIns="103505" rIns="0" bIns="0" rtlCol="0">
            <a:spAutoFit/>
          </a:bodyPr>
          <a:lstStyle/>
          <a:p>
            <a:pPr marL="535305">
              <a:lnSpc>
                <a:spcPct val="100000"/>
              </a:lnSpc>
              <a:spcBef>
                <a:spcPts val="815"/>
              </a:spcBef>
            </a:pPr>
            <a:r>
              <a:rPr sz="1100" b="1" spc="135">
                <a:solidFill>
                  <a:srgbClr val="FFFFFF"/>
                </a:solidFill>
                <a:latin typeface="Calibri"/>
                <a:cs typeface="Calibri"/>
              </a:rPr>
              <a:t>68Ga-</a:t>
            </a:r>
            <a:r>
              <a:rPr sz="1100" b="1" spc="150">
                <a:solidFill>
                  <a:srgbClr val="FFFFFF"/>
                </a:solidFill>
                <a:latin typeface="Calibri"/>
                <a:cs typeface="Calibri"/>
              </a:rPr>
              <a:t>TRIVEHEXIN</a:t>
            </a:r>
            <a:r>
              <a:rPr sz="1100" b="1" spc="45">
                <a:solidFill>
                  <a:srgbClr val="FFFFFF"/>
                </a:solidFill>
                <a:latin typeface="Calibri"/>
                <a:cs typeface="Calibri"/>
              </a:rPr>
              <a:t> </a:t>
            </a:r>
            <a:r>
              <a:rPr sz="1100" b="1" spc="204">
                <a:solidFill>
                  <a:srgbClr val="FFFFFF"/>
                </a:solidFill>
                <a:latin typeface="Calibri"/>
                <a:cs typeface="Calibri"/>
              </a:rPr>
              <a:t>PDAC</a:t>
            </a:r>
            <a:r>
              <a:rPr sz="1100" b="1" spc="85">
                <a:solidFill>
                  <a:srgbClr val="FFFFFF"/>
                </a:solidFill>
                <a:latin typeface="Calibri"/>
                <a:cs typeface="Calibri"/>
              </a:rPr>
              <a:t> </a:t>
            </a:r>
            <a:r>
              <a:rPr sz="1100" b="1" spc="110">
                <a:solidFill>
                  <a:srgbClr val="FFFFFF"/>
                </a:solidFill>
                <a:latin typeface="Calibri"/>
                <a:cs typeface="Calibri"/>
              </a:rPr>
              <a:t>IMAGING</a:t>
            </a:r>
            <a:endParaRPr sz="1100">
              <a:latin typeface="Calibri"/>
              <a:cs typeface="Calibri"/>
            </a:endParaRPr>
          </a:p>
        </p:txBody>
      </p:sp>
      <p:sp>
        <p:nvSpPr>
          <p:cNvPr id="6" name="object 6"/>
          <p:cNvSpPr txBox="1"/>
          <p:nvPr/>
        </p:nvSpPr>
        <p:spPr>
          <a:xfrm>
            <a:off x="280008" y="5309678"/>
            <a:ext cx="1562735" cy="391795"/>
          </a:xfrm>
          <a:prstGeom prst="rect">
            <a:avLst/>
          </a:prstGeom>
        </p:spPr>
        <p:txBody>
          <a:bodyPr vert="horz" wrap="square" lIns="0" tIns="12700" rIns="0" bIns="0" rtlCol="0">
            <a:spAutoFit/>
          </a:bodyPr>
          <a:lstStyle/>
          <a:p>
            <a:pPr marL="12700" marR="5080">
              <a:lnSpc>
                <a:spcPct val="100000"/>
              </a:lnSpc>
              <a:spcBef>
                <a:spcPts val="100"/>
              </a:spcBef>
            </a:pPr>
            <a:r>
              <a:rPr sz="800" i="1" spc="95" dirty="0">
                <a:latin typeface="Calibri"/>
                <a:cs typeface="Calibri"/>
              </a:rPr>
              <a:t>Partnered</a:t>
            </a:r>
            <a:r>
              <a:rPr sz="800" i="1" spc="35" dirty="0">
                <a:latin typeface="Calibri"/>
                <a:cs typeface="Calibri"/>
              </a:rPr>
              <a:t> </a:t>
            </a:r>
            <a:r>
              <a:rPr sz="800" i="1" spc="85" dirty="0">
                <a:latin typeface="Calibri"/>
                <a:cs typeface="Calibri"/>
              </a:rPr>
              <a:t>with</a:t>
            </a:r>
            <a:r>
              <a:rPr sz="800" i="1" spc="25" dirty="0">
                <a:latin typeface="Calibri"/>
                <a:cs typeface="Calibri"/>
              </a:rPr>
              <a:t> </a:t>
            </a:r>
            <a:r>
              <a:rPr sz="800" i="1" spc="55" dirty="0">
                <a:latin typeface="Calibri"/>
                <a:cs typeface="Calibri"/>
              </a:rPr>
              <a:t>TRIMT</a:t>
            </a:r>
            <a:r>
              <a:rPr sz="800" i="1" spc="500" dirty="0">
                <a:latin typeface="Calibri"/>
                <a:cs typeface="Calibri"/>
              </a:rPr>
              <a:t> </a:t>
            </a:r>
            <a:r>
              <a:rPr sz="800" spc="85" dirty="0">
                <a:latin typeface="Calibri"/>
                <a:cs typeface="Calibri"/>
              </a:rPr>
              <a:t>Quigley</a:t>
            </a:r>
            <a:r>
              <a:rPr sz="800" spc="35" dirty="0">
                <a:latin typeface="Calibri"/>
                <a:cs typeface="Calibri"/>
              </a:rPr>
              <a:t> </a:t>
            </a:r>
            <a:r>
              <a:rPr sz="800" spc="120" dirty="0">
                <a:latin typeface="Calibri"/>
                <a:cs typeface="Calibri"/>
              </a:rPr>
              <a:t>NG</a:t>
            </a:r>
            <a:r>
              <a:rPr sz="800" spc="30" dirty="0">
                <a:latin typeface="Calibri"/>
                <a:cs typeface="Calibri"/>
              </a:rPr>
              <a:t> </a:t>
            </a:r>
            <a:r>
              <a:rPr sz="800" spc="80" dirty="0">
                <a:latin typeface="Calibri"/>
                <a:cs typeface="Calibri"/>
              </a:rPr>
              <a:t>Notni</a:t>
            </a:r>
            <a:r>
              <a:rPr sz="800" spc="30" dirty="0">
                <a:latin typeface="Calibri"/>
                <a:cs typeface="Calibri"/>
              </a:rPr>
              <a:t> </a:t>
            </a:r>
            <a:r>
              <a:rPr sz="800" spc="60" dirty="0">
                <a:latin typeface="Calibri"/>
                <a:cs typeface="Calibri"/>
              </a:rPr>
              <a:t>J.</a:t>
            </a:r>
            <a:r>
              <a:rPr sz="800" spc="35" dirty="0">
                <a:latin typeface="Calibri"/>
                <a:cs typeface="Calibri"/>
              </a:rPr>
              <a:t> </a:t>
            </a:r>
            <a:r>
              <a:rPr sz="800" spc="100" dirty="0" err="1">
                <a:latin typeface="Calibri"/>
                <a:cs typeface="Calibri"/>
              </a:rPr>
              <a:t>Eur</a:t>
            </a:r>
            <a:r>
              <a:rPr sz="800" spc="35" dirty="0">
                <a:latin typeface="Calibri"/>
                <a:cs typeface="Calibri"/>
              </a:rPr>
              <a:t> </a:t>
            </a:r>
            <a:r>
              <a:rPr sz="800" spc="150" dirty="0">
                <a:latin typeface="Calibri"/>
                <a:cs typeface="Calibri"/>
              </a:rPr>
              <a:t>J</a:t>
            </a:r>
            <a:r>
              <a:rPr sz="800" spc="30" dirty="0">
                <a:latin typeface="Calibri"/>
                <a:cs typeface="Calibri"/>
              </a:rPr>
              <a:t> </a:t>
            </a:r>
            <a:r>
              <a:rPr sz="800" spc="75" dirty="0" err="1">
                <a:latin typeface="Calibri"/>
                <a:cs typeface="Calibri"/>
              </a:rPr>
              <a:t>Nucl</a:t>
            </a:r>
            <a:r>
              <a:rPr sz="800" spc="75" dirty="0">
                <a:latin typeface="Calibri"/>
                <a:cs typeface="Calibri"/>
              </a:rPr>
              <a:t> </a:t>
            </a:r>
            <a:r>
              <a:rPr sz="800" spc="90" dirty="0">
                <a:latin typeface="Calibri"/>
                <a:cs typeface="Calibri"/>
              </a:rPr>
              <a:t>Med</a:t>
            </a:r>
            <a:r>
              <a:rPr sz="800" spc="25" dirty="0">
                <a:latin typeface="Calibri"/>
                <a:cs typeface="Calibri"/>
              </a:rPr>
              <a:t> </a:t>
            </a:r>
            <a:r>
              <a:rPr sz="800" spc="-20" dirty="0">
                <a:latin typeface="Calibri"/>
                <a:cs typeface="Calibri"/>
              </a:rPr>
              <a:t>2021</a:t>
            </a:r>
            <a:endParaRPr sz="800" dirty="0">
              <a:latin typeface="Calibri"/>
              <a:cs typeface="Calibri"/>
            </a:endParaRPr>
          </a:p>
        </p:txBody>
      </p:sp>
      <p:pic>
        <p:nvPicPr>
          <p:cNvPr id="7" name="object 7"/>
          <p:cNvPicPr/>
          <p:nvPr/>
        </p:nvPicPr>
        <p:blipFill>
          <a:blip r:embed="rId3" cstate="print"/>
          <a:stretch>
            <a:fillRect/>
          </a:stretch>
        </p:blipFill>
        <p:spPr>
          <a:xfrm>
            <a:off x="6284340" y="3378047"/>
            <a:ext cx="5396484" cy="2291207"/>
          </a:xfrm>
          <a:prstGeom prst="rect">
            <a:avLst/>
          </a:prstGeom>
        </p:spPr>
      </p:pic>
      <p:sp>
        <p:nvSpPr>
          <p:cNvPr id="8" name="object 8"/>
          <p:cNvSpPr txBox="1"/>
          <p:nvPr/>
        </p:nvSpPr>
        <p:spPr>
          <a:xfrm>
            <a:off x="7199503" y="2905201"/>
            <a:ext cx="3566160" cy="452755"/>
          </a:xfrm>
          <a:prstGeom prst="rect">
            <a:avLst/>
          </a:prstGeom>
          <a:solidFill>
            <a:srgbClr val="3A7C22"/>
          </a:solidFill>
        </p:spPr>
        <p:txBody>
          <a:bodyPr vert="horz" wrap="square" lIns="0" tIns="11430" rIns="0" bIns="0" rtlCol="0">
            <a:spAutoFit/>
          </a:bodyPr>
          <a:lstStyle/>
          <a:p>
            <a:pPr marL="665480" marR="379095" indent="-279400">
              <a:lnSpc>
                <a:spcPct val="120000"/>
              </a:lnSpc>
              <a:spcBef>
                <a:spcPts val="90"/>
              </a:spcBef>
            </a:pPr>
            <a:r>
              <a:rPr sz="1100" b="1" spc="135">
                <a:solidFill>
                  <a:srgbClr val="FFFFFF"/>
                </a:solidFill>
                <a:latin typeface="Calibri"/>
                <a:cs typeface="Calibri"/>
              </a:rPr>
              <a:t>68Ga-</a:t>
            </a:r>
            <a:r>
              <a:rPr sz="1100" b="1" spc="114">
                <a:solidFill>
                  <a:srgbClr val="FFFFFF"/>
                </a:solidFill>
                <a:latin typeface="Calibri"/>
                <a:cs typeface="Calibri"/>
              </a:rPr>
              <a:t>trivehexin</a:t>
            </a:r>
            <a:r>
              <a:rPr sz="1100" b="1" spc="45">
                <a:solidFill>
                  <a:srgbClr val="FFFFFF"/>
                </a:solidFill>
                <a:latin typeface="Calibri"/>
                <a:cs typeface="Calibri"/>
              </a:rPr>
              <a:t> </a:t>
            </a:r>
            <a:r>
              <a:rPr sz="1100" b="1" spc="204">
                <a:solidFill>
                  <a:srgbClr val="FFFFFF"/>
                </a:solidFill>
                <a:latin typeface="Calibri"/>
                <a:cs typeface="Calibri"/>
              </a:rPr>
              <a:t>PDAC</a:t>
            </a:r>
            <a:r>
              <a:rPr sz="1100" b="1" spc="75">
                <a:solidFill>
                  <a:srgbClr val="FFFFFF"/>
                </a:solidFill>
                <a:latin typeface="Calibri"/>
                <a:cs typeface="Calibri"/>
              </a:rPr>
              <a:t> </a:t>
            </a:r>
            <a:r>
              <a:rPr sz="1100" b="1" spc="165">
                <a:solidFill>
                  <a:srgbClr val="FFFFFF"/>
                </a:solidFill>
                <a:latin typeface="Calibri"/>
                <a:cs typeface="Calibri"/>
              </a:rPr>
              <a:t>imaging</a:t>
            </a:r>
            <a:r>
              <a:rPr sz="1100" b="1" spc="50">
                <a:solidFill>
                  <a:srgbClr val="FFFFFF"/>
                </a:solidFill>
                <a:latin typeface="Calibri"/>
                <a:cs typeface="Calibri"/>
              </a:rPr>
              <a:t> </a:t>
            </a:r>
            <a:r>
              <a:rPr sz="1100" b="1" spc="145">
                <a:solidFill>
                  <a:srgbClr val="FFFFFF"/>
                </a:solidFill>
                <a:latin typeface="Calibri"/>
                <a:cs typeface="Calibri"/>
              </a:rPr>
              <a:t>shows </a:t>
            </a:r>
            <a:r>
              <a:rPr sz="1100" b="1" spc="120">
                <a:solidFill>
                  <a:srgbClr val="FFFFFF"/>
                </a:solidFill>
                <a:latin typeface="Calibri"/>
                <a:cs typeface="Calibri"/>
              </a:rPr>
              <a:t>superior</a:t>
            </a:r>
            <a:r>
              <a:rPr sz="1100" b="1" spc="75">
                <a:solidFill>
                  <a:srgbClr val="FFFFFF"/>
                </a:solidFill>
                <a:latin typeface="Calibri"/>
                <a:cs typeface="Calibri"/>
              </a:rPr>
              <a:t> </a:t>
            </a:r>
            <a:r>
              <a:rPr sz="1100" b="1" spc="114">
                <a:solidFill>
                  <a:srgbClr val="FFFFFF"/>
                </a:solidFill>
                <a:latin typeface="Calibri"/>
                <a:cs typeface="Calibri"/>
              </a:rPr>
              <a:t>resolution</a:t>
            </a:r>
            <a:r>
              <a:rPr sz="1100" b="1" spc="60">
                <a:solidFill>
                  <a:srgbClr val="FFFFFF"/>
                </a:solidFill>
                <a:latin typeface="Calibri"/>
                <a:cs typeface="Calibri"/>
              </a:rPr>
              <a:t> </a:t>
            </a:r>
            <a:r>
              <a:rPr sz="1100" b="1" spc="135">
                <a:solidFill>
                  <a:srgbClr val="FFFFFF"/>
                </a:solidFill>
                <a:latin typeface="Calibri"/>
                <a:cs typeface="Calibri"/>
              </a:rPr>
              <a:t>vs</a:t>
            </a:r>
            <a:r>
              <a:rPr sz="1100" b="1" spc="90">
                <a:solidFill>
                  <a:srgbClr val="FFFFFF"/>
                </a:solidFill>
                <a:latin typeface="Calibri"/>
                <a:cs typeface="Calibri"/>
              </a:rPr>
              <a:t> </a:t>
            </a:r>
            <a:r>
              <a:rPr sz="1100" b="1" spc="85">
                <a:solidFill>
                  <a:srgbClr val="FFFFFF"/>
                </a:solidFill>
                <a:latin typeface="Calibri"/>
                <a:cs typeface="Calibri"/>
              </a:rPr>
              <a:t>F18-</a:t>
            </a:r>
            <a:r>
              <a:rPr sz="1100" b="1" spc="160">
                <a:solidFill>
                  <a:srgbClr val="FFFFFF"/>
                </a:solidFill>
                <a:latin typeface="Calibri"/>
                <a:cs typeface="Calibri"/>
              </a:rPr>
              <a:t>FDG</a:t>
            </a:r>
            <a:endParaRPr sz="1100">
              <a:latin typeface="Calibri"/>
              <a:cs typeface="Calibri"/>
            </a:endParaRPr>
          </a:p>
        </p:txBody>
      </p:sp>
      <p:sp>
        <p:nvSpPr>
          <p:cNvPr id="9" name="object 9"/>
          <p:cNvSpPr txBox="1"/>
          <p:nvPr/>
        </p:nvSpPr>
        <p:spPr>
          <a:xfrm>
            <a:off x="6350634" y="811479"/>
            <a:ext cx="4877435" cy="2061210"/>
          </a:xfrm>
          <a:prstGeom prst="rect">
            <a:avLst/>
          </a:prstGeom>
        </p:spPr>
        <p:txBody>
          <a:bodyPr vert="horz" wrap="square" lIns="0" tIns="12700" rIns="0" bIns="0" rtlCol="0">
            <a:spAutoFit/>
          </a:bodyPr>
          <a:lstStyle/>
          <a:p>
            <a:pPr marL="308610">
              <a:lnSpc>
                <a:spcPct val="100000"/>
              </a:lnSpc>
              <a:spcBef>
                <a:spcPts val="100"/>
              </a:spcBef>
            </a:pPr>
            <a:r>
              <a:rPr sz="1500" b="1" spc="180" dirty="0">
                <a:latin typeface="Calibri"/>
                <a:cs typeface="Calibri"/>
              </a:rPr>
              <a:t>68Ga-</a:t>
            </a:r>
            <a:r>
              <a:rPr sz="1500" b="1" spc="160" dirty="0">
                <a:latin typeface="Calibri"/>
                <a:cs typeface="Calibri"/>
              </a:rPr>
              <a:t>trivehexin</a:t>
            </a:r>
            <a:r>
              <a:rPr sz="1500" b="1" spc="90" dirty="0">
                <a:latin typeface="Calibri"/>
                <a:cs typeface="Calibri"/>
              </a:rPr>
              <a:t> </a:t>
            </a:r>
            <a:r>
              <a:rPr sz="1500" b="1" spc="190" dirty="0">
                <a:latin typeface="Calibri"/>
                <a:cs typeface="Calibri"/>
              </a:rPr>
              <a:t>PET/CT</a:t>
            </a:r>
            <a:r>
              <a:rPr sz="1500" b="1" spc="110" dirty="0">
                <a:latin typeface="Calibri"/>
                <a:cs typeface="Calibri"/>
              </a:rPr>
              <a:t> </a:t>
            </a:r>
            <a:r>
              <a:rPr sz="1500" b="1" spc="229" dirty="0">
                <a:latin typeface="Calibri"/>
                <a:cs typeface="Calibri"/>
              </a:rPr>
              <a:t>Imaging</a:t>
            </a:r>
            <a:r>
              <a:rPr sz="1500" b="1" spc="85" dirty="0">
                <a:latin typeface="Calibri"/>
                <a:cs typeface="Calibri"/>
              </a:rPr>
              <a:t> </a:t>
            </a:r>
            <a:r>
              <a:rPr sz="1500" b="1" spc="190" dirty="0">
                <a:latin typeface="Calibri"/>
                <a:cs typeface="Calibri"/>
              </a:rPr>
              <a:t>vs</a:t>
            </a:r>
            <a:r>
              <a:rPr sz="1500" b="1" spc="105" dirty="0">
                <a:latin typeface="Calibri"/>
                <a:cs typeface="Calibri"/>
              </a:rPr>
              <a:t> F18-</a:t>
            </a:r>
            <a:r>
              <a:rPr sz="1500" b="1" spc="225" dirty="0">
                <a:latin typeface="Calibri"/>
                <a:cs typeface="Calibri"/>
              </a:rPr>
              <a:t>FDG</a:t>
            </a:r>
            <a:endParaRPr sz="1500" dirty="0">
              <a:latin typeface="Calibri"/>
              <a:cs typeface="Calibri"/>
            </a:endParaRPr>
          </a:p>
          <a:p>
            <a:pPr marL="299085" marR="5080" indent="-287020">
              <a:lnSpc>
                <a:spcPct val="100000"/>
              </a:lnSpc>
              <a:spcBef>
                <a:spcPts val="1505"/>
              </a:spcBef>
              <a:buFont typeface="Arial"/>
              <a:buChar char="•"/>
              <a:tabLst>
                <a:tab pos="299085" algn="l"/>
              </a:tabLst>
            </a:pPr>
            <a:r>
              <a:rPr sz="1200" dirty="0">
                <a:latin typeface="Calibri"/>
                <a:cs typeface="Calibri"/>
              </a:rPr>
              <a:t>Selective</a:t>
            </a:r>
            <a:r>
              <a:rPr sz="1200" spc="30" dirty="0">
                <a:latin typeface="Calibri"/>
                <a:cs typeface="Calibri"/>
              </a:rPr>
              <a:t> </a:t>
            </a:r>
            <a:r>
              <a:rPr sz="1200" dirty="0">
                <a:latin typeface="Calibri"/>
                <a:cs typeface="Calibri"/>
              </a:rPr>
              <a:t>detection</a:t>
            </a:r>
            <a:r>
              <a:rPr sz="1200" spc="30" dirty="0">
                <a:latin typeface="Calibri"/>
                <a:cs typeface="Calibri"/>
              </a:rPr>
              <a:t> </a:t>
            </a:r>
            <a:r>
              <a:rPr sz="1200" dirty="0">
                <a:latin typeface="Calibri"/>
                <a:cs typeface="Calibri"/>
              </a:rPr>
              <a:t>of</a:t>
            </a:r>
            <a:r>
              <a:rPr sz="1200" spc="30" dirty="0">
                <a:latin typeface="Calibri"/>
                <a:cs typeface="Calibri"/>
              </a:rPr>
              <a:t> </a:t>
            </a:r>
            <a:r>
              <a:rPr sz="1200" dirty="0">
                <a:latin typeface="Calibri"/>
                <a:cs typeface="Calibri"/>
              </a:rPr>
              <a:t>αvβ6</a:t>
            </a:r>
            <a:r>
              <a:rPr sz="1200" spc="45" dirty="0">
                <a:latin typeface="Calibri"/>
                <a:cs typeface="Calibri"/>
              </a:rPr>
              <a:t> </a:t>
            </a:r>
            <a:r>
              <a:rPr sz="1200" dirty="0">
                <a:latin typeface="Calibri"/>
                <a:cs typeface="Calibri"/>
              </a:rPr>
              <a:t>integrin-expressing</a:t>
            </a:r>
            <a:r>
              <a:rPr sz="1200" spc="25" dirty="0">
                <a:latin typeface="Calibri"/>
                <a:cs typeface="Calibri"/>
              </a:rPr>
              <a:t> </a:t>
            </a:r>
            <a:r>
              <a:rPr sz="1200" dirty="0">
                <a:latin typeface="Calibri"/>
                <a:cs typeface="Calibri"/>
              </a:rPr>
              <a:t>tumor</a:t>
            </a:r>
            <a:r>
              <a:rPr sz="1200" spc="25" dirty="0">
                <a:latin typeface="Calibri"/>
                <a:cs typeface="Calibri"/>
              </a:rPr>
              <a:t> </a:t>
            </a:r>
            <a:r>
              <a:rPr sz="1200" dirty="0">
                <a:latin typeface="Calibri"/>
                <a:cs typeface="Calibri"/>
              </a:rPr>
              <a:t>lesions</a:t>
            </a:r>
            <a:r>
              <a:rPr sz="1200" spc="55" dirty="0">
                <a:latin typeface="Calibri"/>
                <a:cs typeface="Calibri"/>
              </a:rPr>
              <a:t> </a:t>
            </a:r>
            <a:r>
              <a:rPr sz="1200" dirty="0">
                <a:latin typeface="Calibri"/>
                <a:cs typeface="Calibri"/>
              </a:rPr>
              <a:t>in</a:t>
            </a:r>
            <a:r>
              <a:rPr sz="1200" spc="40" dirty="0">
                <a:latin typeface="Calibri"/>
                <a:cs typeface="Calibri"/>
              </a:rPr>
              <a:t> </a:t>
            </a:r>
            <a:r>
              <a:rPr lang="en-US" sz="1200" spc="-10" dirty="0">
                <a:latin typeface="Calibri"/>
                <a:cs typeface="Calibri"/>
              </a:rPr>
              <a:t>subjects</a:t>
            </a:r>
            <a:r>
              <a:rPr sz="1200" spc="-10" dirty="0">
                <a:latin typeface="Calibri"/>
                <a:cs typeface="Calibri"/>
              </a:rPr>
              <a:t> with</a:t>
            </a:r>
            <a:r>
              <a:rPr sz="1200" spc="-30" dirty="0">
                <a:latin typeface="Calibri"/>
                <a:cs typeface="Calibri"/>
              </a:rPr>
              <a:t> </a:t>
            </a:r>
            <a:r>
              <a:rPr sz="1200" spc="55" dirty="0">
                <a:latin typeface="Calibri"/>
                <a:cs typeface="Calibri"/>
              </a:rPr>
              <a:t>PDAC</a:t>
            </a:r>
            <a:r>
              <a:rPr sz="1200" spc="-25" dirty="0">
                <a:latin typeface="Calibri"/>
                <a:cs typeface="Calibri"/>
              </a:rPr>
              <a:t> </a:t>
            </a:r>
            <a:r>
              <a:rPr sz="1200" spc="-70" dirty="0">
                <a:latin typeface="Calibri"/>
                <a:cs typeface="Calibri"/>
              </a:rPr>
              <a:t>&amp;</a:t>
            </a:r>
            <a:r>
              <a:rPr sz="1200" spc="-25" dirty="0">
                <a:latin typeface="Calibri"/>
                <a:cs typeface="Calibri"/>
              </a:rPr>
              <a:t> </a:t>
            </a:r>
            <a:r>
              <a:rPr sz="1200" spc="110" dirty="0">
                <a:latin typeface="Calibri"/>
                <a:cs typeface="Calibri"/>
              </a:rPr>
              <a:t>HNSCC</a:t>
            </a:r>
            <a:endParaRPr sz="1200" dirty="0">
              <a:latin typeface="Calibri"/>
              <a:cs typeface="Calibri"/>
            </a:endParaRPr>
          </a:p>
          <a:p>
            <a:pPr marL="299085" indent="-286385">
              <a:lnSpc>
                <a:spcPct val="100000"/>
              </a:lnSpc>
              <a:spcBef>
                <a:spcPts val="300"/>
              </a:spcBef>
              <a:buFont typeface="Arial"/>
              <a:buChar char="•"/>
              <a:tabLst>
                <a:tab pos="299085" algn="l"/>
              </a:tabLst>
            </a:pPr>
            <a:r>
              <a:rPr sz="1200" dirty="0">
                <a:latin typeface="Calibri"/>
                <a:cs typeface="Calibri"/>
              </a:rPr>
              <a:t>33</a:t>
            </a:r>
            <a:r>
              <a:rPr sz="1200" spc="60" dirty="0">
                <a:latin typeface="Calibri"/>
                <a:cs typeface="Calibri"/>
              </a:rPr>
              <a:t> </a:t>
            </a:r>
            <a:r>
              <a:rPr lang="en-US" sz="1200" dirty="0">
                <a:latin typeface="Calibri"/>
                <a:cs typeface="Calibri"/>
              </a:rPr>
              <a:t>subjects</a:t>
            </a:r>
            <a:r>
              <a:rPr sz="1200" spc="65" dirty="0">
                <a:latin typeface="Calibri"/>
                <a:cs typeface="Calibri"/>
              </a:rPr>
              <a:t> </a:t>
            </a:r>
            <a:r>
              <a:rPr sz="1200" dirty="0">
                <a:latin typeface="Calibri"/>
                <a:cs typeface="Calibri"/>
              </a:rPr>
              <a:t>administered</a:t>
            </a:r>
            <a:r>
              <a:rPr sz="1200" spc="70" dirty="0">
                <a:latin typeface="Calibri"/>
                <a:cs typeface="Calibri"/>
              </a:rPr>
              <a:t> </a:t>
            </a:r>
            <a:r>
              <a:rPr sz="1200" spc="-10" dirty="0">
                <a:latin typeface="Calibri"/>
                <a:cs typeface="Calibri"/>
              </a:rPr>
              <a:t>RAD301</a:t>
            </a:r>
            <a:endParaRPr sz="1200" dirty="0">
              <a:latin typeface="Calibri"/>
              <a:cs typeface="Calibri"/>
            </a:endParaRPr>
          </a:p>
          <a:p>
            <a:pPr marL="299085" indent="-286385">
              <a:lnSpc>
                <a:spcPct val="100000"/>
              </a:lnSpc>
              <a:spcBef>
                <a:spcPts val="300"/>
              </a:spcBef>
              <a:buFont typeface="Arial"/>
              <a:buChar char="•"/>
              <a:tabLst>
                <a:tab pos="299085" algn="l"/>
              </a:tabLst>
            </a:pPr>
            <a:r>
              <a:rPr sz="1200" dirty="0">
                <a:latin typeface="Calibri"/>
                <a:cs typeface="Calibri"/>
              </a:rPr>
              <a:t>Results</a:t>
            </a:r>
            <a:r>
              <a:rPr sz="1200" spc="85" dirty="0">
                <a:latin typeface="Calibri"/>
                <a:cs typeface="Calibri"/>
              </a:rPr>
              <a:t> </a:t>
            </a:r>
            <a:r>
              <a:rPr sz="1200" dirty="0">
                <a:latin typeface="Calibri"/>
                <a:cs typeface="Calibri"/>
              </a:rPr>
              <a:t>indicate</a:t>
            </a:r>
            <a:r>
              <a:rPr sz="1200" spc="100" dirty="0">
                <a:latin typeface="Calibri"/>
                <a:cs typeface="Calibri"/>
              </a:rPr>
              <a:t> </a:t>
            </a:r>
            <a:r>
              <a:rPr sz="1200" dirty="0">
                <a:latin typeface="Calibri"/>
                <a:cs typeface="Calibri"/>
              </a:rPr>
              <a:t>that</a:t>
            </a:r>
            <a:r>
              <a:rPr sz="1200" spc="90" dirty="0">
                <a:latin typeface="Calibri"/>
                <a:cs typeface="Calibri"/>
              </a:rPr>
              <a:t> </a:t>
            </a:r>
            <a:r>
              <a:rPr sz="1200" dirty="0">
                <a:latin typeface="Calibri"/>
                <a:cs typeface="Calibri"/>
              </a:rPr>
              <a:t>RAD301</a:t>
            </a:r>
            <a:r>
              <a:rPr sz="1200" spc="95" dirty="0">
                <a:latin typeface="Calibri"/>
                <a:cs typeface="Calibri"/>
              </a:rPr>
              <a:t> </a:t>
            </a:r>
            <a:r>
              <a:rPr sz="1200" dirty="0">
                <a:latin typeface="Calibri"/>
                <a:cs typeface="Calibri"/>
              </a:rPr>
              <a:t>shows</a:t>
            </a:r>
            <a:r>
              <a:rPr sz="1200" spc="85" dirty="0">
                <a:latin typeface="Calibri"/>
                <a:cs typeface="Calibri"/>
              </a:rPr>
              <a:t> </a:t>
            </a:r>
            <a:r>
              <a:rPr sz="1200" dirty="0">
                <a:latin typeface="Calibri"/>
                <a:cs typeface="Calibri"/>
              </a:rPr>
              <a:t>incremental</a:t>
            </a:r>
            <a:r>
              <a:rPr sz="1200" spc="75" dirty="0">
                <a:latin typeface="Calibri"/>
                <a:cs typeface="Calibri"/>
              </a:rPr>
              <a:t> </a:t>
            </a:r>
            <a:r>
              <a:rPr sz="1200" dirty="0">
                <a:latin typeface="Calibri"/>
                <a:cs typeface="Calibri"/>
              </a:rPr>
              <a:t>value</a:t>
            </a:r>
            <a:r>
              <a:rPr sz="1200" spc="100" dirty="0">
                <a:latin typeface="Calibri"/>
                <a:cs typeface="Calibri"/>
              </a:rPr>
              <a:t> </a:t>
            </a:r>
            <a:r>
              <a:rPr sz="1200" spc="-20" dirty="0">
                <a:latin typeface="Calibri"/>
                <a:cs typeface="Calibri"/>
              </a:rPr>
              <a:t>over</a:t>
            </a:r>
            <a:endParaRPr sz="1200" dirty="0">
              <a:latin typeface="Calibri"/>
              <a:cs typeface="Calibri"/>
            </a:endParaRPr>
          </a:p>
          <a:p>
            <a:pPr marL="299085">
              <a:lnSpc>
                <a:spcPct val="100000"/>
              </a:lnSpc>
              <a:spcBef>
                <a:spcPts val="5"/>
              </a:spcBef>
            </a:pPr>
            <a:r>
              <a:rPr sz="1200" dirty="0">
                <a:latin typeface="Calibri"/>
                <a:cs typeface="Calibri"/>
              </a:rPr>
              <a:t>F18-</a:t>
            </a:r>
            <a:r>
              <a:rPr sz="1200" spc="70" dirty="0">
                <a:latin typeface="Calibri"/>
                <a:cs typeface="Calibri"/>
              </a:rPr>
              <a:t>FDG</a:t>
            </a:r>
            <a:r>
              <a:rPr sz="1200" spc="25" dirty="0">
                <a:latin typeface="Calibri"/>
                <a:cs typeface="Calibri"/>
              </a:rPr>
              <a:t> </a:t>
            </a:r>
            <a:r>
              <a:rPr sz="1200" dirty="0">
                <a:latin typeface="Calibri"/>
                <a:cs typeface="Calibri"/>
              </a:rPr>
              <a:t>in</a:t>
            </a:r>
            <a:r>
              <a:rPr sz="1200" spc="35" dirty="0">
                <a:latin typeface="Calibri"/>
                <a:cs typeface="Calibri"/>
              </a:rPr>
              <a:t> </a:t>
            </a:r>
            <a:r>
              <a:rPr sz="1200" spc="55" dirty="0">
                <a:latin typeface="Calibri"/>
                <a:cs typeface="Calibri"/>
              </a:rPr>
              <a:t>PDAC</a:t>
            </a:r>
            <a:r>
              <a:rPr sz="1200" spc="20" dirty="0">
                <a:latin typeface="Calibri"/>
                <a:cs typeface="Calibri"/>
              </a:rPr>
              <a:t> </a:t>
            </a:r>
            <a:r>
              <a:rPr sz="1200" spc="-70" dirty="0">
                <a:latin typeface="Calibri"/>
                <a:cs typeface="Calibri"/>
              </a:rPr>
              <a:t>&amp;</a:t>
            </a:r>
            <a:r>
              <a:rPr sz="1200" spc="15" dirty="0">
                <a:latin typeface="Calibri"/>
                <a:cs typeface="Calibri"/>
              </a:rPr>
              <a:t> </a:t>
            </a:r>
            <a:r>
              <a:rPr sz="1200" spc="100" dirty="0">
                <a:latin typeface="Calibri"/>
                <a:cs typeface="Calibri"/>
              </a:rPr>
              <a:t>HNSCC</a:t>
            </a:r>
            <a:endParaRPr sz="1200" dirty="0">
              <a:latin typeface="Calibri"/>
              <a:cs typeface="Calibri"/>
            </a:endParaRPr>
          </a:p>
          <a:p>
            <a:pPr marL="756285" lvl="1" indent="-287020">
              <a:lnSpc>
                <a:spcPct val="100000"/>
              </a:lnSpc>
              <a:spcBef>
                <a:spcPts val="300"/>
              </a:spcBef>
              <a:buFont typeface="Courier New"/>
              <a:buChar char="–"/>
              <a:tabLst>
                <a:tab pos="756285" algn="l"/>
              </a:tabLst>
            </a:pPr>
            <a:r>
              <a:rPr sz="1200" dirty="0">
                <a:latin typeface="Calibri"/>
                <a:cs typeface="Calibri"/>
              </a:rPr>
              <a:t>Favorable</a:t>
            </a:r>
            <a:r>
              <a:rPr sz="1200" spc="140" dirty="0">
                <a:latin typeface="Calibri"/>
                <a:cs typeface="Calibri"/>
              </a:rPr>
              <a:t> </a:t>
            </a:r>
            <a:r>
              <a:rPr sz="1200" spc="-10" dirty="0">
                <a:latin typeface="Calibri"/>
                <a:cs typeface="Calibri"/>
              </a:rPr>
              <a:t>tumor-</a:t>
            </a:r>
            <a:r>
              <a:rPr sz="1200" dirty="0">
                <a:latin typeface="Calibri"/>
                <a:cs typeface="Calibri"/>
              </a:rPr>
              <a:t>to-background</a:t>
            </a:r>
            <a:r>
              <a:rPr sz="1200" spc="114" dirty="0">
                <a:latin typeface="Calibri"/>
                <a:cs typeface="Calibri"/>
              </a:rPr>
              <a:t> </a:t>
            </a:r>
            <a:r>
              <a:rPr sz="1200" dirty="0">
                <a:latin typeface="Calibri"/>
                <a:cs typeface="Calibri"/>
              </a:rPr>
              <a:t>contrast</a:t>
            </a:r>
            <a:r>
              <a:rPr sz="1200" spc="90" dirty="0">
                <a:latin typeface="Calibri"/>
                <a:cs typeface="Calibri"/>
              </a:rPr>
              <a:t> </a:t>
            </a:r>
            <a:r>
              <a:rPr sz="1200" dirty="0">
                <a:latin typeface="Calibri"/>
                <a:cs typeface="Calibri"/>
              </a:rPr>
              <a:t>vs</a:t>
            </a:r>
            <a:r>
              <a:rPr sz="1200" spc="125" dirty="0">
                <a:latin typeface="Calibri"/>
                <a:cs typeface="Calibri"/>
              </a:rPr>
              <a:t> </a:t>
            </a:r>
            <a:r>
              <a:rPr sz="1200" dirty="0">
                <a:latin typeface="Calibri"/>
                <a:cs typeface="Calibri"/>
              </a:rPr>
              <a:t>F18-</a:t>
            </a:r>
            <a:r>
              <a:rPr sz="1200" spc="45" dirty="0">
                <a:latin typeface="Calibri"/>
                <a:cs typeface="Calibri"/>
              </a:rPr>
              <a:t>FDG</a:t>
            </a:r>
            <a:endParaRPr sz="1200" dirty="0">
              <a:latin typeface="Calibri"/>
              <a:cs typeface="Calibri"/>
            </a:endParaRPr>
          </a:p>
          <a:p>
            <a:pPr marL="756285" marR="54610" lvl="1" indent="-287020">
              <a:lnSpc>
                <a:spcPct val="100000"/>
              </a:lnSpc>
              <a:spcBef>
                <a:spcPts val="300"/>
              </a:spcBef>
              <a:buFont typeface="Courier New"/>
              <a:buChar char="–"/>
              <a:tabLst>
                <a:tab pos="756285" algn="l"/>
              </a:tabLst>
            </a:pPr>
            <a:r>
              <a:rPr sz="1200" dirty="0">
                <a:latin typeface="Calibri"/>
                <a:cs typeface="Calibri"/>
              </a:rPr>
              <a:t>Sharper</a:t>
            </a:r>
            <a:r>
              <a:rPr sz="1200" spc="35" dirty="0">
                <a:latin typeface="Calibri"/>
                <a:cs typeface="Calibri"/>
              </a:rPr>
              <a:t> </a:t>
            </a:r>
            <a:r>
              <a:rPr sz="1200" dirty="0">
                <a:latin typeface="Calibri"/>
                <a:cs typeface="Calibri"/>
              </a:rPr>
              <a:t>images</a:t>
            </a:r>
            <a:r>
              <a:rPr sz="1200" spc="45" dirty="0">
                <a:latin typeface="Calibri"/>
                <a:cs typeface="Calibri"/>
              </a:rPr>
              <a:t> </a:t>
            </a:r>
            <a:r>
              <a:rPr sz="1200" dirty="0">
                <a:latin typeface="Calibri"/>
                <a:cs typeface="Calibri"/>
              </a:rPr>
              <a:t>and</a:t>
            </a:r>
            <a:r>
              <a:rPr sz="1200" spc="70" dirty="0">
                <a:latin typeface="Calibri"/>
                <a:cs typeface="Calibri"/>
              </a:rPr>
              <a:t> </a:t>
            </a:r>
            <a:r>
              <a:rPr sz="1200" dirty="0">
                <a:latin typeface="Calibri"/>
                <a:cs typeface="Calibri"/>
              </a:rPr>
              <a:t>negligible</a:t>
            </a:r>
            <a:r>
              <a:rPr sz="1200" spc="80" dirty="0">
                <a:latin typeface="Calibri"/>
                <a:cs typeface="Calibri"/>
              </a:rPr>
              <a:t> </a:t>
            </a:r>
            <a:r>
              <a:rPr sz="1200" dirty="0">
                <a:latin typeface="Calibri"/>
                <a:cs typeface="Calibri"/>
              </a:rPr>
              <a:t>uptake</a:t>
            </a:r>
            <a:r>
              <a:rPr sz="1200" spc="10" dirty="0">
                <a:latin typeface="Calibri"/>
                <a:cs typeface="Calibri"/>
              </a:rPr>
              <a:t> </a:t>
            </a:r>
            <a:r>
              <a:rPr sz="1200" dirty="0">
                <a:latin typeface="Calibri"/>
                <a:cs typeface="Calibri"/>
              </a:rPr>
              <a:t>in</a:t>
            </a:r>
            <a:r>
              <a:rPr sz="1200" spc="65" dirty="0">
                <a:latin typeface="Calibri"/>
                <a:cs typeface="Calibri"/>
              </a:rPr>
              <a:t> </a:t>
            </a:r>
            <a:r>
              <a:rPr sz="1200" dirty="0">
                <a:latin typeface="Calibri"/>
                <a:cs typeface="Calibri"/>
              </a:rPr>
              <a:t>the</a:t>
            </a:r>
            <a:r>
              <a:rPr sz="1200" spc="35" dirty="0">
                <a:latin typeface="Calibri"/>
                <a:cs typeface="Calibri"/>
              </a:rPr>
              <a:t> </a:t>
            </a:r>
            <a:r>
              <a:rPr sz="1200" dirty="0">
                <a:latin typeface="Calibri"/>
                <a:cs typeface="Calibri"/>
              </a:rPr>
              <a:t>surrounding</a:t>
            </a:r>
            <a:r>
              <a:rPr sz="1200" spc="45" dirty="0">
                <a:latin typeface="Calibri"/>
                <a:cs typeface="Calibri"/>
              </a:rPr>
              <a:t> </a:t>
            </a:r>
            <a:r>
              <a:rPr sz="1200" spc="-10" dirty="0">
                <a:latin typeface="Calibri"/>
                <a:cs typeface="Calibri"/>
              </a:rPr>
              <a:t>normal tissue</a:t>
            </a:r>
            <a:endParaRPr sz="1200" dirty="0">
              <a:latin typeface="Calibri"/>
              <a:cs typeface="Calibri"/>
            </a:endParaRPr>
          </a:p>
        </p:txBody>
      </p:sp>
      <p:sp>
        <p:nvSpPr>
          <p:cNvPr id="10" name="object 10"/>
          <p:cNvSpPr txBox="1"/>
          <p:nvPr/>
        </p:nvSpPr>
        <p:spPr>
          <a:xfrm>
            <a:off x="6501510" y="5691327"/>
            <a:ext cx="5213985" cy="391795"/>
          </a:xfrm>
          <a:prstGeom prst="rect">
            <a:avLst/>
          </a:prstGeom>
        </p:spPr>
        <p:txBody>
          <a:bodyPr vert="horz" wrap="square" lIns="0" tIns="12700" rIns="0" bIns="0" rtlCol="0">
            <a:spAutoFit/>
          </a:bodyPr>
          <a:lstStyle/>
          <a:p>
            <a:pPr marL="12700">
              <a:lnSpc>
                <a:spcPct val="100000"/>
              </a:lnSpc>
              <a:spcBef>
                <a:spcPts val="100"/>
              </a:spcBef>
            </a:pPr>
            <a:r>
              <a:rPr sz="800" i="1" spc="95">
                <a:latin typeface="Calibri"/>
                <a:cs typeface="Calibri"/>
              </a:rPr>
              <a:t>Partnered</a:t>
            </a:r>
            <a:r>
              <a:rPr sz="800" i="1" spc="35">
                <a:latin typeface="Calibri"/>
                <a:cs typeface="Calibri"/>
              </a:rPr>
              <a:t> </a:t>
            </a:r>
            <a:r>
              <a:rPr sz="800" i="1" spc="85">
                <a:latin typeface="Calibri"/>
                <a:cs typeface="Calibri"/>
              </a:rPr>
              <a:t>with</a:t>
            </a:r>
            <a:r>
              <a:rPr sz="800" i="1" spc="25">
                <a:latin typeface="Calibri"/>
                <a:cs typeface="Calibri"/>
              </a:rPr>
              <a:t> </a:t>
            </a:r>
            <a:r>
              <a:rPr sz="800" i="1" spc="55">
                <a:latin typeface="Calibri"/>
                <a:cs typeface="Calibri"/>
              </a:rPr>
              <a:t>TRIMT</a:t>
            </a:r>
            <a:endParaRPr sz="800">
              <a:latin typeface="Calibri"/>
              <a:cs typeface="Calibri"/>
            </a:endParaRPr>
          </a:p>
          <a:p>
            <a:pPr marL="12700" marR="5080">
              <a:lnSpc>
                <a:spcPct val="100000"/>
              </a:lnSpc>
            </a:pPr>
            <a:r>
              <a:rPr sz="800" spc="95">
                <a:latin typeface="Calibri"/>
                <a:cs typeface="Calibri"/>
              </a:rPr>
              <a:t>Data</a:t>
            </a:r>
            <a:r>
              <a:rPr sz="800" spc="35">
                <a:latin typeface="Calibri"/>
                <a:cs typeface="Calibri"/>
              </a:rPr>
              <a:t> </a:t>
            </a:r>
            <a:r>
              <a:rPr sz="800" spc="80">
                <a:latin typeface="Calibri"/>
                <a:cs typeface="Calibri"/>
              </a:rPr>
              <a:t>presented</a:t>
            </a:r>
            <a:r>
              <a:rPr sz="800" spc="60">
                <a:latin typeface="Calibri"/>
                <a:cs typeface="Calibri"/>
              </a:rPr>
              <a:t> </a:t>
            </a:r>
            <a:r>
              <a:rPr sz="800" spc="70">
                <a:latin typeface="Calibri"/>
                <a:cs typeface="Calibri"/>
              </a:rPr>
              <a:t>at</a:t>
            </a:r>
            <a:r>
              <a:rPr sz="800" spc="30">
                <a:latin typeface="Calibri"/>
                <a:cs typeface="Calibri"/>
              </a:rPr>
              <a:t> </a:t>
            </a:r>
            <a:r>
              <a:rPr sz="800" spc="85">
                <a:latin typeface="Calibri"/>
                <a:cs typeface="Calibri"/>
              </a:rPr>
              <a:t>World</a:t>
            </a:r>
            <a:r>
              <a:rPr sz="800" spc="30">
                <a:latin typeface="Calibri"/>
                <a:cs typeface="Calibri"/>
              </a:rPr>
              <a:t> </a:t>
            </a:r>
            <a:r>
              <a:rPr sz="800" spc="85">
                <a:latin typeface="Calibri"/>
                <a:cs typeface="Calibri"/>
              </a:rPr>
              <a:t>Theragnostic</a:t>
            </a:r>
            <a:r>
              <a:rPr sz="800" spc="25">
                <a:latin typeface="Calibri"/>
                <a:cs typeface="Calibri"/>
              </a:rPr>
              <a:t> </a:t>
            </a:r>
            <a:r>
              <a:rPr sz="800" spc="95">
                <a:latin typeface="Calibri"/>
                <a:cs typeface="Calibri"/>
              </a:rPr>
              <a:t>Congress</a:t>
            </a:r>
            <a:r>
              <a:rPr sz="800" spc="25">
                <a:latin typeface="Calibri"/>
                <a:cs typeface="Calibri"/>
              </a:rPr>
              <a:t> </a:t>
            </a:r>
            <a:r>
              <a:rPr sz="800" spc="70">
                <a:latin typeface="Calibri"/>
                <a:cs typeface="Calibri"/>
              </a:rPr>
              <a:t>2022</a:t>
            </a:r>
            <a:r>
              <a:rPr sz="800" spc="15">
                <a:latin typeface="Calibri"/>
                <a:cs typeface="Calibri"/>
              </a:rPr>
              <a:t> </a:t>
            </a:r>
            <a:r>
              <a:rPr sz="800" spc="75">
                <a:latin typeface="Calibri"/>
                <a:cs typeface="Calibri"/>
              </a:rPr>
              <a:t>(Wiesbaden,</a:t>
            </a:r>
            <a:r>
              <a:rPr sz="800" spc="45">
                <a:latin typeface="Calibri"/>
                <a:cs typeface="Calibri"/>
              </a:rPr>
              <a:t> </a:t>
            </a:r>
            <a:r>
              <a:rPr sz="800" spc="90">
                <a:latin typeface="Calibri"/>
                <a:cs typeface="Calibri"/>
              </a:rPr>
              <a:t>Germany)</a:t>
            </a:r>
            <a:r>
              <a:rPr sz="800" spc="35">
                <a:latin typeface="Calibri"/>
                <a:cs typeface="Calibri"/>
              </a:rPr>
              <a:t> </a:t>
            </a:r>
            <a:r>
              <a:rPr sz="800">
                <a:latin typeface="Calibri"/>
                <a:cs typeface="Calibri"/>
              </a:rPr>
              <a:t>&amp;</a:t>
            </a:r>
            <a:r>
              <a:rPr sz="800" spc="40">
                <a:latin typeface="Calibri"/>
                <a:cs typeface="Calibri"/>
              </a:rPr>
              <a:t> </a:t>
            </a:r>
            <a:r>
              <a:rPr sz="800" spc="60">
                <a:latin typeface="Calibri"/>
                <a:cs typeface="Calibri"/>
              </a:rPr>
              <a:t>follow</a:t>
            </a:r>
            <a:r>
              <a:rPr sz="800" spc="25">
                <a:latin typeface="Calibri"/>
                <a:cs typeface="Calibri"/>
              </a:rPr>
              <a:t> </a:t>
            </a:r>
            <a:r>
              <a:rPr sz="800" spc="110">
                <a:latin typeface="Calibri"/>
                <a:cs typeface="Calibri"/>
              </a:rPr>
              <a:t>up</a:t>
            </a:r>
            <a:r>
              <a:rPr sz="800" spc="30">
                <a:latin typeface="Calibri"/>
                <a:cs typeface="Calibri"/>
              </a:rPr>
              <a:t> </a:t>
            </a:r>
            <a:r>
              <a:rPr sz="800" spc="80">
                <a:latin typeface="Calibri"/>
                <a:cs typeface="Calibri"/>
              </a:rPr>
              <a:t>presented</a:t>
            </a:r>
            <a:r>
              <a:rPr sz="800" spc="55">
                <a:latin typeface="Calibri"/>
                <a:cs typeface="Calibri"/>
              </a:rPr>
              <a:t> </a:t>
            </a:r>
            <a:r>
              <a:rPr sz="800" spc="45">
                <a:latin typeface="Calibri"/>
                <a:cs typeface="Calibri"/>
              </a:rPr>
              <a:t>at </a:t>
            </a:r>
            <a:r>
              <a:rPr sz="800" spc="114">
                <a:latin typeface="Calibri"/>
                <a:cs typeface="Calibri"/>
              </a:rPr>
              <a:t>EANM</a:t>
            </a:r>
            <a:r>
              <a:rPr sz="800" spc="30">
                <a:latin typeface="Calibri"/>
                <a:cs typeface="Calibri"/>
              </a:rPr>
              <a:t> </a:t>
            </a:r>
            <a:r>
              <a:rPr sz="800" spc="50">
                <a:latin typeface="Calibri"/>
                <a:cs typeface="Calibri"/>
              </a:rPr>
              <a:t>9/2023</a:t>
            </a:r>
            <a:r>
              <a:rPr sz="800" spc="25">
                <a:latin typeface="Calibri"/>
                <a:cs typeface="Calibri"/>
              </a:rPr>
              <a:t> </a:t>
            </a:r>
            <a:r>
              <a:rPr sz="800" spc="60">
                <a:latin typeface="Calibri"/>
                <a:cs typeface="Calibri"/>
              </a:rPr>
              <a:t>(Vienna)</a:t>
            </a:r>
            <a:endParaRPr sz="800">
              <a:latin typeface="Calibri"/>
              <a:cs typeface="Calibri"/>
            </a:endParaRPr>
          </a:p>
        </p:txBody>
      </p:sp>
      <p:sp>
        <p:nvSpPr>
          <p:cNvPr id="11" name="object 11"/>
          <p:cNvSpPr/>
          <p:nvPr/>
        </p:nvSpPr>
        <p:spPr>
          <a:xfrm>
            <a:off x="6098413" y="1217167"/>
            <a:ext cx="0" cy="4615180"/>
          </a:xfrm>
          <a:custGeom>
            <a:avLst/>
            <a:gdLst/>
            <a:ahLst/>
            <a:cxnLst/>
            <a:rect l="l" t="t" r="r" b="b"/>
            <a:pathLst>
              <a:path h="4615180">
                <a:moveTo>
                  <a:pt x="0" y="0"/>
                </a:moveTo>
                <a:lnTo>
                  <a:pt x="0" y="4614913"/>
                </a:lnTo>
              </a:path>
            </a:pathLst>
          </a:custGeom>
          <a:ln w="19050">
            <a:solidFill>
              <a:srgbClr val="05589D"/>
            </a:solidFill>
          </a:ln>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70282" rIns="0" bIns="0" rtlCol="0">
            <a:spAutoFit/>
          </a:bodyPr>
          <a:lstStyle/>
          <a:p>
            <a:pPr marL="340995">
              <a:lnSpc>
                <a:spcPct val="100000"/>
              </a:lnSpc>
              <a:spcBef>
                <a:spcPts val="100"/>
              </a:spcBef>
            </a:pPr>
            <a:r>
              <a:rPr b="0" spc="385">
                <a:latin typeface="Calibri"/>
                <a:cs typeface="Calibri"/>
              </a:rPr>
              <a:t>RAD</a:t>
            </a:r>
            <a:r>
              <a:rPr b="0" spc="-15">
                <a:latin typeface="Calibri"/>
                <a:cs typeface="Calibri"/>
              </a:rPr>
              <a:t> </a:t>
            </a:r>
            <a:r>
              <a:rPr b="0">
                <a:latin typeface="Calibri"/>
                <a:cs typeface="Calibri"/>
              </a:rPr>
              <a:t>301</a:t>
            </a:r>
            <a:r>
              <a:rPr b="0" spc="35">
                <a:latin typeface="Calibri"/>
                <a:cs typeface="Calibri"/>
              </a:rPr>
              <a:t> </a:t>
            </a:r>
            <a:r>
              <a:rPr b="0" spc="235">
                <a:latin typeface="Calibri"/>
                <a:cs typeface="Calibri"/>
              </a:rPr>
              <a:t>Congress</a:t>
            </a:r>
            <a:r>
              <a:rPr b="0" spc="-10">
                <a:latin typeface="Calibri"/>
                <a:cs typeface="Calibri"/>
              </a:rPr>
              <a:t> </a:t>
            </a:r>
            <a:r>
              <a:rPr b="0" spc="175">
                <a:latin typeface="Calibri"/>
                <a:cs typeface="Calibri"/>
              </a:rPr>
              <a:t>presentation</a:t>
            </a:r>
            <a:r>
              <a:rPr b="0" spc="-5">
                <a:latin typeface="Calibri"/>
                <a:cs typeface="Calibri"/>
              </a:rPr>
              <a:t> </a:t>
            </a:r>
            <a:r>
              <a:rPr b="0" spc="295">
                <a:latin typeface="Calibri"/>
                <a:cs typeface="Calibri"/>
              </a:rPr>
              <a:t>and</a:t>
            </a:r>
            <a:r>
              <a:rPr b="0" spc="-5">
                <a:latin typeface="Calibri"/>
                <a:cs typeface="Calibri"/>
              </a:rPr>
              <a:t> </a:t>
            </a:r>
            <a:r>
              <a:rPr b="0" spc="185">
                <a:latin typeface="Calibri"/>
                <a:cs typeface="Calibri"/>
              </a:rPr>
              <a:t>publications</a:t>
            </a:r>
            <a:r>
              <a:rPr b="0" spc="-10">
                <a:latin typeface="Calibri"/>
                <a:cs typeface="Calibri"/>
              </a:rPr>
              <a:t> </a:t>
            </a:r>
            <a:r>
              <a:rPr b="0" spc="90">
                <a:latin typeface="Calibri"/>
                <a:cs typeface="Calibri"/>
              </a:rPr>
              <a:t>of</a:t>
            </a:r>
            <a:r>
              <a:rPr b="0" spc="50">
                <a:latin typeface="Calibri"/>
                <a:cs typeface="Calibri"/>
              </a:rPr>
              <a:t> </a:t>
            </a:r>
            <a:r>
              <a:rPr b="0" spc="305">
                <a:latin typeface="Calibri"/>
                <a:cs typeface="Calibri"/>
              </a:rPr>
              <a:t>FIH</a:t>
            </a:r>
            <a:r>
              <a:rPr b="0">
                <a:latin typeface="Calibri"/>
                <a:cs typeface="Calibri"/>
              </a:rPr>
              <a:t> </a:t>
            </a:r>
            <a:r>
              <a:rPr b="0" spc="195">
                <a:latin typeface="Calibri"/>
                <a:cs typeface="Calibri"/>
              </a:rPr>
              <a:t>data</a:t>
            </a:r>
          </a:p>
        </p:txBody>
      </p:sp>
      <p:sp>
        <p:nvSpPr>
          <p:cNvPr id="14" name="Slide Number Placeholder 14">
            <a:extLst>
              <a:ext uri="{FF2B5EF4-FFF2-40B4-BE49-F238E27FC236}">
                <a16:creationId xmlns:a16="http://schemas.microsoft.com/office/drawing/2014/main" id="{D8F2BCE1-F0DD-14EF-EADE-60DBB87CE3B4}"/>
              </a:ext>
            </a:extLst>
          </p:cNvPr>
          <p:cNvSpPr txBox="1">
            <a:spLocks/>
          </p:cNvSpPr>
          <p:nvPr/>
        </p:nvSpPr>
        <p:spPr>
          <a:xfrm>
            <a:off x="11391418" y="6454142"/>
            <a:ext cx="648182" cy="365125"/>
          </a:xfrm>
          <a:prstGeom prst="rect">
            <a:avLst/>
          </a:prstGeom>
        </p:spPr>
        <p:txBody>
          <a:bodyPr/>
          <a:lstStyle>
            <a:defPPr>
              <a:defRPr kern="0"/>
            </a:defPPr>
          </a:lstStyle>
          <a:p>
            <a:pPr algn="r" rtl="0">
              <a:defRPr/>
            </a:pPr>
            <a:fld id="{F44937E6-3F33-3D43-B65E-9D5F41AEF450}" type="slidenum">
              <a:rPr lang="en-US" sz="1200" b="1" kern="1200" smtClean="0">
                <a:solidFill>
                  <a:srgbClr val="70C4CC"/>
                </a:solidFill>
                <a:latin typeface="Arial Nova"/>
                <a:ea typeface="+mn-ea"/>
                <a:cs typeface="+mn-cs"/>
              </a:rPr>
              <a:pPr algn="r" rtl="0">
                <a:defRPr/>
              </a:pPr>
              <a:t>51</a:t>
            </a:fld>
            <a:endParaRPr lang="en-US" sz="1200" b="1" kern="1200" dirty="0">
              <a:solidFill>
                <a:srgbClr val="70C4CC"/>
              </a:solidFill>
              <a:latin typeface="Arial Nova"/>
              <a:ea typeface="+mn-ea"/>
              <a:cs typeface="+mn-cs"/>
            </a:endParaRPr>
          </a:p>
        </p:txBody>
      </p:sp>
      <p:pic>
        <p:nvPicPr>
          <p:cNvPr id="15" name="Graphic 14">
            <a:extLst>
              <a:ext uri="{FF2B5EF4-FFF2-40B4-BE49-F238E27FC236}">
                <a16:creationId xmlns:a16="http://schemas.microsoft.com/office/drawing/2014/main" id="{C9AB34DD-4CD6-EFFF-0773-A20450BC24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6094322"/>
            <a:ext cx="1828800" cy="58137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9353E-50A7-295E-E577-D4CFB17FED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4E3A71-F404-F384-9752-CE20C32D27B3}"/>
              </a:ext>
            </a:extLst>
          </p:cNvPr>
          <p:cNvSpPr>
            <a:spLocks noGrp="1"/>
          </p:cNvSpPr>
          <p:nvPr>
            <p:ph type="title"/>
          </p:nvPr>
        </p:nvSpPr>
        <p:spPr/>
        <p:txBody>
          <a:bodyPr>
            <a:normAutofit/>
          </a:bodyPr>
          <a:lstStyle/>
          <a:p>
            <a:r>
              <a:rPr lang="en-US" dirty="0">
                <a:latin typeface="Arial Nova" panose="020B0504020202020204" pitchFamily="34" charset="0"/>
              </a:rPr>
              <a:t>Clinical Data</a:t>
            </a:r>
          </a:p>
        </p:txBody>
      </p:sp>
      <p:sp>
        <p:nvSpPr>
          <p:cNvPr id="3" name="Slide Number Placeholder 2">
            <a:extLst>
              <a:ext uri="{FF2B5EF4-FFF2-40B4-BE49-F238E27FC236}">
                <a16:creationId xmlns:a16="http://schemas.microsoft.com/office/drawing/2014/main" id="{D16F01E3-1987-E342-94FE-627EAEC2E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0013C8D1-0CB5-584F-D468-161BCAF930BD}"/>
              </a:ext>
            </a:extLst>
          </p:cNvPr>
          <p:cNvSpPr/>
          <p:nvPr/>
        </p:nvSpPr>
        <p:spPr>
          <a:xfrm>
            <a:off x="0" y="-4980"/>
            <a:ext cx="12192000" cy="109728"/>
          </a:xfrm>
          <a:prstGeom prst="rect">
            <a:avLst/>
          </a:prstGeom>
          <a:gradFill flip="none" rotWithShape="1">
            <a:gsLst>
              <a:gs pos="20000">
                <a:schemeClr val="accent5">
                  <a:lumMod val="50000"/>
                </a:schemeClr>
              </a:gs>
              <a:gs pos="49000">
                <a:schemeClr val="accent5"/>
              </a:gs>
              <a:gs pos="100000">
                <a:schemeClr val="accent5"/>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8" name="TextBox 7">
            <a:extLst>
              <a:ext uri="{FF2B5EF4-FFF2-40B4-BE49-F238E27FC236}">
                <a16:creationId xmlns:a16="http://schemas.microsoft.com/office/drawing/2014/main" id="{0A264169-80AC-6E16-D5FE-325B5EA86C40}"/>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sp>
        <p:nvSpPr>
          <p:cNvPr id="9" name="Footer Placeholder 8">
            <a:extLst>
              <a:ext uri="{FF2B5EF4-FFF2-40B4-BE49-F238E27FC236}">
                <a16:creationId xmlns:a16="http://schemas.microsoft.com/office/drawing/2014/main" id="{B5A9FEB9-1DEF-127A-42E8-B82F5BAEBF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αVβ6, alpha-v beta-6 integrin; cm, centimeter; GYN, gynecologic; n, number of subjects; RAD301, radiolabeled αVβ6-targeted diagnostic agent.</a:t>
            </a:r>
          </a:p>
        </p:txBody>
      </p:sp>
      <p:sp>
        <p:nvSpPr>
          <p:cNvPr id="7" name="Content Placeholder 3">
            <a:extLst>
              <a:ext uri="{FF2B5EF4-FFF2-40B4-BE49-F238E27FC236}">
                <a16:creationId xmlns:a16="http://schemas.microsoft.com/office/drawing/2014/main" id="{E06A0085-166D-D775-98CD-4BF0A53F233E}"/>
              </a:ext>
            </a:extLst>
          </p:cNvPr>
          <p:cNvSpPr>
            <a:spLocks noGrp="1"/>
          </p:cNvSpPr>
          <p:nvPr>
            <p:ph idx="1"/>
          </p:nvPr>
        </p:nvSpPr>
        <p:spPr>
          <a:xfrm>
            <a:off x="304801" y="1162088"/>
            <a:ext cx="10182578" cy="4572000"/>
          </a:xfrm>
        </p:spPr>
        <p:txBody>
          <a:bodyPr vert="horz" lIns="0" tIns="0" rIns="0" bIns="0" rtlCol="0" anchor="t">
            <a:noAutofit/>
          </a:bodyPr>
          <a:lstStyle/>
          <a:p>
            <a:r>
              <a:rPr lang="en-US" dirty="0">
                <a:latin typeface="Arial Nova Light"/>
              </a:rPr>
              <a:t>Phase 1 company-sponsored study underway in healthy volunteers and pancreatic cancer subjects to characterize biodistribution, image quality and organ/tumor dosimetry </a:t>
            </a:r>
          </a:p>
          <a:p>
            <a:r>
              <a:rPr lang="en-US" dirty="0">
                <a:latin typeface="Arial Nova Light"/>
              </a:rPr>
              <a:t>Preliminary results from n=3 subjects in RADs ongoing study thus far suggest high sensitivity for detection and monitoring of primary tumors and metastatic lesions as small as &lt;1cm</a:t>
            </a:r>
          </a:p>
          <a:p>
            <a:r>
              <a:rPr lang="en-US" dirty="0">
                <a:latin typeface="Arial Nova Light"/>
              </a:rPr>
              <a:t>6 subjects dosed as 9/12/2025</a:t>
            </a:r>
            <a:endParaRPr lang="en-US" b="1" dirty="0">
              <a:latin typeface="Arial Nova Light"/>
            </a:endParaRPr>
          </a:p>
        </p:txBody>
      </p:sp>
    </p:spTree>
    <p:extLst>
      <p:ext uri="{BB962C8B-B14F-4D97-AF65-F5344CB8AC3E}">
        <p14:creationId xmlns:p14="http://schemas.microsoft.com/office/powerpoint/2010/main" val="2443526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F401-C4D0-0909-786A-BEB97974E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8F72D-9967-4FE0-16AB-E6BFE99ED268}"/>
              </a:ext>
            </a:extLst>
          </p:cNvPr>
          <p:cNvSpPr>
            <a:spLocks noGrp="1"/>
          </p:cNvSpPr>
          <p:nvPr>
            <p:ph type="title"/>
          </p:nvPr>
        </p:nvSpPr>
        <p:spPr>
          <a:xfrm>
            <a:off x="304800" y="222337"/>
            <a:ext cx="11582400" cy="685799"/>
          </a:xfrm>
        </p:spPr>
        <p:txBody>
          <a:bodyPr/>
          <a:lstStyle/>
          <a:p>
            <a:r>
              <a:rPr lang="en-US" dirty="0">
                <a:latin typeface="Arial Nova"/>
              </a:rPr>
              <a:t>PET/CT Scan</a:t>
            </a:r>
            <a:r>
              <a:rPr lang="en-US" b="0" dirty="0">
                <a:solidFill>
                  <a:schemeClr val="tx2">
                    <a:lumMod val="60000"/>
                    <a:lumOff val="40000"/>
                  </a:schemeClr>
                </a:solidFill>
                <a:latin typeface="Arial Nova"/>
              </a:rPr>
              <a:t> | Patient 09</a:t>
            </a:r>
            <a:br>
              <a:rPr lang="en-US" b="0" dirty="0">
                <a:solidFill>
                  <a:schemeClr val="tx2">
                    <a:lumMod val="60000"/>
                    <a:lumOff val="40000"/>
                  </a:schemeClr>
                </a:solidFill>
                <a:latin typeface="Arial Nova"/>
              </a:rPr>
            </a:br>
            <a:r>
              <a:rPr lang="en-US" sz="2000" b="0" dirty="0">
                <a:latin typeface="Arial Nova Light" panose="020B0304020202020204" pitchFamily="34" charset="0"/>
              </a:rPr>
              <a:t>Pancreatic Cancer patient with large pancreatic mass visible in PET</a:t>
            </a:r>
            <a:endParaRPr lang="en-US" b="0" dirty="0">
              <a:latin typeface="Arial Nova"/>
            </a:endParaRPr>
          </a:p>
        </p:txBody>
      </p:sp>
      <p:pic>
        <p:nvPicPr>
          <p:cNvPr id="4" name="Picture 3">
            <a:extLst>
              <a:ext uri="{FF2B5EF4-FFF2-40B4-BE49-F238E27FC236}">
                <a16:creationId xmlns:a16="http://schemas.microsoft.com/office/drawing/2014/main" id="{03F6E4EC-663D-3678-2904-229B3B7623C3}"/>
              </a:ext>
            </a:extLst>
          </p:cNvPr>
          <p:cNvPicPr>
            <a:picLocks noChangeAspect="1"/>
          </p:cNvPicPr>
          <p:nvPr/>
        </p:nvPicPr>
        <p:blipFill>
          <a:blip r:embed="rId3"/>
          <a:srcRect l="1843" t="58806" r="70660" b="10757"/>
          <a:stretch>
            <a:fillRect/>
          </a:stretch>
        </p:blipFill>
        <p:spPr>
          <a:xfrm>
            <a:off x="587022" y="1170557"/>
            <a:ext cx="7336808" cy="4544441"/>
          </a:xfrm>
          <a:prstGeom prst="rect">
            <a:avLst/>
          </a:prstGeom>
        </p:spPr>
      </p:pic>
      <p:sp>
        <p:nvSpPr>
          <p:cNvPr id="7" name="TextBox 6">
            <a:extLst>
              <a:ext uri="{FF2B5EF4-FFF2-40B4-BE49-F238E27FC236}">
                <a16:creationId xmlns:a16="http://schemas.microsoft.com/office/drawing/2014/main" id="{DAD51EB8-E387-E7BB-8C1C-39C90050AFF7}"/>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pic>
        <p:nvPicPr>
          <p:cNvPr id="5" name="Picture 4">
            <a:extLst>
              <a:ext uri="{FF2B5EF4-FFF2-40B4-BE49-F238E27FC236}">
                <a16:creationId xmlns:a16="http://schemas.microsoft.com/office/drawing/2014/main" id="{2AA1C03C-2C7D-17FF-62A6-9D4A572B2EEC}"/>
              </a:ext>
            </a:extLst>
          </p:cNvPr>
          <p:cNvPicPr>
            <a:picLocks noChangeAspect="1"/>
          </p:cNvPicPr>
          <p:nvPr/>
        </p:nvPicPr>
        <p:blipFill>
          <a:blip r:embed="rId3"/>
          <a:srcRect l="45897" t="53462" r="46005" b="18839"/>
          <a:stretch>
            <a:fillRect/>
          </a:stretch>
        </p:blipFill>
        <p:spPr>
          <a:xfrm>
            <a:off x="8499322" y="1143000"/>
            <a:ext cx="2388597" cy="4572000"/>
          </a:xfrm>
          <a:prstGeom prst="rect">
            <a:avLst/>
          </a:prstGeom>
        </p:spPr>
      </p:pic>
      <p:sp>
        <p:nvSpPr>
          <p:cNvPr id="8" name="object 4">
            <a:extLst>
              <a:ext uri="{FF2B5EF4-FFF2-40B4-BE49-F238E27FC236}">
                <a16:creationId xmlns:a16="http://schemas.microsoft.com/office/drawing/2014/main" id="{6EA0ECE8-B7EC-2A24-CB75-DCEBF73B9911}"/>
              </a:ext>
            </a:extLst>
          </p:cNvPr>
          <p:cNvSpPr txBox="1"/>
          <p:nvPr/>
        </p:nvSpPr>
        <p:spPr>
          <a:xfrm>
            <a:off x="270933" y="1210088"/>
            <a:ext cx="2342918" cy="443711"/>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a:rPr>
              <a:t>Axial </a:t>
            </a:r>
            <a:endParaRPr kumimoji="0" lang="en-US" sz="1400" b="1" i="0" u="none" strike="noStrike" kern="1200" cap="none" spc="0" normalizeH="0" baseline="0" noProof="0">
              <a:ln>
                <a:noFill/>
              </a:ln>
              <a:solidFill>
                <a:srgbClr val="141414"/>
              </a:solidFill>
              <a:effectLst/>
              <a:uLnTx/>
              <a:uFillTx/>
              <a:latin typeface="Arial Nova" panose="020B0504020202020204" pitchFamily="34" charset="0"/>
              <a:ea typeface="+mn-ea"/>
              <a:cs typeface="+mn-cs"/>
            </a:endParaRPr>
          </a:p>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a:rPr>
              <a:t>Slice 289/423</a:t>
            </a:r>
          </a:p>
        </p:txBody>
      </p:sp>
      <p:sp>
        <p:nvSpPr>
          <p:cNvPr id="10" name="object 4">
            <a:extLst>
              <a:ext uri="{FF2B5EF4-FFF2-40B4-BE49-F238E27FC236}">
                <a16:creationId xmlns:a16="http://schemas.microsoft.com/office/drawing/2014/main" id="{9DAEDFE0-918E-829C-B8AF-80286CE4583A}"/>
              </a:ext>
            </a:extLst>
          </p:cNvPr>
          <p:cNvSpPr txBox="1"/>
          <p:nvPr/>
        </p:nvSpPr>
        <p:spPr>
          <a:xfrm>
            <a:off x="7553705" y="1210088"/>
            <a:ext cx="3188051" cy="443711"/>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a:rPr>
              <a:t>Coronal </a:t>
            </a:r>
          </a:p>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400" b="1" i="0" u="none" strike="noStrike" kern="0" cap="none" spc="0" normalizeH="0" baseline="0" noProof="0">
                <a:ln>
                  <a:noFill/>
                </a:ln>
                <a:solidFill>
                  <a:srgbClr val="141414"/>
                </a:solidFill>
                <a:effectLst/>
                <a:uLnTx/>
                <a:uFillTx/>
                <a:latin typeface="Arial Nova" panose="020B0504020202020204" pitchFamily="34" charset="0"/>
                <a:ea typeface="+mn-ea"/>
                <a:cs typeface="Arial"/>
              </a:rPr>
              <a:t>Slice 82/144</a:t>
            </a:r>
          </a:p>
        </p:txBody>
      </p:sp>
      <p:sp>
        <p:nvSpPr>
          <p:cNvPr id="6" name="Footer Placeholder 11">
            <a:extLst>
              <a:ext uri="{FF2B5EF4-FFF2-40B4-BE49-F238E27FC236}">
                <a16:creationId xmlns:a16="http://schemas.microsoft.com/office/drawing/2014/main" id="{DEF13CD4-23B8-446D-4F25-11090CA796A1}"/>
              </a:ext>
            </a:extLst>
          </p:cNvPr>
          <p:cNvSpPr>
            <a:spLocks noGrp="1"/>
          </p:cNvSpPr>
          <p:nvPr>
            <p:ph type="ftr" sz="quarter" idx="11"/>
          </p:nvPr>
        </p:nvSpPr>
        <p:spPr>
          <a:xfrm>
            <a:off x="4047217" y="5756391"/>
            <a:ext cx="7103056"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AC, attenuation corrected; PET, positron emission tomography.</a:t>
            </a:r>
          </a:p>
        </p:txBody>
      </p:sp>
      <p:sp>
        <p:nvSpPr>
          <p:cNvPr id="3" name="Slide Number Placeholder 2">
            <a:extLst>
              <a:ext uri="{FF2B5EF4-FFF2-40B4-BE49-F238E27FC236}">
                <a16:creationId xmlns:a16="http://schemas.microsoft.com/office/drawing/2014/main" id="{5F983581-E63A-435C-04D0-8CF4FB5CE95C}"/>
              </a:ext>
            </a:extLst>
          </p:cNvPr>
          <p:cNvSpPr>
            <a:spLocks noGrp="1"/>
          </p:cNvSpPr>
          <p:nvPr>
            <p:ph type="sldNum" sz="quarter" idx="12"/>
          </p:nvPr>
        </p:nvSpPr>
        <p:spPr>
          <a:xfrm>
            <a:off x="11239018" y="6301742"/>
            <a:ext cx="64818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134751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900851-2434-F0C2-D60A-77678C24AEAE}"/>
              </a:ext>
            </a:extLst>
          </p:cNvPr>
          <p:cNvSpPr/>
          <p:nvPr/>
        </p:nvSpPr>
        <p:spPr>
          <a:xfrm>
            <a:off x="304800" y="1143000"/>
            <a:ext cx="11582400" cy="457199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nvGrpSpPr>
          <p:cNvPr id="21" name="Group 20">
            <a:extLst>
              <a:ext uri="{FF2B5EF4-FFF2-40B4-BE49-F238E27FC236}">
                <a16:creationId xmlns:a16="http://schemas.microsoft.com/office/drawing/2014/main" id="{2E867E16-98DD-56CA-D52C-CA08D7BEABB7}"/>
              </a:ext>
            </a:extLst>
          </p:cNvPr>
          <p:cNvGrpSpPr/>
          <p:nvPr/>
        </p:nvGrpSpPr>
        <p:grpSpPr>
          <a:xfrm>
            <a:off x="304800" y="2006003"/>
            <a:ext cx="5791200" cy="2859569"/>
            <a:chOff x="304800" y="2006003"/>
            <a:chExt cx="5791200" cy="2859569"/>
          </a:xfrm>
        </p:grpSpPr>
        <p:pic>
          <p:nvPicPr>
            <p:cNvPr id="4" name="Picture 3">
              <a:extLst>
                <a:ext uri="{FF2B5EF4-FFF2-40B4-BE49-F238E27FC236}">
                  <a16:creationId xmlns:a16="http://schemas.microsoft.com/office/drawing/2014/main" id="{8EA1DB75-64D3-9D20-A1AA-F03FA7BCA56E}"/>
                </a:ext>
              </a:extLst>
            </p:cNvPr>
            <p:cNvPicPr>
              <a:picLocks noChangeAspect="1"/>
            </p:cNvPicPr>
            <p:nvPr/>
          </p:nvPicPr>
          <p:blipFill>
            <a:blip r:embed="rId3"/>
            <a:srcRect r="945"/>
            <a:stretch>
              <a:fillRect/>
            </a:stretch>
          </p:blipFill>
          <p:spPr>
            <a:xfrm>
              <a:off x="304800" y="2006003"/>
              <a:ext cx="5791200" cy="2859569"/>
            </a:xfrm>
            <a:prstGeom prst="rect">
              <a:avLst/>
            </a:prstGeom>
          </p:spPr>
        </p:pic>
        <p:sp>
          <p:nvSpPr>
            <p:cNvPr id="6" name="Oval 5">
              <a:extLst>
                <a:ext uri="{FF2B5EF4-FFF2-40B4-BE49-F238E27FC236}">
                  <a16:creationId xmlns:a16="http://schemas.microsoft.com/office/drawing/2014/main" id="{C7A17882-2E57-1331-170F-D91EF38D3C57}"/>
                </a:ext>
              </a:extLst>
            </p:cNvPr>
            <p:cNvSpPr/>
            <p:nvPr/>
          </p:nvSpPr>
          <p:spPr>
            <a:xfrm>
              <a:off x="2011892" y="3511987"/>
              <a:ext cx="320040" cy="320040"/>
            </a:xfrm>
            <a:prstGeom prst="ellipse">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Oval 6">
              <a:extLst>
                <a:ext uri="{FF2B5EF4-FFF2-40B4-BE49-F238E27FC236}">
                  <a16:creationId xmlns:a16="http://schemas.microsoft.com/office/drawing/2014/main" id="{437EE90A-150D-767A-2E72-CBB21F38C99F}"/>
                </a:ext>
              </a:extLst>
            </p:cNvPr>
            <p:cNvSpPr/>
            <p:nvPr/>
          </p:nvSpPr>
          <p:spPr>
            <a:xfrm>
              <a:off x="2463600" y="3572703"/>
              <a:ext cx="320040" cy="320040"/>
            </a:xfrm>
            <a:prstGeom prst="ellipse">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grpSp>
        <p:nvGrpSpPr>
          <p:cNvPr id="15" name="Group 14">
            <a:extLst>
              <a:ext uri="{FF2B5EF4-FFF2-40B4-BE49-F238E27FC236}">
                <a16:creationId xmlns:a16="http://schemas.microsoft.com/office/drawing/2014/main" id="{84C8C915-2DE9-174F-6EE9-6FEB498B1B89}"/>
              </a:ext>
            </a:extLst>
          </p:cNvPr>
          <p:cNvGrpSpPr/>
          <p:nvPr/>
        </p:nvGrpSpPr>
        <p:grpSpPr>
          <a:xfrm>
            <a:off x="6096000" y="2006003"/>
            <a:ext cx="5791199" cy="2859569"/>
            <a:chOff x="5030445" y="3341540"/>
            <a:chExt cx="6698711" cy="3307680"/>
          </a:xfrm>
        </p:grpSpPr>
        <p:pic>
          <p:nvPicPr>
            <p:cNvPr id="13" name="Content Placeholder 4">
              <a:extLst>
                <a:ext uri="{FF2B5EF4-FFF2-40B4-BE49-F238E27FC236}">
                  <a16:creationId xmlns:a16="http://schemas.microsoft.com/office/drawing/2014/main" id="{DEF0720C-EEA4-FA9E-17F1-2B5E5FDB080D}"/>
                </a:ext>
              </a:extLst>
            </p:cNvPr>
            <p:cNvPicPr>
              <a:picLocks noChangeAspect="1"/>
            </p:cNvPicPr>
            <p:nvPr/>
          </p:nvPicPr>
          <p:blipFill>
            <a:blip r:embed="rId4"/>
            <a:srcRect t="17326" r="7540" b="6658"/>
            <a:stretch>
              <a:fillRect/>
            </a:stretch>
          </p:blipFill>
          <p:spPr>
            <a:xfrm>
              <a:off x="5030445" y="3341540"/>
              <a:ext cx="6698711" cy="3307680"/>
            </a:xfrm>
            <a:prstGeom prst="rect">
              <a:avLst/>
            </a:prstGeom>
          </p:spPr>
        </p:pic>
        <p:sp>
          <p:nvSpPr>
            <p:cNvPr id="14" name="Oval 13">
              <a:extLst>
                <a:ext uri="{FF2B5EF4-FFF2-40B4-BE49-F238E27FC236}">
                  <a16:creationId xmlns:a16="http://schemas.microsoft.com/office/drawing/2014/main" id="{9906779F-017D-F565-5C7F-F5E86271DFB1}"/>
                </a:ext>
              </a:extLst>
            </p:cNvPr>
            <p:cNvSpPr/>
            <p:nvPr/>
          </p:nvSpPr>
          <p:spPr>
            <a:xfrm>
              <a:off x="7005168" y="5265847"/>
              <a:ext cx="365760" cy="365760"/>
            </a:xfrm>
            <a:prstGeom prst="ellipse">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sp>
        <p:nvSpPr>
          <p:cNvPr id="16" name="Title 15">
            <a:extLst>
              <a:ext uri="{FF2B5EF4-FFF2-40B4-BE49-F238E27FC236}">
                <a16:creationId xmlns:a16="http://schemas.microsoft.com/office/drawing/2014/main" id="{80891965-120F-C4EA-8B12-F3E91C3CA24D}"/>
              </a:ext>
            </a:extLst>
          </p:cNvPr>
          <p:cNvSpPr>
            <a:spLocks noGrp="1"/>
          </p:cNvSpPr>
          <p:nvPr>
            <p:ph type="title"/>
          </p:nvPr>
        </p:nvSpPr>
        <p:spPr>
          <a:xfrm>
            <a:off x="304800" y="369387"/>
            <a:ext cx="11582400" cy="685799"/>
          </a:xfrm>
        </p:spPr>
        <p:txBody>
          <a:bodyPr/>
          <a:lstStyle/>
          <a:p>
            <a:r>
              <a:rPr lang="en-US">
                <a:latin typeface="Arial Nova"/>
              </a:rPr>
              <a:t>PET/CT Scan</a:t>
            </a:r>
            <a:r>
              <a:rPr lang="en-US" b="0">
                <a:solidFill>
                  <a:schemeClr val="tx2">
                    <a:lumMod val="60000"/>
                    <a:lumOff val="40000"/>
                  </a:schemeClr>
                </a:solidFill>
                <a:latin typeface="Arial Nova"/>
              </a:rPr>
              <a:t> | Patient 15 </a:t>
            </a:r>
            <a:br>
              <a:rPr lang="en-US" b="0">
                <a:solidFill>
                  <a:schemeClr val="tx2">
                    <a:lumMod val="60000"/>
                    <a:lumOff val="40000"/>
                  </a:schemeClr>
                </a:solidFill>
                <a:latin typeface="Arial Nova"/>
              </a:rPr>
            </a:br>
            <a:r>
              <a:rPr lang="en-US" sz="1800" b="0">
                <a:latin typeface="Arial Nova Light" panose="020B0304020202020204" pitchFamily="34" charset="0"/>
              </a:rPr>
              <a:t>Pancreatic Cancer patient with multiple bilateral metastatic pulmonary nodules ranging in size from 1.3 to 2.2. cm</a:t>
            </a:r>
            <a:br>
              <a:rPr lang="en-US" sz="2000" b="0">
                <a:solidFill>
                  <a:schemeClr val="tx2">
                    <a:lumMod val="60000"/>
                    <a:lumOff val="40000"/>
                  </a:schemeClr>
                </a:solidFill>
                <a:latin typeface="Arial Nova"/>
              </a:rPr>
            </a:br>
            <a:endParaRPr lang="en-US" sz="2000" b="0">
              <a:latin typeface="Arial Nova"/>
            </a:endParaRPr>
          </a:p>
        </p:txBody>
      </p:sp>
      <p:sp>
        <p:nvSpPr>
          <p:cNvPr id="19" name="TextBox 18">
            <a:extLst>
              <a:ext uri="{FF2B5EF4-FFF2-40B4-BE49-F238E27FC236}">
                <a16:creationId xmlns:a16="http://schemas.microsoft.com/office/drawing/2014/main" id="{6E32E80F-E7FF-4E5C-EFF3-3B56B95D9923}"/>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sp>
        <p:nvSpPr>
          <p:cNvPr id="5" name="object 4">
            <a:extLst>
              <a:ext uri="{FF2B5EF4-FFF2-40B4-BE49-F238E27FC236}">
                <a16:creationId xmlns:a16="http://schemas.microsoft.com/office/drawing/2014/main" id="{353783E3-DFDA-AFF1-6796-EE14F4BC1DD8}"/>
              </a:ext>
            </a:extLst>
          </p:cNvPr>
          <p:cNvSpPr txBox="1"/>
          <p:nvPr/>
        </p:nvSpPr>
        <p:spPr>
          <a:xfrm>
            <a:off x="400904" y="1213255"/>
            <a:ext cx="2342918" cy="246221"/>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600" b="1" i="0" u="none" strike="noStrike" kern="0" cap="none" spc="0" normalizeH="0" baseline="0" noProof="0">
                <a:ln>
                  <a:noFill/>
                </a:ln>
                <a:solidFill>
                  <a:srgbClr val="FFFFFF"/>
                </a:solidFill>
                <a:effectLst/>
                <a:uLnTx/>
                <a:uFillTx/>
                <a:latin typeface="Arial Nova"/>
                <a:ea typeface="+mn-ea"/>
                <a:cs typeface="Arial"/>
              </a:rPr>
              <a:t>Axial </a:t>
            </a:r>
            <a:endParaRPr kumimoji="0" lang="en-US" sz="1600" b="1" i="0" u="none" strike="noStrike" kern="1200" cap="none" spc="0" normalizeH="0" baseline="0" noProof="0">
              <a:ln>
                <a:noFill/>
              </a:ln>
              <a:solidFill>
                <a:srgbClr val="FFFFFF"/>
              </a:solidFill>
              <a:effectLst/>
              <a:uLnTx/>
              <a:uFillTx/>
              <a:latin typeface="Arial Nova"/>
              <a:ea typeface="+mn-ea"/>
              <a:cs typeface="+mn-cs"/>
            </a:endParaRPr>
          </a:p>
        </p:txBody>
      </p:sp>
      <p:sp>
        <p:nvSpPr>
          <p:cNvPr id="11" name="Footer Placeholder 11">
            <a:extLst>
              <a:ext uri="{FF2B5EF4-FFF2-40B4-BE49-F238E27FC236}">
                <a16:creationId xmlns:a16="http://schemas.microsoft.com/office/drawing/2014/main" id="{03DBABA6-DE76-C03E-863E-581715ABB8E4}"/>
              </a:ext>
            </a:extLst>
          </p:cNvPr>
          <p:cNvSpPr>
            <a:spLocks noGrp="1"/>
          </p:cNvSpPr>
          <p:nvPr>
            <p:ph type="ftr" sz="quarter" idx="11"/>
          </p:nvPr>
        </p:nvSpPr>
        <p:spPr>
          <a:xfrm>
            <a:off x="4022636" y="5756391"/>
            <a:ext cx="7103056"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cm, centimeter; CT, computed tomography; PET, positron emission tomography.</a:t>
            </a:r>
          </a:p>
        </p:txBody>
      </p:sp>
      <p:sp>
        <p:nvSpPr>
          <p:cNvPr id="2" name="Slide Number Placeholder 2">
            <a:extLst>
              <a:ext uri="{FF2B5EF4-FFF2-40B4-BE49-F238E27FC236}">
                <a16:creationId xmlns:a16="http://schemas.microsoft.com/office/drawing/2014/main" id="{95F5DEC5-CE51-5B2E-41C3-5FFA038B895A}"/>
              </a:ext>
            </a:extLst>
          </p:cNvPr>
          <p:cNvSpPr>
            <a:spLocks noGrp="1"/>
          </p:cNvSpPr>
          <p:nvPr>
            <p:ph type="sldNum" sz="quarter" idx="12"/>
          </p:nvPr>
        </p:nvSpPr>
        <p:spPr>
          <a:xfrm>
            <a:off x="11239018" y="6301742"/>
            <a:ext cx="64818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2547873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F4ABCC-EA64-9B0C-7698-0C8EF3ED9DA4}"/>
              </a:ext>
            </a:extLst>
          </p:cNvPr>
          <p:cNvSpPr/>
          <p:nvPr/>
        </p:nvSpPr>
        <p:spPr>
          <a:xfrm>
            <a:off x="304800" y="1143000"/>
            <a:ext cx="11582400" cy="4571999"/>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4" name="Title 13">
            <a:extLst>
              <a:ext uri="{FF2B5EF4-FFF2-40B4-BE49-F238E27FC236}">
                <a16:creationId xmlns:a16="http://schemas.microsoft.com/office/drawing/2014/main" id="{42AB6402-B2C3-AF38-329F-1B460D251499}"/>
              </a:ext>
            </a:extLst>
          </p:cNvPr>
          <p:cNvSpPr>
            <a:spLocks noGrp="1"/>
          </p:cNvSpPr>
          <p:nvPr>
            <p:ph type="title"/>
          </p:nvPr>
        </p:nvSpPr>
        <p:spPr/>
        <p:txBody>
          <a:bodyPr/>
          <a:lstStyle/>
          <a:p>
            <a:r>
              <a:rPr lang="en-US">
                <a:latin typeface="Arial Nova"/>
              </a:rPr>
              <a:t>PET/CT Scan </a:t>
            </a:r>
            <a:r>
              <a:rPr lang="en-US" b="0">
                <a:solidFill>
                  <a:schemeClr val="tx2">
                    <a:lumMod val="60000"/>
                    <a:lumOff val="40000"/>
                  </a:schemeClr>
                </a:solidFill>
                <a:latin typeface="Arial Nova"/>
              </a:rPr>
              <a:t>| Patient 16</a:t>
            </a:r>
            <a:br>
              <a:rPr lang="en-US" b="0">
                <a:solidFill>
                  <a:schemeClr val="tx2">
                    <a:lumMod val="60000"/>
                    <a:lumOff val="40000"/>
                  </a:schemeClr>
                </a:solidFill>
                <a:latin typeface="Arial Nova"/>
              </a:rPr>
            </a:br>
            <a:r>
              <a:rPr lang="en-US" sz="1800" b="0">
                <a:latin typeface="Arial Nova Light" panose="020B0304020202020204" pitchFamily="34" charset="0"/>
              </a:rPr>
              <a:t>Pancreatic cancer patient with multiple metastatic lung nodules &lt;1cm</a:t>
            </a:r>
          </a:p>
        </p:txBody>
      </p:sp>
      <p:grpSp>
        <p:nvGrpSpPr>
          <p:cNvPr id="20" name="Group 19">
            <a:extLst>
              <a:ext uri="{FF2B5EF4-FFF2-40B4-BE49-F238E27FC236}">
                <a16:creationId xmlns:a16="http://schemas.microsoft.com/office/drawing/2014/main" id="{8100FB6F-9231-A9B2-15DD-BCDEF6D9695B}"/>
              </a:ext>
            </a:extLst>
          </p:cNvPr>
          <p:cNvGrpSpPr/>
          <p:nvPr/>
        </p:nvGrpSpPr>
        <p:grpSpPr>
          <a:xfrm>
            <a:off x="503023" y="1142999"/>
            <a:ext cx="11185955" cy="4572000"/>
            <a:chOff x="493714" y="1142999"/>
            <a:chExt cx="11185955" cy="4572000"/>
          </a:xfrm>
        </p:grpSpPr>
        <p:grpSp>
          <p:nvGrpSpPr>
            <p:cNvPr id="3" name="Group 2">
              <a:extLst>
                <a:ext uri="{FF2B5EF4-FFF2-40B4-BE49-F238E27FC236}">
                  <a16:creationId xmlns:a16="http://schemas.microsoft.com/office/drawing/2014/main" id="{04191B56-D339-C648-637B-DB7CD38026DB}"/>
                </a:ext>
              </a:extLst>
            </p:cNvPr>
            <p:cNvGrpSpPr/>
            <p:nvPr/>
          </p:nvGrpSpPr>
          <p:grpSpPr>
            <a:xfrm>
              <a:off x="493714" y="1142999"/>
              <a:ext cx="5226757" cy="4572000"/>
              <a:chOff x="101600" y="1012177"/>
              <a:chExt cx="5226757" cy="4572000"/>
            </a:xfrm>
          </p:grpSpPr>
          <p:pic>
            <p:nvPicPr>
              <p:cNvPr id="4" name="Picture 3">
                <a:extLst>
                  <a:ext uri="{FF2B5EF4-FFF2-40B4-BE49-F238E27FC236}">
                    <a16:creationId xmlns:a16="http://schemas.microsoft.com/office/drawing/2014/main" id="{984B17FF-B041-B42E-64B3-069562EF46E4}"/>
                  </a:ext>
                </a:extLst>
              </p:cNvPr>
              <p:cNvPicPr>
                <a:picLocks noChangeAspect="1"/>
              </p:cNvPicPr>
              <p:nvPr/>
            </p:nvPicPr>
            <p:blipFill>
              <a:blip r:embed="rId3"/>
              <a:srcRect l="1754" t="8799" r="7975"/>
              <a:stretch>
                <a:fillRect/>
              </a:stretch>
            </p:blipFill>
            <p:spPr>
              <a:xfrm>
                <a:off x="101600" y="1012177"/>
                <a:ext cx="5226757" cy="4572000"/>
              </a:xfrm>
              <a:prstGeom prst="rect">
                <a:avLst/>
              </a:prstGeom>
            </p:spPr>
          </p:pic>
          <p:sp>
            <p:nvSpPr>
              <p:cNvPr id="7" name="Oval 6">
                <a:extLst>
                  <a:ext uri="{FF2B5EF4-FFF2-40B4-BE49-F238E27FC236}">
                    <a16:creationId xmlns:a16="http://schemas.microsoft.com/office/drawing/2014/main" id="{9B290B7E-5459-8BC1-8A6A-AF2DF851D5A4}"/>
                  </a:ext>
                </a:extLst>
              </p:cNvPr>
              <p:cNvSpPr/>
              <p:nvPr/>
            </p:nvSpPr>
            <p:spPr>
              <a:xfrm>
                <a:off x="1456267" y="3657600"/>
                <a:ext cx="365760" cy="365760"/>
              </a:xfrm>
              <a:prstGeom prst="ellipse">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grpSp>
          <p:nvGrpSpPr>
            <p:cNvPr id="10" name="Group 9">
              <a:extLst>
                <a:ext uri="{FF2B5EF4-FFF2-40B4-BE49-F238E27FC236}">
                  <a16:creationId xmlns:a16="http://schemas.microsoft.com/office/drawing/2014/main" id="{3E5328B7-6724-CAFB-2602-77AB2D059470}"/>
                </a:ext>
              </a:extLst>
            </p:cNvPr>
            <p:cNvGrpSpPr/>
            <p:nvPr/>
          </p:nvGrpSpPr>
          <p:grpSpPr>
            <a:xfrm>
              <a:off x="5951861" y="1142999"/>
              <a:ext cx="5727808" cy="4571999"/>
              <a:chOff x="6172301" y="1169484"/>
              <a:chExt cx="5727808" cy="4571999"/>
            </a:xfrm>
          </p:grpSpPr>
          <p:pic>
            <p:nvPicPr>
              <p:cNvPr id="6" name="Content Placeholder 4">
                <a:extLst>
                  <a:ext uri="{FF2B5EF4-FFF2-40B4-BE49-F238E27FC236}">
                    <a16:creationId xmlns:a16="http://schemas.microsoft.com/office/drawing/2014/main" id="{553CC6DA-1299-D17C-159C-9EC0787CDD27}"/>
                  </a:ext>
                </a:extLst>
              </p:cNvPr>
              <p:cNvPicPr>
                <a:picLocks noChangeAspect="1"/>
              </p:cNvPicPr>
              <p:nvPr/>
            </p:nvPicPr>
            <p:blipFill>
              <a:blip r:embed="rId4"/>
              <a:srcRect l="999" t="8889" r="7127"/>
              <a:stretch>
                <a:fillRect/>
              </a:stretch>
            </p:blipFill>
            <p:spPr>
              <a:xfrm>
                <a:off x="6172301" y="1169484"/>
                <a:ext cx="5727808" cy="4571999"/>
              </a:xfrm>
              <a:prstGeom prst="rect">
                <a:avLst/>
              </a:prstGeom>
            </p:spPr>
          </p:pic>
          <p:sp>
            <p:nvSpPr>
              <p:cNvPr id="9" name="Oval 8">
                <a:extLst>
                  <a:ext uri="{FF2B5EF4-FFF2-40B4-BE49-F238E27FC236}">
                    <a16:creationId xmlns:a16="http://schemas.microsoft.com/office/drawing/2014/main" id="{88479F7F-F288-95AA-4053-124ABE7FD651}"/>
                  </a:ext>
                </a:extLst>
              </p:cNvPr>
              <p:cNvSpPr/>
              <p:nvPr/>
            </p:nvSpPr>
            <p:spPr>
              <a:xfrm>
                <a:off x="8372857" y="3921420"/>
                <a:ext cx="365760" cy="365760"/>
              </a:xfrm>
              <a:prstGeom prst="ellipse">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grpSp>
      </p:grpSp>
      <p:sp>
        <p:nvSpPr>
          <p:cNvPr id="16" name="TextBox 15">
            <a:extLst>
              <a:ext uri="{FF2B5EF4-FFF2-40B4-BE49-F238E27FC236}">
                <a16:creationId xmlns:a16="http://schemas.microsoft.com/office/drawing/2014/main" id="{1655C562-22F7-6E9E-E068-96AFD8EA0763}"/>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5"/>
          </a:solidFill>
          <a:effectLst/>
        </p:spPr>
        <p:txBody>
          <a:bodyPr wrap="square" rIns="32004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301 DIAGNOSTIC</a:t>
            </a:r>
          </a:p>
        </p:txBody>
      </p:sp>
      <p:sp>
        <p:nvSpPr>
          <p:cNvPr id="18" name="object 4">
            <a:extLst>
              <a:ext uri="{FF2B5EF4-FFF2-40B4-BE49-F238E27FC236}">
                <a16:creationId xmlns:a16="http://schemas.microsoft.com/office/drawing/2014/main" id="{F0E93DF4-07EF-724B-A840-AED6EE68ACCB}"/>
              </a:ext>
            </a:extLst>
          </p:cNvPr>
          <p:cNvSpPr txBox="1"/>
          <p:nvPr/>
        </p:nvSpPr>
        <p:spPr>
          <a:xfrm>
            <a:off x="503022" y="1222021"/>
            <a:ext cx="2342918" cy="246221"/>
          </a:xfrm>
          <a:prstGeom prst="rect">
            <a:avLst/>
          </a:prstGeom>
        </p:spPr>
        <p:txBody>
          <a:bodyPr vert="horz" wrap="square" lIns="0" tIns="0" rIns="0" bIns="0" rtlCol="0" anchor="b">
            <a:spAutoFit/>
          </a:bodyPr>
          <a:lstStyle/>
          <a:p>
            <a:pPr marL="38100" marR="0" lvl="0" indent="0" algn="l" defTabSz="914400" rtl="0" eaLnBrk="1" fontAlgn="auto" latinLnBrk="0" hangingPunct="1">
              <a:lnSpc>
                <a:spcPct val="100000"/>
              </a:lnSpc>
              <a:spcBef>
                <a:spcPts val="100"/>
              </a:spcBef>
              <a:spcAft>
                <a:spcPts val="0"/>
              </a:spcAft>
              <a:buClrTx/>
              <a:buSzTx/>
              <a:buFontTx/>
              <a:buNone/>
              <a:tabLst>
                <a:tab pos="695325" algn="l"/>
              </a:tabLst>
              <a:defRPr/>
            </a:pPr>
            <a:r>
              <a:rPr kumimoji="0" lang="en-US" sz="1600" b="1" i="0" u="none" strike="noStrike" kern="0" cap="none" spc="0" normalizeH="0" baseline="0" noProof="0">
                <a:ln>
                  <a:noFill/>
                </a:ln>
                <a:solidFill>
                  <a:srgbClr val="FFFFFF"/>
                </a:solidFill>
                <a:effectLst/>
                <a:uLnTx/>
                <a:uFillTx/>
                <a:latin typeface="Arial Nova"/>
                <a:ea typeface="+mn-ea"/>
                <a:cs typeface="Arial"/>
              </a:rPr>
              <a:t>Axial </a:t>
            </a:r>
            <a:endParaRPr kumimoji="0" lang="en-US" sz="1600" b="1" i="0" u="none" strike="noStrike" kern="1200" cap="none" spc="0" normalizeH="0" baseline="0" noProof="0">
              <a:ln>
                <a:noFill/>
              </a:ln>
              <a:solidFill>
                <a:srgbClr val="FFFFFF"/>
              </a:solidFill>
              <a:effectLst/>
              <a:uLnTx/>
              <a:uFillTx/>
              <a:latin typeface="Arial Nova"/>
              <a:ea typeface="+mn-ea"/>
              <a:cs typeface="+mn-cs"/>
            </a:endParaRPr>
          </a:p>
        </p:txBody>
      </p:sp>
      <p:sp>
        <p:nvSpPr>
          <p:cNvPr id="5" name="Footer Placeholder 11">
            <a:extLst>
              <a:ext uri="{FF2B5EF4-FFF2-40B4-BE49-F238E27FC236}">
                <a16:creationId xmlns:a16="http://schemas.microsoft.com/office/drawing/2014/main" id="{4C05CC70-1CD6-C62B-0F66-1FE87C5B99A6}"/>
              </a:ext>
            </a:extLst>
          </p:cNvPr>
          <p:cNvSpPr>
            <a:spLocks noGrp="1"/>
          </p:cNvSpPr>
          <p:nvPr>
            <p:ph type="ftr" sz="quarter" idx="11"/>
          </p:nvPr>
        </p:nvSpPr>
        <p:spPr>
          <a:xfrm>
            <a:off x="4022636" y="5756391"/>
            <a:ext cx="7103056"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Nova"/>
                <a:ea typeface="+mn-ea"/>
                <a:cs typeface="+mn-cs"/>
              </a:rPr>
              <a:t>cm, centimeter; CT, computed tomography; PET, positron emission tomography.</a:t>
            </a:r>
          </a:p>
        </p:txBody>
      </p:sp>
      <p:sp>
        <p:nvSpPr>
          <p:cNvPr id="2" name="Slide Number Placeholder 2">
            <a:extLst>
              <a:ext uri="{FF2B5EF4-FFF2-40B4-BE49-F238E27FC236}">
                <a16:creationId xmlns:a16="http://schemas.microsoft.com/office/drawing/2014/main" id="{47D6EC51-6A9A-18B1-0A6D-A89E2AC5EF86}"/>
              </a:ext>
            </a:extLst>
          </p:cNvPr>
          <p:cNvSpPr>
            <a:spLocks noGrp="1"/>
          </p:cNvSpPr>
          <p:nvPr>
            <p:ph type="sldNum" sz="quarter" idx="12"/>
          </p:nvPr>
        </p:nvSpPr>
        <p:spPr>
          <a:xfrm>
            <a:off x="11239018" y="6301742"/>
            <a:ext cx="64818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Tree>
    <p:extLst>
      <p:ext uri="{BB962C8B-B14F-4D97-AF65-F5344CB8AC3E}">
        <p14:creationId xmlns:p14="http://schemas.microsoft.com/office/powerpoint/2010/main" val="423630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3A5C-229D-2C8D-80FE-CFA7392B315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9A0BEF1-2CF9-8669-D1FD-4CDB8BD7D062}"/>
              </a:ext>
            </a:extLst>
          </p:cNvPr>
          <p:cNvGraphicFramePr>
            <a:graphicFrameLocks noGrp="1"/>
          </p:cNvGraphicFramePr>
          <p:nvPr>
            <p:ph idx="1"/>
            <p:extLst>
              <p:ext uri="{D42A27DB-BD31-4B8C-83A1-F6EECF244321}">
                <p14:modId xmlns:p14="http://schemas.microsoft.com/office/powerpoint/2010/main" val="952421599"/>
              </p:ext>
            </p:extLst>
          </p:nvPr>
        </p:nvGraphicFramePr>
        <p:xfrm>
          <a:off x="304800" y="1252965"/>
          <a:ext cx="11728315" cy="4503424"/>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979300637"/>
                    </a:ext>
                  </a:extLst>
                </a:gridCol>
                <a:gridCol w="1013274">
                  <a:extLst>
                    <a:ext uri="{9D8B030D-6E8A-4147-A177-3AD203B41FA5}">
                      <a16:colId xmlns:a16="http://schemas.microsoft.com/office/drawing/2014/main" val="3199615594"/>
                    </a:ext>
                  </a:extLst>
                </a:gridCol>
                <a:gridCol w="1463040">
                  <a:extLst>
                    <a:ext uri="{9D8B030D-6E8A-4147-A177-3AD203B41FA5}">
                      <a16:colId xmlns:a16="http://schemas.microsoft.com/office/drawing/2014/main" val="1110889959"/>
                    </a:ext>
                  </a:extLst>
                </a:gridCol>
                <a:gridCol w="1828800">
                  <a:extLst>
                    <a:ext uri="{9D8B030D-6E8A-4147-A177-3AD203B41FA5}">
                      <a16:colId xmlns:a16="http://schemas.microsoft.com/office/drawing/2014/main" val="2297051124"/>
                    </a:ext>
                  </a:extLst>
                </a:gridCol>
                <a:gridCol w="914400">
                  <a:extLst>
                    <a:ext uri="{9D8B030D-6E8A-4147-A177-3AD203B41FA5}">
                      <a16:colId xmlns:a16="http://schemas.microsoft.com/office/drawing/2014/main" val="1304700454"/>
                    </a:ext>
                  </a:extLst>
                </a:gridCol>
                <a:gridCol w="914400">
                  <a:extLst>
                    <a:ext uri="{9D8B030D-6E8A-4147-A177-3AD203B41FA5}">
                      <a16:colId xmlns:a16="http://schemas.microsoft.com/office/drawing/2014/main" val="3679573787"/>
                    </a:ext>
                  </a:extLst>
                </a:gridCol>
                <a:gridCol w="914400">
                  <a:extLst>
                    <a:ext uri="{9D8B030D-6E8A-4147-A177-3AD203B41FA5}">
                      <a16:colId xmlns:a16="http://schemas.microsoft.com/office/drawing/2014/main" val="2858080426"/>
                    </a:ext>
                  </a:extLst>
                </a:gridCol>
                <a:gridCol w="914400">
                  <a:extLst>
                    <a:ext uri="{9D8B030D-6E8A-4147-A177-3AD203B41FA5}">
                      <a16:colId xmlns:a16="http://schemas.microsoft.com/office/drawing/2014/main" val="2470441291"/>
                    </a:ext>
                  </a:extLst>
                </a:gridCol>
                <a:gridCol w="914400">
                  <a:extLst>
                    <a:ext uri="{9D8B030D-6E8A-4147-A177-3AD203B41FA5}">
                      <a16:colId xmlns:a16="http://schemas.microsoft.com/office/drawing/2014/main" val="4237941205"/>
                    </a:ext>
                  </a:extLst>
                </a:gridCol>
                <a:gridCol w="2485441">
                  <a:extLst>
                    <a:ext uri="{9D8B030D-6E8A-4147-A177-3AD203B41FA5}">
                      <a16:colId xmlns:a16="http://schemas.microsoft.com/office/drawing/2014/main" val="3769000824"/>
                    </a:ext>
                  </a:extLst>
                </a:gridCol>
              </a:tblGrid>
              <a:tr h="355534">
                <a:tc>
                  <a:txBody>
                    <a:bodyPr/>
                    <a:lstStyle/>
                    <a:p>
                      <a:pPr algn="ctr"/>
                      <a:endParaRPr lang="en-US" sz="900" b="0" i="0" dirty="0">
                        <a:solidFill>
                          <a:schemeClr val="bg1"/>
                        </a:solidFill>
                        <a:latin typeface="Arial Nova" panose="020B0504020202020204" pitchFamily="34" charset="0"/>
                      </a:endParaRPr>
                    </a:p>
                  </a:txBody>
                  <a:tcPr anchor="ctr">
                    <a:solidFill>
                      <a:schemeClr val="bg2"/>
                    </a:solidFill>
                  </a:tcPr>
                </a:tc>
                <a:tc>
                  <a:txBody>
                    <a:bodyPr/>
                    <a:lstStyle/>
                    <a:p>
                      <a:pPr algn="ctr"/>
                      <a:r>
                        <a:rPr lang="en-US" sz="900" b="0" i="0">
                          <a:solidFill>
                            <a:schemeClr val="tx1"/>
                          </a:solidFill>
                          <a:latin typeface="Arial Nova" panose="020B0504020202020204" pitchFamily="34" charset="0"/>
                        </a:rPr>
                        <a:t>PROGRAM</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TARGET &amp; MOLECULE</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INDICATION</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ISOTOPE</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PRECLINICAL</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IIA</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IIB</a:t>
                      </a:r>
                    </a:p>
                  </a:txBody>
                  <a:tcPr anchor="ctr">
                    <a:solidFill>
                      <a:schemeClr val="bg2"/>
                    </a:solidFill>
                  </a:tcPr>
                </a:tc>
                <a:tc>
                  <a:txBody>
                    <a:bodyPr/>
                    <a:lstStyle/>
                    <a:p>
                      <a:pPr algn="ctr"/>
                      <a:r>
                        <a:rPr lang="en-US" sz="900" b="0" i="0" dirty="0">
                          <a:solidFill>
                            <a:schemeClr val="tx1"/>
                          </a:solidFill>
                          <a:latin typeface="Arial Nova" panose="020B0504020202020204" pitchFamily="34" charset="0"/>
                        </a:rPr>
                        <a:t>NOTES</a:t>
                      </a:r>
                    </a:p>
                  </a:txBody>
                  <a:tcPr anchor="ctr">
                    <a:solidFill>
                      <a:schemeClr val="bg2"/>
                    </a:solidFill>
                  </a:tcPr>
                </a:tc>
                <a:extLst>
                  <a:ext uri="{0D108BD9-81ED-4DB2-BD59-A6C34878D82A}">
                    <a16:rowId xmlns:a16="http://schemas.microsoft.com/office/drawing/2014/main" val="3655295776"/>
                  </a:ext>
                </a:extLst>
              </a:tr>
              <a:tr h="829578">
                <a:tc>
                  <a:txBody>
                    <a:bodyPr/>
                    <a:lstStyle/>
                    <a:p>
                      <a:pPr algn="ctr"/>
                      <a:r>
                        <a:rPr lang="en-US" sz="900" b="0" i="0" dirty="0">
                          <a:latin typeface="Arial Nova Light" panose="020B0304020202020204" pitchFamily="34" charset="0"/>
                        </a:rPr>
                        <a:t>IMAGING TRIAL</a:t>
                      </a: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RAD101</a:t>
                      </a:r>
                    </a:p>
                  </a:txBody>
                  <a:tcPr anchor="ctr">
                    <a:solidFill>
                      <a:srgbClr val="E95BBB"/>
                    </a:solidFill>
                  </a:tcPr>
                </a:tc>
                <a:tc>
                  <a:txBody>
                    <a:bodyPr/>
                    <a:lstStyle/>
                    <a:p>
                      <a:pPr algn="l"/>
                      <a:r>
                        <a:rPr lang="en-US" sz="1100" b="1" i="0" dirty="0">
                          <a:latin typeface="Arial Nova" panose="020B0504020202020204" pitchFamily="34" charset="0"/>
                        </a:rPr>
                        <a:t>Short Chain Fatty Acid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(small molecule)</a:t>
                      </a:r>
                    </a:p>
                  </a:txBody>
                  <a:tcPr anchor="ctr">
                    <a:solidFill>
                      <a:schemeClr val="bg1">
                        <a:lumMod val="95000"/>
                      </a:schemeClr>
                    </a:solidFill>
                  </a:tcPr>
                </a:tc>
                <a:tc>
                  <a:txBody>
                    <a:bodyPr/>
                    <a:lstStyle/>
                    <a:p>
                      <a:pPr algn="l"/>
                      <a:r>
                        <a:rPr lang="en-US" sz="1100" b="0" i="0" dirty="0">
                          <a:solidFill>
                            <a:schemeClr val="tx1"/>
                          </a:solidFill>
                          <a:latin typeface="Arial Nova Light" panose="020B0304020202020204" pitchFamily="34" charset="0"/>
                        </a:rPr>
                        <a:t>Brain Mets</a:t>
                      </a:r>
                    </a:p>
                  </a:txBody>
                  <a:tcPr anchor="ctr">
                    <a:solidFill>
                      <a:schemeClr val="bg1">
                        <a:lumMod val="95000"/>
                      </a:schemeClr>
                    </a:solidFill>
                  </a:tcPr>
                </a:tc>
                <a:tc>
                  <a:txBody>
                    <a:bodyPr/>
                    <a:lstStyle/>
                    <a:p>
                      <a:pPr algn="ctr"/>
                      <a:r>
                        <a:rPr lang="en-US" sz="1100" b="0" i="0" dirty="0">
                          <a:latin typeface="Arial Nova Light" panose="020B0304020202020204" pitchFamily="34" charset="0"/>
                        </a:rPr>
                        <a:t>F18</a:t>
                      </a:r>
                    </a:p>
                  </a:txBody>
                  <a:tcPr anchor="ctr">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Phase 2b in 5 US centers, </a:t>
                      </a:r>
                      <a:r>
                        <a:rPr lang="en-US" sz="900" b="1" i="0" spc="0" dirty="0">
                          <a:solidFill>
                            <a:schemeClr val="tx2"/>
                          </a:solidFill>
                          <a:latin typeface="Arial Nova" panose="020B0504020202020204" pitchFamily="34" charset="0"/>
                          <a:cs typeface="Arial" panose="020B0604020202020204" pitchFamily="34" charset="0"/>
                        </a:rPr>
                        <a:t>NCT06777433 </a:t>
                      </a:r>
                    </a:p>
                    <a:p>
                      <a:pPr marL="92710" algn="l">
                        <a:lnSpc>
                          <a:spcPct val="100000"/>
                        </a:lnSpc>
                        <a:spcBef>
                          <a:spcPts val="0"/>
                        </a:spcBef>
                      </a:pPr>
                      <a:r>
                        <a:rPr lang="en-US" sz="900" b="0" i="0" spc="0" dirty="0">
                          <a:solidFill>
                            <a:schemeClr val="tx1"/>
                          </a:solidFill>
                          <a:latin typeface="Arial Nova" panose="020B0504020202020204" pitchFamily="34" charset="0"/>
                          <a:cs typeface="Arial" panose="020B0604020202020204" pitchFamily="34" charset="0"/>
                        </a:rPr>
                        <a:t>15 patients dosed / 30 patients total (11/’25)</a:t>
                      </a:r>
                    </a:p>
                    <a:p>
                      <a:pPr marL="92710" algn="l">
                        <a:lnSpc>
                          <a:spcPct val="100000"/>
                        </a:lnSpc>
                        <a:spcBef>
                          <a:spcPts val="0"/>
                        </a:spcBef>
                      </a:pPr>
                      <a:r>
                        <a:rPr lang="en-US" sz="900" b="1" i="0" spc="0" dirty="0">
                          <a:solidFill>
                            <a:schemeClr val="tx1"/>
                          </a:solidFill>
                          <a:latin typeface="Arial Nova" panose="020B0504020202020204" pitchFamily="34" charset="0"/>
                          <a:cs typeface="Arial" panose="020B0604020202020204" pitchFamily="34" charset="0"/>
                        </a:rPr>
                        <a:t>Expect to complete enrollment 1Q26</a:t>
                      </a:r>
                    </a:p>
                  </a:txBody>
                  <a:tcPr marL="0" marR="0" marT="92710" marB="0" anchor="ctr">
                    <a:solidFill>
                      <a:schemeClr val="bg1">
                        <a:lumMod val="95000"/>
                      </a:schemeClr>
                    </a:solidFill>
                  </a:tcPr>
                </a:tc>
                <a:extLst>
                  <a:ext uri="{0D108BD9-81ED-4DB2-BD59-A6C34878D82A}">
                    <a16:rowId xmlns:a16="http://schemas.microsoft.com/office/drawing/2014/main" val="2309329408"/>
                  </a:ext>
                </a:extLst>
              </a:tr>
              <a:tr h="829578">
                <a:tc rowSpan="4">
                  <a:txBody>
                    <a:bodyPr/>
                    <a:lstStyle/>
                    <a:p>
                      <a:pPr algn="ctr"/>
                      <a:r>
                        <a:rPr lang="en-US" sz="900" b="0" i="0" dirty="0">
                          <a:latin typeface="Arial Nova Light" panose="020B0304020202020204" pitchFamily="34" charset="0"/>
                        </a:rPr>
                        <a:t>THERAPEUTIC TRIALS</a:t>
                      </a:r>
                    </a:p>
                  </a:txBody>
                  <a:tcPr vert="vert270" anchor="ctr">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1100" b="1" i="0">
                          <a:solidFill>
                            <a:schemeClr val="bg1"/>
                          </a:solidFill>
                          <a:latin typeface="Arial Nova" panose="020B0504020202020204" pitchFamily="34" charset="0"/>
                        </a:rPr>
                        <a:t>RAD204</a:t>
                      </a:r>
                    </a:p>
                  </a:txBody>
                  <a:tcPr anchor="ctr">
                    <a:solidFill>
                      <a:schemeClr val="accent1"/>
                    </a:solidFill>
                  </a:tcPr>
                </a:tc>
                <a:tc>
                  <a:txBody>
                    <a:bodyPr/>
                    <a:lstStyle/>
                    <a:p>
                      <a:pPr algn="l"/>
                      <a:r>
                        <a:rPr lang="en-US" sz="1100" b="1" i="0" dirty="0">
                          <a:latin typeface="Arial Nova" panose="020B0504020202020204" pitchFamily="34" charset="0"/>
                        </a:rPr>
                        <a:t>PD-L1</a:t>
                      </a:r>
                    </a:p>
                    <a:p>
                      <a:pPr algn="l"/>
                      <a:r>
                        <a:rPr lang="en-US" sz="1100" b="0" i="0" dirty="0">
                          <a:latin typeface="Arial Nova Light" panose="020B0304020202020204" pitchFamily="34" charset="0"/>
                        </a:rPr>
                        <a:t>(nanobody)</a:t>
                      </a:r>
                    </a:p>
                  </a:txBody>
                  <a:tcPr anchor="ctr">
                    <a:solidFill>
                      <a:schemeClr val="bg1">
                        <a:lumMod val="95000"/>
                      </a:schemeClr>
                    </a:solidFill>
                  </a:tcPr>
                </a:tc>
                <a:tc>
                  <a:txBody>
                    <a:bodyPr/>
                    <a:lstStyle/>
                    <a:p>
                      <a:pPr algn="l"/>
                      <a:r>
                        <a:rPr lang="en-US" sz="1100" b="0" i="0">
                          <a:solidFill>
                            <a:schemeClr val="tx1"/>
                          </a:solidFill>
                          <a:latin typeface="Arial Nova Light" panose="020B0304020202020204" pitchFamily="34" charset="0"/>
                        </a:rPr>
                        <a:t>PD-L1+ solid tumors</a:t>
                      </a:r>
                    </a:p>
                  </a:txBody>
                  <a:tcPr anchor="ctr">
                    <a:solidFill>
                      <a:schemeClr val="bg1">
                        <a:lumMod val="95000"/>
                      </a:schemeClr>
                    </a:solidFill>
                  </a:tcPr>
                </a:tc>
                <a:tc>
                  <a:txBody>
                    <a:bodyPr/>
                    <a:lstStyle/>
                    <a:p>
                      <a:pPr algn="ctr"/>
                      <a:r>
                        <a:rPr lang="en-US" sz="1100" b="0" i="0">
                          <a:latin typeface="Arial Nova Light" panose="020B0304020202020204" pitchFamily="34" charset="0"/>
                        </a:rPr>
                        <a:t>Lu177</a:t>
                      </a:r>
                    </a:p>
                  </a:txBody>
                  <a:tcPr anchor="ctr">
                    <a:solidFill>
                      <a:schemeClr val="bg1">
                        <a:lumMod val="95000"/>
                      </a:schemeClr>
                    </a:solidFill>
                  </a:tcPr>
                </a:tc>
                <a:tc>
                  <a:txBody>
                    <a:bodyPr/>
                    <a:lstStyle/>
                    <a:p>
                      <a:pPr algn="ctr"/>
                      <a:endParaRPr lang="en-US" sz="1000" b="0" i="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Phase 1 in  4 AUS centers, </a:t>
                      </a:r>
                      <a:r>
                        <a:rPr lang="en-US" sz="900" b="1" i="0" spc="0" dirty="0">
                          <a:solidFill>
                            <a:schemeClr val="tx2"/>
                          </a:solidFill>
                          <a:latin typeface="Arial Nova" panose="020B0504020202020204" pitchFamily="34" charset="0"/>
                          <a:cs typeface="Arial" panose="020B0604020202020204" pitchFamily="34" charset="0"/>
                        </a:rPr>
                        <a:t>NCT06305962 </a:t>
                      </a:r>
                    </a:p>
                    <a:p>
                      <a:pPr marL="92710" algn="l">
                        <a:lnSpc>
                          <a:spcPct val="100000"/>
                        </a:lnSpc>
                        <a:spcBef>
                          <a:spcPts val="0"/>
                        </a:spcBef>
                      </a:pPr>
                      <a:r>
                        <a:rPr lang="en-US" sz="900" b="0" i="0" spc="0" dirty="0">
                          <a:solidFill>
                            <a:schemeClr val="tx1"/>
                          </a:solidFill>
                          <a:latin typeface="Arial Nova" panose="020B0504020202020204" pitchFamily="34" charset="0"/>
                          <a:cs typeface="Arial" panose="020B0604020202020204" pitchFamily="34" charset="0"/>
                        </a:rPr>
                        <a:t>DL1 at 30mCi &amp; DL2 at 60mCi completed</a:t>
                      </a:r>
                    </a:p>
                    <a:p>
                      <a:pPr marL="92710" algn="l">
                        <a:lnSpc>
                          <a:spcPct val="100000"/>
                        </a:lnSpc>
                        <a:spcBef>
                          <a:spcPts val="0"/>
                        </a:spcBef>
                      </a:pPr>
                      <a:r>
                        <a:rPr lang="en-US" sz="900" b="0" i="0" spc="0" dirty="0">
                          <a:solidFill>
                            <a:schemeClr val="tx1"/>
                          </a:solidFill>
                          <a:latin typeface="Arial Nova" panose="020B0504020202020204" pitchFamily="34" charset="0"/>
                          <a:cs typeface="Arial" panose="020B0604020202020204" pitchFamily="34" charset="0"/>
                        </a:rPr>
                        <a:t>DL3  at 90mCi recruiting</a:t>
                      </a:r>
                    </a:p>
                    <a:p>
                      <a:pPr marL="92710" algn="l">
                        <a:lnSpc>
                          <a:spcPct val="100000"/>
                        </a:lnSpc>
                        <a:spcBef>
                          <a:spcPts val="0"/>
                        </a:spcBef>
                      </a:pPr>
                      <a:r>
                        <a:rPr lang="en-US" sz="900" b="1" i="0" spc="0" dirty="0">
                          <a:solidFill>
                            <a:schemeClr val="tx1"/>
                          </a:solidFill>
                          <a:latin typeface="Arial Nova" panose="020B0504020202020204" pitchFamily="34" charset="0"/>
                          <a:cs typeface="Arial" panose="020B0604020202020204" pitchFamily="34" charset="0"/>
                        </a:rPr>
                        <a:t>Expect trial completion in 2026</a:t>
                      </a:r>
                    </a:p>
                  </a:txBody>
                  <a:tcPr marL="0" marR="0" marT="135890" marB="0" anchor="ctr">
                    <a:solidFill>
                      <a:schemeClr val="bg1">
                        <a:lumMod val="95000"/>
                      </a:schemeClr>
                    </a:solidFill>
                  </a:tcPr>
                </a:tc>
                <a:extLst>
                  <a:ext uri="{0D108BD9-81ED-4DB2-BD59-A6C34878D82A}">
                    <a16:rowId xmlns:a16="http://schemas.microsoft.com/office/drawing/2014/main" val="929744109"/>
                  </a:ext>
                </a:extLst>
              </a:tr>
              <a:tr h="829578">
                <a:tc vMerge="1">
                  <a:txBody>
                    <a:bodyPr/>
                    <a:lstStyle/>
                    <a:p>
                      <a:pPr algn="ctr"/>
                      <a:endParaRPr lang="en-US" sz="1000" b="0" i="0">
                        <a:latin typeface="Arial Nova Light" panose="020B0304020202020204" pitchFamily="34" charset="0"/>
                      </a:endParaRPr>
                    </a:p>
                  </a:txBody>
                  <a:tcPr anchor="ctr"/>
                </a:tc>
                <a:tc>
                  <a:txBody>
                    <a:bodyPr/>
                    <a:lstStyle/>
                    <a:p>
                      <a:pPr algn="ctr"/>
                      <a:r>
                        <a:rPr lang="en-US" sz="1100" b="1" i="0">
                          <a:solidFill>
                            <a:schemeClr val="bg1"/>
                          </a:solidFill>
                          <a:latin typeface="Arial Nova" panose="020B0504020202020204" pitchFamily="34" charset="0"/>
                        </a:rPr>
                        <a:t>RAD202</a:t>
                      </a:r>
                    </a:p>
                  </a:txBody>
                  <a:tcPr anchor="ctr">
                    <a:solidFill>
                      <a:schemeClr val="accent2"/>
                    </a:solidFill>
                  </a:tcPr>
                </a:tc>
                <a:tc>
                  <a:txBody>
                    <a:bodyPr/>
                    <a:lstStyle/>
                    <a:p>
                      <a:pPr algn="l"/>
                      <a:r>
                        <a:rPr lang="en-US" sz="1100" b="1" i="0" dirty="0">
                          <a:latin typeface="Arial Nova" panose="020B0504020202020204" pitchFamily="34" charset="0"/>
                        </a:rPr>
                        <a:t>HER2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(nanobody)</a:t>
                      </a:r>
                    </a:p>
                  </a:txBody>
                  <a:tcPr anchor="ctr">
                    <a:solidFill>
                      <a:schemeClr val="bg1">
                        <a:lumMod val="95000"/>
                      </a:schemeClr>
                    </a:solidFill>
                  </a:tcPr>
                </a:tc>
                <a:tc>
                  <a:txBody>
                    <a:bodyPr/>
                    <a:lstStyle/>
                    <a:p>
                      <a:pPr algn="l"/>
                      <a:r>
                        <a:rPr lang="en-US" sz="1100" b="0" i="0" dirty="0">
                          <a:solidFill>
                            <a:schemeClr val="tx1"/>
                          </a:solidFill>
                          <a:latin typeface="Arial Nova Light" panose="020B0304020202020204" pitchFamily="34" charset="0"/>
                        </a:rPr>
                        <a:t>HER2+ solid tumors</a:t>
                      </a:r>
                    </a:p>
                  </a:txBody>
                  <a:tcPr anchor="ctr">
                    <a:solidFill>
                      <a:schemeClr val="bg1">
                        <a:lumMod val="95000"/>
                      </a:schemeClr>
                    </a:solidFill>
                  </a:tcPr>
                </a:tc>
                <a:tc>
                  <a:txBody>
                    <a:bodyPr/>
                    <a:lstStyle/>
                    <a:p>
                      <a:pPr algn="ctr"/>
                      <a:r>
                        <a:rPr lang="en-US" sz="1100" b="0" i="0">
                          <a:latin typeface="Arial Nova Light" panose="020B0304020202020204" pitchFamily="34" charset="0"/>
                        </a:rPr>
                        <a:t>Lu177</a:t>
                      </a:r>
                    </a:p>
                  </a:txBody>
                  <a:tcPr anchor="ctr">
                    <a:solidFill>
                      <a:schemeClr val="bg1">
                        <a:lumMod val="95000"/>
                      </a:schemeClr>
                    </a:solidFill>
                  </a:tcPr>
                </a:tc>
                <a:tc>
                  <a:txBody>
                    <a:bodyPr/>
                    <a:lstStyle/>
                    <a:p>
                      <a:pPr algn="ctr"/>
                      <a:endParaRPr lang="en-US" sz="1000" b="0" i="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marL="92710" marR="0" lvl="0" indent="0" algn="l" defTabSz="914400" rtl="0" eaLnBrk="1" fontAlgn="auto" latinLnBrk="0" hangingPunct="1">
                        <a:lnSpc>
                          <a:spcPct val="100000"/>
                        </a:lnSpc>
                        <a:spcBef>
                          <a:spcPts val="0"/>
                        </a:spcBef>
                        <a:spcAft>
                          <a:spcPts val="0"/>
                        </a:spcAft>
                        <a:buClrTx/>
                        <a:buSzTx/>
                        <a:buFontTx/>
                        <a:buNone/>
                        <a:tabLst/>
                        <a:defRPr/>
                      </a:pPr>
                      <a:r>
                        <a:rPr lang="en-US" sz="900" b="0" i="0" spc="0" dirty="0">
                          <a:latin typeface="Arial Nova" panose="020B0504020202020204" pitchFamily="34" charset="0"/>
                          <a:cs typeface="Arial" panose="020B0604020202020204" pitchFamily="34" charset="0"/>
                        </a:rPr>
                        <a:t>Phase 1 in 5 AUS centers </a:t>
                      </a:r>
                      <a:r>
                        <a:rPr lang="en-US" sz="900" b="1" i="0" spc="0" dirty="0">
                          <a:solidFill>
                            <a:schemeClr val="tx2"/>
                          </a:solidFill>
                          <a:latin typeface="Arial Nova" panose="020B0504020202020204" pitchFamily="34" charset="0"/>
                          <a:ea typeface="+mn-ea"/>
                          <a:cs typeface="Arial" panose="020B0604020202020204" pitchFamily="34" charset="0"/>
                        </a:rPr>
                        <a:t>NCT06824155 </a:t>
                      </a:r>
                    </a:p>
                    <a:p>
                      <a:pPr marL="92710" marR="0" lvl="0" indent="0" algn="l" defTabSz="914400" rtl="0" eaLnBrk="1" fontAlgn="auto" latinLnBrk="0" hangingPunct="1">
                        <a:lnSpc>
                          <a:spcPct val="100000"/>
                        </a:lnSpc>
                        <a:spcBef>
                          <a:spcPts val="0"/>
                        </a:spcBef>
                        <a:spcAft>
                          <a:spcPts val="0"/>
                        </a:spcAft>
                        <a:buClrTx/>
                        <a:buSzTx/>
                        <a:buFontTx/>
                        <a:buNone/>
                        <a:tabLst/>
                        <a:defRPr/>
                      </a:pPr>
                      <a:r>
                        <a:rPr lang="en-US" sz="900" b="0" i="0" spc="0" dirty="0">
                          <a:solidFill>
                            <a:schemeClr val="tx1"/>
                          </a:solidFill>
                          <a:latin typeface="Arial Nova" panose="020B0504020202020204" pitchFamily="34" charset="0"/>
                          <a:ea typeface="+mn-ea"/>
                          <a:cs typeface="Arial" panose="020B0604020202020204" pitchFamily="34" charset="0"/>
                        </a:rPr>
                        <a:t>DL 1 at 30mCi completed</a:t>
                      </a:r>
                    </a:p>
                    <a:p>
                      <a:pPr marL="92710" marR="0" lvl="0" indent="0" algn="l" defTabSz="914400" rtl="0" eaLnBrk="1" fontAlgn="auto" latinLnBrk="0" hangingPunct="1">
                        <a:lnSpc>
                          <a:spcPct val="100000"/>
                        </a:lnSpc>
                        <a:spcBef>
                          <a:spcPts val="0"/>
                        </a:spcBef>
                        <a:spcAft>
                          <a:spcPts val="0"/>
                        </a:spcAft>
                        <a:buClrTx/>
                        <a:buSzTx/>
                        <a:buFontTx/>
                        <a:buNone/>
                        <a:tabLst/>
                        <a:defRPr/>
                      </a:pPr>
                      <a:r>
                        <a:rPr lang="en-US" sz="900" b="0" i="0" spc="0" dirty="0">
                          <a:solidFill>
                            <a:schemeClr val="tx1"/>
                          </a:solidFill>
                          <a:latin typeface="Arial Nova" panose="020B0504020202020204" pitchFamily="34" charset="0"/>
                          <a:ea typeface="+mn-ea"/>
                          <a:cs typeface="Arial" panose="020B0604020202020204" pitchFamily="34" charset="0"/>
                        </a:rPr>
                        <a:t>DL 2 at 75mCi recruiting</a:t>
                      </a:r>
                    </a:p>
                    <a:p>
                      <a:pPr marL="92710" marR="0" lvl="0" indent="0" algn="l" defTabSz="914400" rtl="0" eaLnBrk="1" fontAlgn="auto" latinLnBrk="0" hangingPunct="1">
                        <a:lnSpc>
                          <a:spcPct val="100000"/>
                        </a:lnSpc>
                        <a:spcBef>
                          <a:spcPts val="0"/>
                        </a:spcBef>
                        <a:spcAft>
                          <a:spcPts val="0"/>
                        </a:spcAft>
                        <a:buClrTx/>
                        <a:buSzTx/>
                        <a:buFontTx/>
                        <a:buNone/>
                        <a:tabLst/>
                        <a:defRPr/>
                      </a:pPr>
                      <a:r>
                        <a:rPr lang="en-US" sz="900" b="1" i="0" spc="0" dirty="0">
                          <a:solidFill>
                            <a:schemeClr val="tx1"/>
                          </a:solidFill>
                          <a:latin typeface="Arial Nova" panose="020B0504020202020204" pitchFamily="34" charset="0"/>
                          <a:ea typeface="+mn-ea"/>
                          <a:cs typeface="Arial" panose="020B0604020202020204" pitchFamily="34" charset="0"/>
                        </a:rPr>
                        <a:t>Expect trial completion in 2026</a:t>
                      </a:r>
                    </a:p>
                  </a:txBody>
                  <a:tcPr marL="0" marR="0" marT="135890" marB="0" anchor="ctr">
                    <a:solidFill>
                      <a:schemeClr val="bg1">
                        <a:lumMod val="95000"/>
                      </a:schemeClr>
                    </a:solidFill>
                  </a:tcPr>
                </a:tc>
                <a:extLst>
                  <a:ext uri="{0D108BD9-81ED-4DB2-BD59-A6C34878D82A}">
                    <a16:rowId xmlns:a16="http://schemas.microsoft.com/office/drawing/2014/main" val="601843571"/>
                  </a:ext>
                </a:extLst>
              </a:tr>
              <a:tr h="829578">
                <a:tc vMerge="1">
                  <a:txBody>
                    <a:bodyPr/>
                    <a:lstStyle/>
                    <a:p>
                      <a:pPr algn="ctr"/>
                      <a:endParaRPr lang="en-US" sz="1000" b="0" i="0">
                        <a:latin typeface="Arial Nova Light" panose="020B0304020202020204" pitchFamily="34" charset="0"/>
                      </a:endParaRPr>
                    </a:p>
                  </a:txBody>
                  <a:tcPr anchor="ctr"/>
                </a:tc>
                <a:tc>
                  <a:txBody>
                    <a:bodyPr/>
                    <a:lstStyle/>
                    <a:p>
                      <a:pPr algn="ctr"/>
                      <a:r>
                        <a:rPr lang="en-US" sz="1100" b="1" i="0">
                          <a:solidFill>
                            <a:schemeClr val="bg1"/>
                          </a:solidFill>
                          <a:latin typeface="Arial Nova" panose="020B0504020202020204" pitchFamily="34" charset="0"/>
                        </a:rPr>
                        <a:t>RV01</a:t>
                      </a:r>
                    </a:p>
                  </a:txBody>
                  <a:tcPr anchor="ctr">
                    <a:solidFill>
                      <a:schemeClr val="accent3"/>
                    </a:solidFill>
                  </a:tcPr>
                </a:tc>
                <a:tc>
                  <a:txBody>
                    <a:bodyPr/>
                    <a:lstStyle/>
                    <a:p>
                      <a:pPr algn="l"/>
                      <a:r>
                        <a:rPr lang="en-US" sz="1100" b="1" i="0" dirty="0">
                          <a:latin typeface="Arial Nova" panose="020B0504020202020204" pitchFamily="34" charset="0"/>
                        </a:rPr>
                        <a:t>B7-H3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a:t>
                      </a:r>
                      <a:r>
                        <a:rPr lang="en-US" sz="1100" b="0" i="0" dirty="0" err="1">
                          <a:latin typeface="Arial Nova Light" panose="020B0304020202020204" pitchFamily="34" charset="0"/>
                        </a:rPr>
                        <a:t>mAb</a:t>
                      </a:r>
                      <a:r>
                        <a:rPr lang="en-US" sz="1100" b="0" i="0" dirty="0">
                          <a:latin typeface="Arial Nova Light" panose="020B0304020202020204" pitchFamily="34" charset="0"/>
                        </a:rPr>
                        <a:t>)</a:t>
                      </a:r>
                    </a:p>
                  </a:txBody>
                  <a:tcPr anchor="ctr">
                    <a:solidFill>
                      <a:schemeClr val="bg1">
                        <a:lumMod val="95000"/>
                      </a:schemeClr>
                    </a:solidFill>
                  </a:tcPr>
                </a:tc>
                <a:tc>
                  <a:txBody>
                    <a:bodyPr/>
                    <a:lstStyle/>
                    <a:p>
                      <a:pPr algn="l"/>
                      <a:r>
                        <a:rPr lang="en-US" sz="1100" b="0" i="0" dirty="0">
                          <a:solidFill>
                            <a:schemeClr val="tx1"/>
                          </a:solidFill>
                          <a:latin typeface="Arial Nova Light" panose="020B0304020202020204" pitchFamily="34" charset="0"/>
                        </a:rPr>
                        <a:t>B7-H3+ solid tumors</a:t>
                      </a:r>
                    </a:p>
                  </a:txBody>
                  <a:tcPr anchor="ctr">
                    <a:solidFill>
                      <a:schemeClr val="bg1">
                        <a:lumMod val="95000"/>
                      </a:schemeClr>
                    </a:solidFill>
                  </a:tcPr>
                </a:tc>
                <a:tc>
                  <a:txBody>
                    <a:bodyPr/>
                    <a:lstStyle/>
                    <a:p>
                      <a:pPr algn="ctr"/>
                      <a:r>
                        <a:rPr lang="en-US" sz="1100" b="0" i="0">
                          <a:latin typeface="Arial Nova Light" panose="020B0304020202020204" pitchFamily="34" charset="0"/>
                        </a:rPr>
                        <a:t>Lu177</a:t>
                      </a:r>
                    </a:p>
                  </a:txBody>
                  <a:tcPr anchor="ctr">
                    <a:solidFill>
                      <a:schemeClr val="bg1">
                        <a:lumMod val="95000"/>
                      </a:schemeClr>
                    </a:solidFill>
                  </a:tcPr>
                </a:tc>
                <a:tc>
                  <a:txBody>
                    <a:bodyPr/>
                    <a:lstStyle/>
                    <a:p>
                      <a:pPr algn="ctr"/>
                      <a:endParaRPr lang="en-US" sz="1000" b="0" i="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marL="92710" marR="300990" algn="l">
                        <a:lnSpc>
                          <a:spcPct val="100000"/>
                        </a:lnSpc>
                        <a:spcBef>
                          <a:spcPts val="0"/>
                        </a:spcBef>
                      </a:pPr>
                      <a:r>
                        <a:rPr lang="en-US" sz="900" b="0" i="0" spc="0" dirty="0">
                          <a:solidFill>
                            <a:schemeClr val="tx1"/>
                          </a:solidFill>
                          <a:latin typeface="Arial Nova" panose="020B0504020202020204" pitchFamily="34" charset="0"/>
                          <a:ea typeface="+mn-ea"/>
                          <a:cs typeface="Arial" panose="020B0604020202020204" pitchFamily="34" charset="0"/>
                        </a:rPr>
                        <a:t>IND approval 07/2025 </a:t>
                      </a:r>
                      <a:r>
                        <a:rPr lang="en-US" sz="900" b="1" i="0" kern="1200" spc="0" dirty="0">
                          <a:solidFill>
                            <a:schemeClr val="tx2"/>
                          </a:solidFill>
                          <a:latin typeface="Arial Nova" panose="020B0504020202020204" pitchFamily="34" charset="0"/>
                          <a:ea typeface="+mn-ea"/>
                          <a:cs typeface="Arial" panose="020B0604020202020204" pitchFamily="34" charset="0"/>
                        </a:rPr>
                        <a:t>NCT07189871</a:t>
                      </a:r>
                    </a:p>
                    <a:p>
                      <a:pPr marL="92710" marR="300990" algn="l">
                        <a:lnSpc>
                          <a:spcPct val="100000"/>
                        </a:lnSpc>
                        <a:spcBef>
                          <a:spcPts val="0"/>
                        </a:spcBef>
                      </a:pPr>
                      <a:r>
                        <a:rPr lang="en-US" sz="900" b="0" i="0" spc="0" dirty="0">
                          <a:solidFill>
                            <a:schemeClr val="tx1"/>
                          </a:solidFill>
                          <a:latin typeface="Arial Nova" panose="020B0504020202020204" pitchFamily="34" charset="0"/>
                          <a:ea typeface="+mn-ea"/>
                          <a:cs typeface="Arial" panose="020B0604020202020204" pitchFamily="34" charset="0"/>
                        </a:rPr>
                        <a:t>Phase I in 4 US centers, FPFV expected Q4 2025</a:t>
                      </a:r>
                    </a:p>
                    <a:p>
                      <a:pPr marL="92710" marR="300990" algn="l">
                        <a:lnSpc>
                          <a:spcPct val="100000"/>
                        </a:lnSpc>
                        <a:spcBef>
                          <a:spcPts val="0"/>
                        </a:spcBef>
                      </a:pPr>
                      <a:r>
                        <a:rPr lang="en-US" sz="900" b="1" i="0" spc="0" dirty="0">
                          <a:solidFill>
                            <a:schemeClr val="tx1"/>
                          </a:solidFill>
                          <a:latin typeface="Arial Nova" panose="020B0504020202020204" pitchFamily="34" charset="0"/>
                          <a:ea typeface="+mn-ea"/>
                          <a:cs typeface="Arial" panose="020B0604020202020204" pitchFamily="34" charset="0"/>
                        </a:rPr>
                        <a:t>First two Dose Levels data in mid-2026</a:t>
                      </a:r>
                    </a:p>
                  </a:txBody>
                  <a:tcPr marL="0" marR="0" marT="135890" marB="0" anchor="ctr">
                    <a:solidFill>
                      <a:schemeClr val="bg1">
                        <a:lumMod val="95000"/>
                      </a:schemeClr>
                    </a:solidFill>
                  </a:tcPr>
                </a:tc>
                <a:extLst>
                  <a:ext uri="{0D108BD9-81ED-4DB2-BD59-A6C34878D82A}">
                    <a16:rowId xmlns:a16="http://schemas.microsoft.com/office/drawing/2014/main" val="2053153055"/>
                  </a:ext>
                </a:extLst>
              </a:tr>
              <a:tr h="829578">
                <a:tc vMerge="1">
                  <a:txBody>
                    <a:bodyPr/>
                    <a:lstStyle/>
                    <a:p>
                      <a:pPr algn="ctr"/>
                      <a:endParaRPr lang="en-US" sz="1000" b="0" i="0">
                        <a:latin typeface="Arial Nova Light" panose="020B0304020202020204" pitchFamily="34" charset="0"/>
                      </a:endParaRP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RAD402</a:t>
                      </a:r>
                    </a:p>
                  </a:txBody>
                  <a:tcPr anchor="ctr">
                    <a:solidFill>
                      <a:schemeClr val="accent6"/>
                    </a:solidFill>
                  </a:tcPr>
                </a:tc>
                <a:tc>
                  <a:txBody>
                    <a:bodyPr/>
                    <a:lstStyle/>
                    <a:p>
                      <a:pPr algn="l"/>
                      <a:r>
                        <a:rPr lang="en-US" sz="1100" b="1" i="0" dirty="0">
                          <a:latin typeface="Arial Nova" panose="020B0504020202020204" pitchFamily="34" charset="0"/>
                        </a:rPr>
                        <a:t>KLK3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a:t>
                      </a:r>
                      <a:r>
                        <a:rPr lang="en-US" sz="1100" b="0" i="0" dirty="0" err="1">
                          <a:latin typeface="Arial Nova Light" panose="020B0304020202020204" pitchFamily="34" charset="0"/>
                        </a:rPr>
                        <a:t>mAb</a:t>
                      </a:r>
                      <a:r>
                        <a:rPr lang="en-US" sz="1100" b="0" i="0" dirty="0">
                          <a:latin typeface="Arial Nova Light" panose="020B0304020202020204" pitchFamily="34" charset="0"/>
                        </a:rPr>
                        <a:t>)</a:t>
                      </a:r>
                    </a:p>
                  </a:txBody>
                  <a:tcPr anchor="ctr">
                    <a:solidFill>
                      <a:schemeClr val="bg1">
                        <a:lumMod val="95000"/>
                      </a:schemeClr>
                    </a:solidFill>
                  </a:tcPr>
                </a:tc>
                <a:tc>
                  <a:txBody>
                    <a:bodyPr/>
                    <a:lstStyle/>
                    <a:p>
                      <a:pPr algn="l"/>
                      <a:r>
                        <a:rPr lang="en-US" sz="1100" b="0" i="0" dirty="0">
                          <a:solidFill>
                            <a:schemeClr val="tx1"/>
                          </a:solidFill>
                          <a:latin typeface="Arial Nova Light" panose="020B0304020202020204" pitchFamily="34" charset="0"/>
                        </a:rPr>
                        <a:t>Advanced prostate cancer (&gt;90% express KLK3) </a:t>
                      </a:r>
                    </a:p>
                  </a:txBody>
                  <a:tcPr anchor="ctr">
                    <a:solidFill>
                      <a:schemeClr val="bg1">
                        <a:lumMod val="95000"/>
                      </a:schemeClr>
                    </a:solidFill>
                  </a:tcPr>
                </a:tc>
                <a:tc>
                  <a:txBody>
                    <a:bodyPr/>
                    <a:lstStyle/>
                    <a:p>
                      <a:pPr algn="ctr"/>
                      <a:r>
                        <a:rPr lang="en-US" sz="1100" b="0" i="0" dirty="0">
                          <a:latin typeface="Arial Nova Light" panose="020B0304020202020204" pitchFamily="34" charset="0"/>
                        </a:rPr>
                        <a:t>Tb161</a:t>
                      </a:r>
                    </a:p>
                  </a:txBody>
                  <a:tcPr anchor="ctr">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marL="92710" marR="241300" algn="l">
                        <a:lnSpc>
                          <a:spcPct val="100000"/>
                        </a:lnSpc>
                        <a:spcBef>
                          <a:spcPts val="0"/>
                        </a:spcBef>
                      </a:pPr>
                      <a:r>
                        <a:rPr lang="en-US" sz="900" b="0" i="0" spc="0" dirty="0">
                          <a:latin typeface="Arial Nova" panose="020B0504020202020204" pitchFamily="34" charset="0"/>
                          <a:cs typeface="Arial" panose="020B0604020202020204" pitchFamily="34" charset="0"/>
                        </a:rPr>
                        <a:t>Ethics approval received (11/2025) </a:t>
                      </a:r>
                    </a:p>
                    <a:p>
                      <a:pPr marL="92710" marR="241300" algn="l">
                        <a:lnSpc>
                          <a:spcPct val="100000"/>
                        </a:lnSpc>
                        <a:spcBef>
                          <a:spcPts val="0"/>
                        </a:spcBef>
                      </a:pPr>
                      <a:r>
                        <a:rPr lang="en-US" sz="900" b="0" i="0" spc="0" dirty="0">
                          <a:latin typeface="Arial Nova" panose="020B0504020202020204" pitchFamily="34" charset="0"/>
                          <a:cs typeface="Arial" panose="020B0604020202020204" pitchFamily="34" charset="0"/>
                        </a:rPr>
                        <a:t>Phase 1 study in 4 AUS centers</a:t>
                      </a:r>
                    </a:p>
                    <a:p>
                      <a:pPr marL="92710" marR="241300" lvl="0" indent="0" algn="l" defTabSz="914400" rtl="0" eaLnBrk="1" fontAlgn="auto" latinLnBrk="0" hangingPunct="1">
                        <a:lnSpc>
                          <a:spcPct val="100000"/>
                        </a:lnSpc>
                        <a:spcBef>
                          <a:spcPts val="0"/>
                        </a:spcBef>
                        <a:spcAft>
                          <a:spcPts val="0"/>
                        </a:spcAft>
                        <a:buClrTx/>
                        <a:buSzTx/>
                        <a:buFontTx/>
                        <a:buNone/>
                        <a:tabLst/>
                        <a:defRPr/>
                      </a:pPr>
                      <a:r>
                        <a:rPr lang="en-US" sz="900" b="1" i="0" spc="0" dirty="0">
                          <a:solidFill>
                            <a:schemeClr val="tx1"/>
                          </a:solidFill>
                          <a:latin typeface="Arial Nova" panose="020B0504020202020204" pitchFamily="34" charset="0"/>
                          <a:ea typeface="+mn-ea"/>
                          <a:cs typeface="Arial" panose="020B0604020202020204" pitchFamily="34" charset="0"/>
                        </a:rPr>
                        <a:t>First two Dose Levels data in mid-2026</a:t>
                      </a:r>
                    </a:p>
                  </a:txBody>
                  <a:tcPr marL="0" marR="0" marT="5715" marB="0" anchor="ctr">
                    <a:solidFill>
                      <a:schemeClr val="bg1">
                        <a:lumMod val="95000"/>
                      </a:schemeClr>
                    </a:solidFill>
                  </a:tcPr>
                </a:tc>
                <a:extLst>
                  <a:ext uri="{0D108BD9-81ED-4DB2-BD59-A6C34878D82A}">
                    <a16:rowId xmlns:a16="http://schemas.microsoft.com/office/drawing/2014/main" val="63501750"/>
                  </a:ext>
                </a:extLst>
              </a:tr>
            </a:tbl>
          </a:graphicData>
        </a:graphic>
      </p:graphicFrame>
      <p:sp>
        <p:nvSpPr>
          <p:cNvPr id="3" name="Title 2">
            <a:extLst>
              <a:ext uri="{FF2B5EF4-FFF2-40B4-BE49-F238E27FC236}">
                <a16:creationId xmlns:a16="http://schemas.microsoft.com/office/drawing/2014/main" id="{132C8D36-0ACA-9F4D-38D9-A1CD0270FBE8}"/>
              </a:ext>
            </a:extLst>
          </p:cNvPr>
          <p:cNvSpPr>
            <a:spLocks noGrp="1"/>
          </p:cNvSpPr>
          <p:nvPr>
            <p:ph type="title"/>
          </p:nvPr>
        </p:nvSpPr>
        <p:spPr/>
        <p:txBody>
          <a:bodyPr/>
          <a:lstStyle/>
          <a:p>
            <a:r>
              <a:rPr lang="en-US" dirty="0"/>
              <a:t>Company Pipeline – </a:t>
            </a:r>
            <a:r>
              <a:rPr lang="en-US" sz="2400" dirty="0"/>
              <a:t>Five </a:t>
            </a:r>
            <a:r>
              <a:rPr lang="en-US" sz="2400" i="1" dirty="0"/>
              <a:t>first in class </a:t>
            </a:r>
            <a:r>
              <a:rPr lang="en-US" sz="2400" dirty="0"/>
              <a:t>radiopharmaceutical molecules</a:t>
            </a:r>
          </a:p>
        </p:txBody>
      </p:sp>
      <p:grpSp>
        <p:nvGrpSpPr>
          <p:cNvPr id="17" name="Group 16">
            <a:extLst>
              <a:ext uri="{FF2B5EF4-FFF2-40B4-BE49-F238E27FC236}">
                <a16:creationId xmlns:a16="http://schemas.microsoft.com/office/drawing/2014/main" id="{F4DC5A92-27C1-4412-BA98-86235509F574}"/>
              </a:ext>
            </a:extLst>
          </p:cNvPr>
          <p:cNvGrpSpPr/>
          <p:nvPr/>
        </p:nvGrpSpPr>
        <p:grpSpPr>
          <a:xfrm>
            <a:off x="5885540" y="2603688"/>
            <a:ext cx="1451735" cy="2102992"/>
            <a:chOff x="5885540" y="1649361"/>
            <a:chExt cx="1451735" cy="2102992"/>
          </a:xfrm>
        </p:grpSpPr>
        <p:sp>
          <p:nvSpPr>
            <p:cNvPr id="8" name="Pentagon 7">
              <a:extLst>
                <a:ext uri="{FF2B5EF4-FFF2-40B4-BE49-F238E27FC236}">
                  <a16:creationId xmlns:a16="http://schemas.microsoft.com/office/drawing/2014/main" id="{92E08DBC-3F1B-3C56-DE05-D96B7F15BEC5}"/>
                </a:ext>
              </a:extLst>
            </p:cNvPr>
            <p:cNvSpPr/>
            <p:nvPr/>
          </p:nvSpPr>
          <p:spPr>
            <a:xfrm>
              <a:off x="5885846" y="1649361"/>
              <a:ext cx="1451429" cy="449942"/>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9" name="Pentagon 8">
              <a:extLst>
                <a:ext uri="{FF2B5EF4-FFF2-40B4-BE49-F238E27FC236}">
                  <a16:creationId xmlns:a16="http://schemas.microsoft.com/office/drawing/2014/main" id="{53EC98C4-6163-6ED1-F473-894B51092C5E}"/>
                </a:ext>
              </a:extLst>
            </p:cNvPr>
            <p:cNvSpPr/>
            <p:nvPr/>
          </p:nvSpPr>
          <p:spPr>
            <a:xfrm>
              <a:off x="5885540" y="2500339"/>
              <a:ext cx="1381022" cy="449942"/>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0" name="Pentagon 9">
              <a:extLst>
                <a:ext uri="{FF2B5EF4-FFF2-40B4-BE49-F238E27FC236}">
                  <a16:creationId xmlns:a16="http://schemas.microsoft.com/office/drawing/2014/main" id="{CBA97A6C-8D17-19FE-913B-E94FFD579B7A}"/>
                </a:ext>
              </a:extLst>
            </p:cNvPr>
            <p:cNvSpPr/>
            <p:nvPr/>
          </p:nvSpPr>
          <p:spPr>
            <a:xfrm>
              <a:off x="5885540" y="3302411"/>
              <a:ext cx="1157286" cy="449942"/>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grpSp>
      <p:sp>
        <p:nvSpPr>
          <p:cNvPr id="15" name="Slide Number Placeholder 14">
            <a:extLst>
              <a:ext uri="{FF2B5EF4-FFF2-40B4-BE49-F238E27FC236}">
                <a16:creationId xmlns:a16="http://schemas.microsoft.com/office/drawing/2014/main" id="{2D58A7F4-B258-F2AA-100A-4A5C18987A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18" name="Footer Placeholder 17">
            <a:extLst>
              <a:ext uri="{FF2B5EF4-FFF2-40B4-BE49-F238E27FC236}">
                <a16:creationId xmlns:a16="http://schemas.microsoft.com/office/drawing/2014/main" id="{910016FA-F3BB-5969-146E-AB7DFEF6FA6F}"/>
              </a:ext>
            </a:extLst>
          </p:cNvPr>
          <p:cNvSpPr>
            <a:spLocks noGrp="1"/>
          </p:cNvSpPr>
          <p:nvPr>
            <p:ph type="ftr" sz="quarter" idx="11"/>
          </p:nvPr>
        </p:nvSpPr>
        <p:spPr>
          <a:xfrm>
            <a:off x="4047217" y="5756391"/>
            <a:ext cx="4961872" cy="906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B7-H3, B7 homolog 3; F18, fluorine-18; HER2, human epidermal growth factor receptor 2; KLK3, kallikrein-related peptidase 3; Lu177, lutetium-177; </a:t>
            </a:r>
            <a:r>
              <a:rPr kumimoji="0" lang="en-US" sz="800" b="0" i="0" u="none" strike="noStrike" kern="1200" cap="none" spc="0" normalizeH="0" baseline="0" noProof="0" dirty="0" err="1">
                <a:ln>
                  <a:noFill/>
                </a:ln>
                <a:solidFill>
                  <a:srgbClr val="FFFFFF">
                    <a:lumMod val="50000"/>
                  </a:srgbClr>
                </a:solidFill>
                <a:effectLst/>
                <a:uLnTx/>
                <a:uFillTx/>
                <a:latin typeface="Arial Nova"/>
                <a:ea typeface="+mn-ea"/>
                <a:cs typeface="+mn-cs"/>
              </a:rPr>
              <a:t>mAb</a:t>
            </a:r>
            <a:r>
              <a:rPr kumimoji="0" lang="en-US" sz="800" b="0" i="0" u="none" strike="noStrike" kern="1200" cap="none" spc="0" normalizeH="0" baseline="0" noProof="0" dirty="0">
                <a:ln>
                  <a:noFill/>
                </a:ln>
                <a:solidFill>
                  <a:srgbClr val="FFFFFF">
                    <a:lumMod val="50000"/>
                  </a:srgbClr>
                </a:solidFill>
                <a:effectLst/>
                <a:uLnTx/>
                <a:uFillTx/>
                <a:latin typeface="Arial Nova"/>
                <a:ea typeface="+mn-ea"/>
                <a:cs typeface="+mn-cs"/>
              </a:rPr>
              <a:t>, monoclonal antibody; PD-L1, programmed death ligand-1; Tb161, terbium-161.</a:t>
            </a:r>
          </a:p>
        </p:txBody>
      </p:sp>
      <p:sp>
        <p:nvSpPr>
          <p:cNvPr id="5" name="Pentagon 4">
            <a:extLst>
              <a:ext uri="{FF2B5EF4-FFF2-40B4-BE49-F238E27FC236}">
                <a16:creationId xmlns:a16="http://schemas.microsoft.com/office/drawing/2014/main" id="{9F621086-8A2C-1C39-15B1-CD5F90D01DDB}"/>
              </a:ext>
            </a:extLst>
          </p:cNvPr>
          <p:cNvSpPr/>
          <p:nvPr/>
        </p:nvSpPr>
        <p:spPr>
          <a:xfrm>
            <a:off x="5885540" y="5100933"/>
            <a:ext cx="1157286" cy="449942"/>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Pentagon 6">
            <a:extLst>
              <a:ext uri="{FF2B5EF4-FFF2-40B4-BE49-F238E27FC236}">
                <a16:creationId xmlns:a16="http://schemas.microsoft.com/office/drawing/2014/main" id="{C85AC381-1408-CAB9-EE5E-B2B0E7311BF4}"/>
              </a:ext>
            </a:extLst>
          </p:cNvPr>
          <p:cNvSpPr/>
          <p:nvPr/>
        </p:nvSpPr>
        <p:spPr>
          <a:xfrm>
            <a:off x="5885540" y="1833364"/>
            <a:ext cx="3355737" cy="449942"/>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Picture 1">
            <a:extLst>
              <a:ext uri="{FF2B5EF4-FFF2-40B4-BE49-F238E27FC236}">
                <a16:creationId xmlns:a16="http://schemas.microsoft.com/office/drawing/2014/main" id="{A5BC3E5D-6BE9-EA43-7EB9-FDA7A837D95E}"/>
              </a:ext>
            </a:extLst>
          </p:cNvPr>
          <p:cNvPicPr>
            <a:picLocks noChangeAspect="1"/>
          </p:cNvPicPr>
          <p:nvPr/>
        </p:nvPicPr>
        <p:blipFill>
          <a:blip r:embed="rId3"/>
          <a:stretch>
            <a:fillRect/>
          </a:stretch>
        </p:blipFill>
        <p:spPr>
          <a:xfrm>
            <a:off x="7736783" y="4239229"/>
            <a:ext cx="1058931" cy="556274"/>
          </a:xfrm>
          <a:prstGeom prst="rect">
            <a:avLst/>
          </a:prstGeom>
          <a:solidFill>
            <a:schemeClr val="bg1"/>
          </a:solidFill>
        </p:spPr>
      </p:pic>
    </p:spTree>
    <p:extLst>
      <p:ext uri="{BB962C8B-B14F-4D97-AF65-F5344CB8AC3E}">
        <p14:creationId xmlns:p14="http://schemas.microsoft.com/office/powerpoint/2010/main" val="2441366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310CFB-A71D-CCCB-DBB9-77F5C5251AE0}"/>
              </a:ext>
            </a:extLst>
          </p:cNvPr>
          <p:cNvGraphicFramePr>
            <a:graphicFrameLocks noGrp="1"/>
          </p:cNvGraphicFramePr>
          <p:nvPr>
            <p:ph idx="1"/>
            <p:extLst>
              <p:ext uri="{D42A27DB-BD31-4B8C-83A1-F6EECF244321}">
                <p14:modId xmlns:p14="http://schemas.microsoft.com/office/powerpoint/2010/main" val="3076594911"/>
              </p:ext>
            </p:extLst>
          </p:nvPr>
        </p:nvGraphicFramePr>
        <p:xfrm>
          <a:off x="304800" y="1252966"/>
          <a:ext cx="11528874" cy="347472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979300637"/>
                    </a:ext>
                  </a:extLst>
                </a:gridCol>
                <a:gridCol w="1013274">
                  <a:extLst>
                    <a:ext uri="{9D8B030D-6E8A-4147-A177-3AD203B41FA5}">
                      <a16:colId xmlns:a16="http://schemas.microsoft.com/office/drawing/2014/main" val="3199615594"/>
                    </a:ext>
                  </a:extLst>
                </a:gridCol>
                <a:gridCol w="1463040">
                  <a:extLst>
                    <a:ext uri="{9D8B030D-6E8A-4147-A177-3AD203B41FA5}">
                      <a16:colId xmlns:a16="http://schemas.microsoft.com/office/drawing/2014/main" val="1110889959"/>
                    </a:ext>
                  </a:extLst>
                </a:gridCol>
                <a:gridCol w="1828800">
                  <a:extLst>
                    <a:ext uri="{9D8B030D-6E8A-4147-A177-3AD203B41FA5}">
                      <a16:colId xmlns:a16="http://schemas.microsoft.com/office/drawing/2014/main" val="2297051124"/>
                    </a:ext>
                  </a:extLst>
                </a:gridCol>
                <a:gridCol w="914400">
                  <a:extLst>
                    <a:ext uri="{9D8B030D-6E8A-4147-A177-3AD203B41FA5}">
                      <a16:colId xmlns:a16="http://schemas.microsoft.com/office/drawing/2014/main" val="1304700454"/>
                    </a:ext>
                  </a:extLst>
                </a:gridCol>
                <a:gridCol w="914400">
                  <a:extLst>
                    <a:ext uri="{9D8B030D-6E8A-4147-A177-3AD203B41FA5}">
                      <a16:colId xmlns:a16="http://schemas.microsoft.com/office/drawing/2014/main" val="3679573787"/>
                    </a:ext>
                  </a:extLst>
                </a:gridCol>
                <a:gridCol w="914400">
                  <a:extLst>
                    <a:ext uri="{9D8B030D-6E8A-4147-A177-3AD203B41FA5}">
                      <a16:colId xmlns:a16="http://schemas.microsoft.com/office/drawing/2014/main" val="2858080426"/>
                    </a:ext>
                  </a:extLst>
                </a:gridCol>
                <a:gridCol w="914400">
                  <a:extLst>
                    <a:ext uri="{9D8B030D-6E8A-4147-A177-3AD203B41FA5}">
                      <a16:colId xmlns:a16="http://schemas.microsoft.com/office/drawing/2014/main" val="2470441291"/>
                    </a:ext>
                  </a:extLst>
                </a:gridCol>
                <a:gridCol w="914400">
                  <a:extLst>
                    <a:ext uri="{9D8B030D-6E8A-4147-A177-3AD203B41FA5}">
                      <a16:colId xmlns:a16="http://schemas.microsoft.com/office/drawing/2014/main" val="4237941205"/>
                    </a:ext>
                  </a:extLst>
                </a:gridCol>
                <a:gridCol w="2286000">
                  <a:extLst>
                    <a:ext uri="{9D8B030D-6E8A-4147-A177-3AD203B41FA5}">
                      <a16:colId xmlns:a16="http://schemas.microsoft.com/office/drawing/2014/main" val="3769000824"/>
                    </a:ext>
                  </a:extLst>
                </a:gridCol>
              </a:tblGrid>
              <a:tr h="274320">
                <a:tc>
                  <a:txBody>
                    <a:bodyPr/>
                    <a:lstStyle/>
                    <a:p>
                      <a:pPr algn="ctr"/>
                      <a:endParaRPr lang="en-US" sz="900" b="0" i="0">
                        <a:solidFill>
                          <a:schemeClr val="bg1"/>
                        </a:solidFill>
                        <a:latin typeface="Arial Nova" panose="020B0504020202020204" pitchFamily="34" charset="0"/>
                      </a:endParaRPr>
                    </a:p>
                  </a:txBody>
                  <a:tcPr anchor="ctr">
                    <a:solidFill>
                      <a:schemeClr val="bg2"/>
                    </a:solidFill>
                  </a:tcPr>
                </a:tc>
                <a:tc>
                  <a:txBody>
                    <a:bodyPr/>
                    <a:lstStyle/>
                    <a:p>
                      <a:pPr algn="ctr"/>
                      <a:r>
                        <a:rPr lang="en-US" sz="900" b="0" i="0">
                          <a:solidFill>
                            <a:schemeClr val="tx1"/>
                          </a:solidFill>
                          <a:latin typeface="Arial Nova" panose="020B0504020202020204" pitchFamily="34" charset="0"/>
                        </a:rPr>
                        <a:t>PROGRAM</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TARGET &amp; MOLECULE</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INDICATION</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ISOTOPE</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PRECLINICAL</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IIA</a:t>
                      </a:r>
                    </a:p>
                  </a:txBody>
                  <a:tcPr anchor="ctr">
                    <a:solidFill>
                      <a:schemeClr val="bg2"/>
                    </a:solidFill>
                  </a:tcPr>
                </a:tc>
                <a:tc>
                  <a:txBody>
                    <a:bodyPr/>
                    <a:lstStyle/>
                    <a:p>
                      <a:pPr algn="ctr"/>
                      <a:r>
                        <a:rPr lang="en-US" sz="900" b="0" i="0">
                          <a:solidFill>
                            <a:schemeClr val="tx1"/>
                          </a:solidFill>
                          <a:latin typeface="Arial Nova" panose="020B0504020202020204" pitchFamily="34" charset="0"/>
                        </a:rPr>
                        <a:t>PHASE IIB</a:t>
                      </a:r>
                    </a:p>
                  </a:txBody>
                  <a:tcPr anchor="ctr">
                    <a:solidFill>
                      <a:schemeClr val="bg2"/>
                    </a:solidFill>
                  </a:tcPr>
                </a:tc>
                <a:tc>
                  <a:txBody>
                    <a:bodyPr/>
                    <a:lstStyle/>
                    <a:p>
                      <a:pPr algn="ctr"/>
                      <a:r>
                        <a:rPr lang="en-US" sz="900" b="0" i="0" dirty="0">
                          <a:solidFill>
                            <a:schemeClr val="tx1"/>
                          </a:solidFill>
                          <a:latin typeface="Arial Nova" panose="020B0504020202020204" pitchFamily="34" charset="0"/>
                        </a:rPr>
                        <a:t>NOTES</a:t>
                      </a:r>
                    </a:p>
                  </a:txBody>
                  <a:tcPr anchor="ctr">
                    <a:solidFill>
                      <a:schemeClr val="bg2"/>
                    </a:solidFill>
                  </a:tcPr>
                </a:tc>
                <a:extLst>
                  <a:ext uri="{0D108BD9-81ED-4DB2-BD59-A6C34878D82A}">
                    <a16:rowId xmlns:a16="http://schemas.microsoft.com/office/drawing/2014/main" val="3655295776"/>
                  </a:ext>
                </a:extLst>
              </a:tr>
              <a:tr h="640080">
                <a:tc>
                  <a:txBody>
                    <a:bodyPr/>
                    <a:lstStyle/>
                    <a:p>
                      <a:pPr algn="ctr"/>
                      <a:r>
                        <a:rPr lang="en-US" sz="900" b="0" i="0" dirty="0">
                          <a:latin typeface="Arial Nova Light" panose="020B0304020202020204" pitchFamily="34" charset="0"/>
                        </a:rPr>
                        <a:t>IMAGING</a:t>
                      </a: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RAD301</a:t>
                      </a:r>
                    </a:p>
                  </a:txBody>
                  <a:tcPr anchor="ctr">
                    <a:solidFill>
                      <a:schemeClr val="accent5"/>
                    </a:solidFill>
                  </a:tcPr>
                </a:tc>
                <a:tc rowSpan="2">
                  <a:txBody>
                    <a:bodyPr/>
                    <a:lstStyle/>
                    <a:p>
                      <a:pPr algn="l"/>
                      <a:r>
                        <a:rPr lang="en-US" sz="1100" b="1" i="0" dirty="0">
                          <a:latin typeface="Arial Nova" panose="020B0504020202020204" pitchFamily="34" charset="0"/>
                        </a:rPr>
                        <a:t>Integrin [avB6]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(peptide)</a:t>
                      </a:r>
                    </a:p>
                  </a:txBody>
                  <a:tcPr anchor="ctr">
                    <a:solidFill>
                      <a:schemeClr val="bg1">
                        <a:lumMod val="95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Integrin </a:t>
                      </a:r>
                      <a:r>
                        <a:rPr lang="el-GR" sz="1100" b="0" i="0" dirty="0">
                          <a:latin typeface="Arial Nova Light" panose="020B0304020202020204" pitchFamily="34" charset="0"/>
                        </a:rPr>
                        <a:t>α</a:t>
                      </a:r>
                      <a:r>
                        <a:rPr lang="en-US" sz="1100" b="0" i="0" dirty="0">
                          <a:latin typeface="Arial Nova Light" panose="020B0304020202020204" pitchFamily="34" charset="0"/>
                        </a:rPr>
                        <a:t>v</a:t>
                      </a:r>
                      <a:r>
                        <a:rPr lang="el-GR" sz="1100" b="0" i="0" dirty="0">
                          <a:latin typeface="Arial Nova Light" panose="020B0304020202020204" pitchFamily="34" charset="0"/>
                        </a:rPr>
                        <a:t>β6</a:t>
                      </a:r>
                      <a:r>
                        <a:rPr lang="en-US" sz="1100" b="0" i="0" dirty="0">
                          <a:latin typeface="Arial Nova Light" panose="020B0304020202020204" pitchFamily="34" charset="0"/>
                        </a:rPr>
                        <a:t>+ Tumors Pancreatic cancer / NSCLC</a:t>
                      </a:r>
                    </a:p>
                  </a:txBody>
                  <a:tcPr anchor="ctr">
                    <a:solidFill>
                      <a:schemeClr val="bg1">
                        <a:lumMod val="95000"/>
                      </a:schemeClr>
                    </a:solidFill>
                  </a:tcPr>
                </a:tc>
                <a:tc>
                  <a:txBody>
                    <a:bodyPr/>
                    <a:lstStyle/>
                    <a:p>
                      <a:pPr algn="ctr"/>
                      <a:r>
                        <a:rPr lang="en-US" sz="1100" b="0" i="0" dirty="0">
                          <a:latin typeface="Arial Nova Light" panose="020B0304020202020204" pitchFamily="34" charset="0"/>
                        </a:rPr>
                        <a:t>Ga68</a:t>
                      </a:r>
                    </a:p>
                  </a:txBody>
                  <a:tcPr anchor="ctr">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marL="92710" marR="0" lvl="0" indent="0" defTabSz="914400" eaLnBrk="1" fontAlgn="auto" latinLnBrk="0" hangingPunct="1">
                        <a:lnSpc>
                          <a:spcPct val="100000"/>
                        </a:lnSpc>
                        <a:spcBef>
                          <a:spcPts val="0"/>
                        </a:spcBef>
                        <a:spcAft>
                          <a:spcPts val="0"/>
                        </a:spcAft>
                        <a:buClrTx/>
                        <a:buSzTx/>
                        <a:buFontTx/>
                        <a:buNone/>
                        <a:tabLst/>
                        <a:defRPr/>
                      </a:pPr>
                      <a:r>
                        <a:rPr lang="en-US" sz="900" b="0" i="0" spc="0" dirty="0">
                          <a:latin typeface="Arial Nova" panose="020B0504020202020204" pitchFamily="34" charset="0"/>
                          <a:cs typeface="Arial" panose="020B0604020202020204" pitchFamily="34" charset="0"/>
                        </a:rPr>
                        <a:t>Phase 1 enrolling, </a:t>
                      </a:r>
                      <a:r>
                        <a:rPr lang="en-US" sz="900" b="1" i="0" spc="0" dirty="0">
                          <a:solidFill>
                            <a:schemeClr val="tx2"/>
                          </a:solidFill>
                          <a:latin typeface="Arial Nova" panose="020B0504020202020204" pitchFamily="34" charset="0"/>
                          <a:cs typeface="Arial" panose="020B0604020202020204" pitchFamily="34" charset="0"/>
                        </a:rPr>
                        <a:t>NCT05799274 </a:t>
                      </a:r>
                    </a:p>
                    <a:p>
                      <a:pPr marL="92710" marR="0" lvl="0" indent="0" defTabSz="914400" eaLnBrk="1" fontAlgn="auto" latinLnBrk="0" hangingPunct="1">
                        <a:lnSpc>
                          <a:spcPct val="100000"/>
                        </a:lnSpc>
                        <a:spcBef>
                          <a:spcPts val="0"/>
                        </a:spcBef>
                        <a:spcAft>
                          <a:spcPts val="0"/>
                        </a:spcAft>
                        <a:buClrTx/>
                        <a:buSzTx/>
                        <a:buFontTx/>
                        <a:buNone/>
                        <a:tabLst/>
                        <a:defRPr/>
                      </a:pPr>
                      <a:r>
                        <a:rPr lang="en-US" sz="900" b="0" i="0" spc="0" dirty="0">
                          <a:latin typeface="Arial Nova" panose="020B0504020202020204" pitchFamily="34" charset="0"/>
                          <a:cs typeface="Arial" panose="020B0604020202020204" pitchFamily="34" charset="0"/>
                        </a:rPr>
                        <a:t>6 pts dosed / 9 total</a:t>
                      </a:r>
                    </a:p>
                  </a:txBody>
                  <a:tcPr marL="0" marR="0" marT="135890" marB="0" anchor="ctr">
                    <a:solidFill>
                      <a:schemeClr val="bg1">
                        <a:lumMod val="95000"/>
                      </a:schemeClr>
                    </a:solidFill>
                  </a:tcPr>
                </a:tc>
                <a:extLst>
                  <a:ext uri="{0D108BD9-81ED-4DB2-BD59-A6C34878D82A}">
                    <a16:rowId xmlns:a16="http://schemas.microsoft.com/office/drawing/2014/main" val="98012694"/>
                  </a:ext>
                </a:extLst>
              </a:tr>
              <a:tr h="640080">
                <a:tc rowSpan="4">
                  <a:txBody>
                    <a:bodyPr/>
                    <a:lstStyle/>
                    <a:p>
                      <a:pPr algn="ctr"/>
                      <a:r>
                        <a:rPr lang="en-US" sz="900" b="0" i="0" dirty="0">
                          <a:latin typeface="Arial Nova Light" panose="020B0304020202020204" pitchFamily="34" charset="0"/>
                        </a:rPr>
                        <a:t>THERAPEUTICS</a:t>
                      </a: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RAD 302</a:t>
                      </a:r>
                    </a:p>
                  </a:txBody>
                  <a:tcPr anchor="ctr">
                    <a:solidFill>
                      <a:schemeClr val="accent5"/>
                    </a:solidFill>
                  </a:tcPr>
                </a:tc>
                <a:tc vMerge="1">
                  <a:txBody>
                    <a:bodyPr/>
                    <a:lstStyle/>
                    <a:p>
                      <a:pPr algn="l"/>
                      <a:endParaRPr lang="en-US" sz="900" b="0" i="0" dirty="0">
                        <a:latin typeface="Arial Nova Light" panose="020B0304020202020204" pitchFamily="34" charset="0"/>
                      </a:endParaRPr>
                    </a:p>
                  </a:txBody>
                  <a:tcPr anchor="ctr">
                    <a:solidFill>
                      <a:schemeClr val="bg1">
                        <a:lumMod val="95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0" i="0" dirty="0">
                        <a:latin typeface="Arial Nova Light" panose="020B0304020202020204" pitchFamily="34" charset="0"/>
                      </a:endParaRPr>
                    </a:p>
                  </a:txBody>
                  <a:tcPr anchor="ctr">
                    <a:solidFill>
                      <a:schemeClr val="bg1">
                        <a:lumMod val="95000"/>
                      </a:schemeClr>
                    </a:solidFill>
                  </a:tcPr>
                </a:tc>
                <a:tc>
                  <a:txBody>
                    <a:bodyPr/>
                    <a:lstStyle/>
                    <a:p>
                      <a:pPr algn="ctr"/>
                      <a:r>
                        <a:rPr lang="en-US" sz="1100" b="0" i="0" dirty="0">
                          <a:latin typeface="Arial Nova Light" panose="020B0304020202020204" pitchFamily="34" charset="0"/>
                        </a:rPr>
                        <a:t>Lu177</a:t>
                      </a:r>
                    </a:p>
                  </a:txBody>
                  <a:tcPr anchor="ctr">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marL="92710" marR="0" lvl="0" indent="0" defTabSz="914400" eaLnBrk="1" fontAlgn="auto" latinLnBrk="0" hangingPunct="1">
                        <a:lnSpc>
                          <a:spcPct val="100000"/>
                        </a:lnSpc>
                        <a:spcBef>
                          <a:spcPts val="0"/>
                        </a:spcBef>
                        <a:spcAft>
                          <a:spcPts val="0"/>
                        </a:spcAft>
                        <a:buClrTx/>
                        <a:buSzTx/>
                        <a:buFontTx/>
                        <a:buNone/>
                        <a:tabLst/>
                        <a:defRPr/>
                      </a:pPr>
                      <a:r>
                        <a:rPr lang="en-US" sz="900" b="0" i="0" spc="0" dirty="0">
                          <a:latin typeface="Arial Nova" panose="020B0504020202020204" pitchFamily="34" charset="0"/>
                          <a:cs typeface="Arial" panose="020B0604020202020204" pitchFamily="34" charset="0"/>
                        </a:rPr>
                        <a:t>Molecule Optimization</a:t>
                      </a:r>
                    </a:p>
                  </a:txBody>
                  <a:tcPr marL="0" marR="0" marT="135890" marB="0" anchor="ctr">
                    <a:solidFill>
                      <a:schemeClr val="bg1">
                        <a:lumMod val="95000"/>
                      </a:schemeClr>
                    </a:solidFill>
                  </a:tcPr>
                </a:tc>
                <a:extLst>
                  <a:ext uri="{0D108BD9-81ED-4DB2-BD59-A6C34878D82A}">
                    <a16:rowId xmlns:a16="http://schemas.microsoft.com/office/drawing/2014/main" val="2004830044"/>
                  </a:ext>
                </a:extLst>
              </a:tr>
              <a:tr h="640080">
                <a:tc vMerge="1">
                  <a:txBody>
                    <a:bodyPr/>
                    <a:lstStyle/>
                    <a:p>
                      <a:pPr algn="ctr"/>
                      <a:endParaRPr lang="en-US" sz="900" b="0" i="0" dirty="0">
                        <a:latin typeface="Arial Nova Light" panose="020B0304020202020204" pitchFamily="34" charset="0"/>
                      </a:endParaRP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RV02</a:t>
                      </a:r>
                    </a:p>
                  </a:txBody>
                  <a:tcPr anchor="ctr">
                    <a:solidFill>
                      <a:schemeClr val="bg2">
                        <a:lumMod val="75000"/>
                      </a:schemeClr>
                    </a:solidFill>
                  </a:tcPr>
                </a:tc>
                <a:tc>
                  <a:txBody>
                    <a:bodyPr/>
                    <a:lstStyle/>
                    <a:p>
                      <a:pPr algn="l"/>
                      <a:r>
                        <a:rPr lang="en-US" sz="1100" b="0" i="0" dirty="0">
                          <a:latin typeface="Arial Nova Light" panose="020B0304020202020204" pitchFamily="34" charset="0"/>
                        </a:rPr>
                        <a:t>Undisclosed</a:t>
                      </a:r>
                    </a:p>
                  </a:txBody>
                  <a:tcPr anchor="ctr">
                    <a:solidFill>
                      <a:schemeClr val="bg1">
                        <a:lumMod val="95000"/>
                      </a:schemeClr>
                    </a:solidFill>
                  </a:tcPr>
                </a:tc>
                <a:tc>
                  <a:txBody>
                    <a:bodyPr/>
                    <a:lstStyle/>
                    <a:p>
                      <a:pPr algn="l"/>
                      <a:endParaRPr lang="en-US" sz="900" b="0" i="0" dirty="0">
                        <a:latin typeface="Arial Nova Light" panose="020B0304020202020204" pitchFamily="34" charset="0"/>
                      </a:endParaRPr>
                    </a:p>
                  </a:txBody>
                  <a:tcPr anchor="ctr">
                    <a:solidFill>
                      <a:schemeClr val="bg1">
                        <a:lumMod val="95000"/>
                      </a:schemeClr>
                    </a:solidFill>
                  </a:tcPr>
                </a:tc>
                <a:tc>
                  <a:txBody>
                    <a:bodyPr/>
                    <a:lstStyle/>
                    <a:p>
                      <a:pPr algn="ctr"/>
                      <a:endParaRPr lang="en-US" sz="900" b="0" i="0" dirty="0">
                        <a:latin typeface="Arial Nova Light" panose="020B0304020202020204" pitchFamily="34" charset="0"/>
                      </a:endParaRPr>
                    </a:p>
                  </a:txBody>
                  <a:tcPr anchor="ctr">
                    <a:solidFill>
                      <a:schemeClr val="bg1">
                        <a:lumMod val="95000"/>
                      </a:schemeClr>
                    </a:solidFill>
                  </a:tcPr>
                </a:tc>
                <a:tc>
                  <a:txBody>
                    <a:bodyPr/>
                    <a:lstStyle/>
                    <a:p>
                      <a:pPr algn="ctr"/>
                      <a:endParaRPr lang="en-US" sz="1000" b="0" i="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Candidate</a:t>
                      </a:r>
                    </a:p>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Selection</a:t>
                      </a:r>
                      <a:endParaRPr sz="900" b="0" i="0" spc="0" dirty="0">
                        <a:latin typeface="Arial Nova" panose="020B0504020202020204" pitchFamily="34" charset="0"/>
                        <a:cs typeface="Arial" panose="020B0604020202020204" pitchFamily="34" charset="0"/>
                      </a:endParaRPr>
                    </a:p>
                  </a:txBody>
                  <a:tcPr marL="0" marR="0" marT="135890" marB="0" anchor="ctr">
                    <a:solidFill>
                      <a:schemeClr val="bg1">
                        <a:lumMod val="95000"/>
                      </a:schemeClr>
                    </a:solidFill>
                  </a:tcPr>
                </a:tc>
                <a:extLst>
                  <a:ext uri="{0D108BD9-81ED-4DB2-BD59-A6C34878D82A}">
                    <a16:rowId xmlns:a16="http://schemas.microsoft.com/office/drawing/2014/main" val="715948003"/>
                  </a:ext>
                </a:extLst>
              </a:tr>
              <a:tr h="640080">
                <a:tc vMerge="1">
                  <a:txBody>
                    <a:bodyPr/>
                    <a:lstStyle/>
                    <a:p>
                      <a:pPr algn="ctr"/>
                      <a:endParaRPr lang="en-US" sz="900" b="0" i="0" dirty="0">
                        <a:latin typeface="Arial Nova Light" panose="020B0304020202020204" pitchFamily="34" charset="0"/>
                      </a:endParaRP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RV03</a:t>
                      </a:r>
                    </a:p>
                  </a:txBody>
                  <a:tcPr anchor="ctr">
                    <a:solidFill>
                      <a:schemeClr val="bg2">
                        <a:lumMod val="75000"/>
                      </a:schemeClr>
                    </a:solidFill>
                  </a:tcPr>
                </a:tc>
                <a:tc>
                  <a:txBody>
                    <a:bodyPr/>
                    <a:lstStyle/>
                    <a:p>
                      <a:pPr algn="l"/>
                      <a:r>
                        <a:rPr lang="en-US" sz="1100" b="0" i="0" dirty="0">
                          <a:latin typeface="Arial Nova Light" panose="020B0304020202020204" pitchFamily="34" charset="0"/>
                        </a:rPr>
                        <a:t>Undisclosed</a:t>
                      </a:r>
                    </a:p>
                  </a:txBody>
                  <a:tcPr anchor="ctr">
                    <a:solidFill>
                      <a:schemeClr val="bg1">
                        <a:lumMod val="95000"/>
                      </a:schemeClr>
                    </a:solidFill>
                  </a:tcPr>
                </a:tc>
                <a:tc>
                  <a:txBody>
                    <a:bodyPr/>
                    <a:lstStyle/>
                    <a:p>
                      <a:pPr algn="l"/>
                      <a:endParaRPr lang="en-US" sz="900" b="0" i="0" dirty="0">
                        <a:latin typeface="Arial Nova Light" panose="020B0304020202020204" pitchFamily="34" charset="0"/>
                      </a:endParaRPr>
                    </a:p>
                  </a:txBody>
                  <a:tcPr anchor="ctr">
                    <a:solidFill>
                      <a:schemeClr val="bg1">
                        <a:lumMod val="95000"/>
                      </a:schemeClr>
                    </a:solidFill>
                  </a:tcPr>
                </a:tc>
                <a:tc>
                  <a:txBody>
                    <a:bodyPr/>
                    <a:lstStyle/>
                    <a:p>
                      <a:pPr algn="ctr"/>
                      <a:endParaRPr lang="en-US" sz="900" b="0" i="0" dirty="0">
                        <a:latin typeface="Arial Nova Light" panose="020B0304020202020204" pitchFamily="34" charset="0"/>
                      </a:endParaRPr>
                    </a:p>
                  </a:txBody>
                  <a:tcPr anchor="ctr">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Candidate</a:t>
                      </a:r>
                    </a:p>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Selection</a:t>
                      </a:r>
                    </a:p>
                  </a:txBody>
                  <a:tcPr marL="0" marR="0" marT="135890" marB="0" anchor="ctr">
                    <a:solidFill>
                      <a:schemeClr val="bg1">
                        <a:lumMod val="95000"/>
                      </a:schemeClr>
                    </a:solidFill>
                  </a:tcPr>
                </a:tc>
                <a:extLst>
                  <a:ext uri="{0D108BD9-81ED-4DB2-BD59-A6C34878D82A}">
                    <a16:rowId xmlns:a16="http://schemas.microsoft.com/office/drawing/2014/main" val="1727035070"/>
                  </a:ext>
                </a:extLst>
              </a:tr>
              <a:tr h="640080">
                <a:tc vMerge="1">
                  <a:txBody>
                    <a:bodyPr/>
                    <a:lstStyle/>
                    <a:p>
                      <a:pPr algn="ctr"/>
                      <a:endParaRPr lang="en-US" sz="900" b="0" i="0" dirty="0">
                        <a:latin typeface="Arial Nova Light" panose="020B0304020202020204" pitchFamily="34" charset="0"/>
                      </a:endParaRPr>
                    </a:p>
                  </a:txBody>
                  <a:tcPr vert="vert270" anchor="ctr">
                    <a:solidFill>
                      <a:schemeClr val="bg1">
                        <a:lumMod val="95000"/>
                      </a:schemeClr>
                    </a:solidFill>
                  </a:tcPr>
                </a:tc>
                <a:tc>
                  <a:txBody>
                    <a:bodyPr/>
                    <a:lstStyle/>
                    <a:p>
                      <a:pPr algn="ctr"/>
                      <a:r>
                        <a:rPr lang="en-US" sz="1100" b="1" i="0" dirty="0">
                          <a:solidFill>
                            <a:schemeClr val="bg1"/>
                          </a:solidFill>
                          <a:latin typeface="Arial Nova" panose="020B0504020202020204" pitchFamily="34" charset="0"/>
                        </a:rPr>
                        <a:t>RV04</a:t>
                      </a:r>
                    </a:p>
                  </a:txBody>
                  <a:tcPr anchor="ctr">
                    <a:lnB w="12700" cap="flat" cmpd="sng" algn="ctr">
                      <a:solidFill>
                        <a:schemeClr val="bg1">
                          <a:lumMod val="95000"/>
                        </a:schemeClr>
                      </a:solidFill>
                      <a:prstDash val="solid"/>
                      <a:round/>
                      <a:headEnd type="none" w="med" len="med"/>
                      <a:tailEnd type="none" w="med" len="med"/>
                    </a:lnB>
                    <a:solidFill>
                      <a:schemeClr val="bg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Arial Nova Light" panose="020B0304020202020204" pitchFamily="34" charset="0"/>
                        </a:rPr>
                        <a:t>Undisclosed</a:t>
                      </a:r>
                    </a:p>
                  </a:txBody>
                  <a:tcPr anchor="ctr">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l"/>
                      <a:endParaRPr lang="en-US" sz="900" b="0" i="0" dirty="0">
                        <a:latin typeface="Arial Nova Light" panose="020B0304020202020204" pitchFamily="34" charset="0"/>
                      </a:endParaRPr>
                    </a:p>
                  </a:txBody>
                  <a:tcPr anchor="ctr">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endParaRPr lang="en-US" sz="900" b="0" i="0" dirty="0">
                        <a:latin typeface="Arial Nova Light" panose="020B0304020202020204" pitchFamily="34" charset="0"/>
                      </a:endParaRPr>
                    </a:p>
                  </a:txBody>
                  <a:tcPr anchor="ctr">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endParaRPr lang="en-US" sz="1000" b="0" i="0" dirty="0">
                        <a:latin typeface="Arial Nova Light" panose="020B0304020202020204" pitchFamily="34" charset="0"/>
                      </a:endParaRPr>
                    </a:p>
                  </a:txBody>
                  <a:tcPr anchor="ct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000" b="0" i="0" dirty="0">
                        <a:latin typeface="Arial Nova Light" panose="020B0304020202020204" pitchFamily="34" charset="0"/>
                      </a:endParaRPr>
                    </a:p>
                  </a:txBody>
                  <a:tcPr anchor="ct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Candidate</a:t>
                      </a:r>
                    </a:p>
                    <a:p>
                      <a:pPr marL="92710" algn="l">
                        <a:lnSpc>
                          <a:spcPct val="100000"/>
                        </a:lnSpc>
                        <a:spcBef>
                          <a:spcPts val="0"/>
                        </a:spcBef>
                      </a:pPr>
                      <a:r>
                        <a:rPr lang="en-US" sz="900" b="0" i="0" spc="0" dirty="0">
                          <a:latin typeface="Arial Nova" panose="020B0504020202020204" pitchFamily="34" charset="0"/>
                          <a:cs typeface="Arial" panose="020B0604020202020204" pitchFamily="34" charset="0"/>
                        </a:rPr>
                        <a:t>Selection</a:t>
                      </a:r>
                    </a:p>
                  </a:txBody>
                  <a:tcPr marL="0" marR="0" marT="135890" marB="0" anchor="ctr">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674237"/>
                  </a:ext>
                </a:extLst>
              </a:tr>
            </a:tbl>
          </a:graphicData>
        </a:graphic>
      </p:graphicFrame>
      <p:sp>
        <p:nvSpPr>
          <p:cNvPr id="3" name="Title 2">
            <a:extLst>
              <a:ext uri="{FF2B5EF4-FFF2-40B4-BE49-F238E27FC236}">
                <a16:creationId xmlns:a16="http://schemas.microsoft.com/office/drawing/2014/main" id="{6B39A895-7B42-4AA9-3A18-2D569AF79BA1}"/>
              </a:ext>
            </a:extLst>
          </p:cNvPr>
          <p:cNvSpPr>
            <a:spLocks noGrp="1"/>
          </p:cNvSpPr>
          <p:nvPr>
            <p:ph type="title"/>
          </p:nvPr>
        </p:nvSpPr>
        <p:spPr/>
        <p:txBody>
          <a:bodyPr/>
          <a:lstStyle/>
          <a:p>
            <a:r>
              <a:rPr lang="en-US" dirty="0"/>
              <a:t>Company Pipeline – </a:t>
            </a:r>
            <a:r>
              <a:rPr lang="en-US" sz="2400" dirty="0"/>
              <a:t>Wave 2 assets in </a:t>
            </a:r>
            <a:r>
              <a:rPr lang="en-US" sz="2400" i="1" dirty="0"/>
              <a:t>proof-of-concept </a:t>
            </a:r>
            <a:r>
              <a:rPr lang="en-US" sz="2400" dirty="0"/>
              <a:t>stage </a:t>
            </a:r>
          </a:p>
        </p:txBody>
      </p:sp>
      <p:sp>
        <p:nvSpPr>
          <p:cNvPr id="15" name="Slide Number Placeholder 14">
            <a:extLst>
              <a:ext uri="{FF2B5EF4-FFF2-40B4-BE49-F238E27FC236}">
                <a16:creationId xmlns:a16="http://schemas.microsoft.com/office/drawing/2014/main" id="{92943D11-27D4-995F-3BE9-3FC88B644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6" name="Pentagon 5">
            <a:extLst>
              <a:ext uri="{FF2B5EF4-FFF2-40B4-BE49-F238E27FC236}">
                <a16:creationId xmlns:a16="http://schemas.microsoft.com/office/drawing/2014/main" id="{50373D18-70E9-8128-42C8-8BF993F43FE7}"/>
              </a:ext>
            </a:extLst>
          </p:cNvPr>
          <p:cNvSpPr/>
          <p:nvPr/>
        </p:nvSpPr>
        <p:spPr>
          <a:xfrm>
            <a:off x="5904996" y="1690710"/>
            <a:ext cx="1702033" cy="338697"/>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Pentagon 5">
            <a:extLst>
              <a:ext uri="{FF2B5EF4-FFF2-40B4-BE49-F238E27FC236}">
                <a16:creationId xmlns:a16="http://schemas.microsoft.com/office/drawing/2014/main" id="{BC28A499-9AB6-F5C0-39CD-6822967BBBA8}"/>
              </a:ext>
            </a:extLst>
          </p:cNvPr>
          <p:cNvSpPr/>
          <p:nvPr/>
        </p:nvSpPr>
        <p:spPr>
          <a:xfrm>
            <a:off x="5904996" y="2322850"/>
            <a:ext cx="670902" cy="338697"/>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3" name="Pentagon 5">
            <a:extLst>
              <a:ext uri="{FF2B5EF4-FFF2-40B4-BE49-F238E27FC236}">
                <a16:creationId xmlns:a16="http://schemas.microsoft.com/office/drawing/2014/main" id="{639DD135-5BC2-F343-9695-43F8F3DF995E}"/>
              </a:ext>
            </a:extLst>
          </p:cNvPr>
          <p:cNvSpPr/>
          <p:nvPr/>
        </p:nvSpPr>
        <p:spPr>
          <a:xfrm>
            <a:off x="5901599" y="2966802"/>
            <a:ext cx="505531" cy="33869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4" name="Pentagon 5">
            <a:extLst>
              <a:ext uri="{FF2B5EF4-FFF2-40B4-BE49-F238E27FC236}">
                <a16:creationId xmlns:a16="http://schemas.microsoft.com/office/drawing/2014/main" id="{FE4BDB30-A502-E70C-7DEF-74CAA6FD46D2}"/>
              </a:ext>
            </a:extLst>
          </p:cNvPr>
          <p:cNvSpPr/>
          <p:nvPr/>
        </p:nvSpPr>
        <p:spPr>
          <a:xfrm>
            <a:off x="5901600" y="3598942"/>
            <a:ext cx="505530" cy="33869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6" name="Picture 15">
            <a:extLst>
              <a:ext uri="{FF2B5EF4-FFF2-40B4-BE49-F238E27FC236}">
                <a16:creationId xmlns:a16="http://schemas.microsoft.com/office/drawing/2014/main" id="{05BC3995-F604-0CA9-D84C-06B1E959E3BD}"/>
              </a:ext>
            </a:extLst>
          </p:cNvPr>
          <p:cNvPicPr>
            <a:picLocks noChangeAspect="1"/>
          </p:cNvPicPr>
          <p:nvPr/>
        </p:nvPicPr>
        <p:blipFill>
          <a:blip r:embed="rId3"/>
          <a:stretch>
            <a:fillRect/>
          </a:stretch>
        </p:blipFill>
        <p:spPr>
          <a:xfrm>
            <a:off x="10588780" y="2915529"/>
            <a:ext cx="961986" cy="508987"/>
          </a:xfrm>
          <a:prstGeom prst="rect">
            <a:avLst/>
          </a:prstGeom>
        </p:spPr>
      </p:pic>
      <p:pic>
        <p:nvPicPr>
          <p:cNvPr id="19" name="Picture 18">
            <a:extLst>
              <a:ext uri="{FF2B5EF4-FFF2-40B4-BE49-F238E27FC236}">
                <a16:creationId xmlns:a16="http://schemas.microsoft.com/office/drawing/2014/main" id="{7DF7D80A-91BB-9F40-028A-D76ECB780F3A}"/>
              </a:ext>
            </a:extLst>
          </p:cNvPr>
          <p:cNvPicPr>
            <a:picLocks noChangeAspect="1"/>
          </p:cNvPicPr>
          <p:nvPr/>
        </p:nvPicPr>
        <p:blipFill>
          <a:blip r:embed="rId3"/>
          <a:stretch>
            <a:fillRect/>
          </a:stretch>
        </p:blipFill>
        <p:spPr>
          <a:xfrm>
            <a:off x="10598201" y="3532100"/>
            <a:ext cx="961986" cy="508987"/>
          </a:xfrm>
          <a:prstGeom prst="rect">
            <a:avLst/>
          </a:prstGeom>
        </p:spPr>
      </p:pic>
      <p:sp>
        <p:nvSpPr>
          <p:cNvPr id="5" name="Pentagon 5">
            <a:extLst>
              <a:ext uri="{FF2B5EF4-FFF2-40B4-BE49-F238E27FC236}">
                <a16:creationId xmlns:a16="http://schemas.microsoft.com/office/drawing/2014/main" id="{6690AFEF-3E62-5997-F84F-3D33A7C494EE}"/>
              </a:ext>
            </a:extLst>
          </p:cNvPr>
          <p:cNvSpPr/>
          <p:nvPr/>
        </p:nvSpPr>
        <p:spPr>
          <a:xfrm>
            <a:off x="5901600" y="4231082"/>
            <a:ext cx="324102" cy="338697"/>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7" name="Picture 6">
            <a:extLst>
              <a:ext uri="{FF2B5EF4-FFF2-40B4-BE49-F238E27FC236}">
                <a16:creationId xmlns:a16="http://schemas.microsoft.com/office/drawing/2014/main" id="{2731A45B-A297-BBDE-5B7F-11CADF64C54A}"/>
              </a:ext>
            </a:extLst>
          </p:cNvPr>
          <p:cNvPicPr>
            <a:picLocks noChangeAspect="1"/>
          </p:cNvPicPr>
          <p:nvPr/>
        </p:nvPicPr>
        <p:blipFill>
          <a:blip r:embed="rId3"/>
          <a:stretch>
            <a:fillRect/>
          </a:stretch>
        </p:blipFill>
        <p:spPr>
          <a:xfrm>
            <a:off x="10588780" y="4165905"/>
            <a:ext cx="961986" cy="508987"/>
          </a:xfrm>
          <a:prstGeom prst="rect">
            <a:avLst/>
          </a:prstGeom>
        </p:spPr>
      </p:pic>
    </p:spTree>
    <p:extLst>
      <p:ext uri="{BB962C8B-B14F-4D97-AF65-F5344CB8AC3E}">
        <p14:creationId xmlns:p14="http://schemas.microsoft.com/office/powerpoint/2010/main" val="31076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7FB6-DEA0-0BDF-CBF8-85E0D7535C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5ECE64-9955-3D8E-3C66-7C42CEE288AB}"/>
              </a:ext>
            </a:extLst>
          </p:cNvPr>
          <p:cNvSpPr>
            <a:spLocks noGrp="1"/>
          </p:cNvSpPr>
          <p:nvPr>
            <p:ph type="title"/>
          </p:nvPr>
        </p:nvSpPr>
        <p:spPr/>
        <p:txBody>
          <a:bodyPr/>
          <a:lstStyle/>
          <a:p>
            <a:r>
              <a:rPr lang="en-US" dirty="0"/>
              <a:t>Secured and Redundant Radioisotope Supply Chain</a:t>
            </a:r>
            <a:endParaRPr lang="en-US" sz="2400" dirty="0"/>
          </a:p>
        </p:txBody>
      </p:sp>
      <p:sp>
        <p:nvSpPr>
          <p:cNvPr id="15" name="Slide Number Placeholder 14">
            <a:extLst>
              <a:ext uri="{FF2B5EF4-FFF2-40B4-BE49-F238E27FC236}">
                <a16:creationId xmlns:a16="http://schemas.microsoft.com/office/drawing/2014/main" id="{41749715-B428-9E70-75C0-BE6DE8D064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70C4CC"/>
              </a:solidFill>
              <a:effectLst/>
              <a:uLnTx/>
              <a:uFillTx/>
              <a:latin typeface="Arial Nova"/>
              <a:ea typeface="+mn-ea"/>
              <a:cs typeface="+mn-cs"/>
            </a:endParaRPr>
          </a:p>
        </p:txBody>
      </p:sp>
      <p:sp>
        <p:nvSpPr>
          <p:cNvPr id="10" name="object 3">
            <a:extLst>
              <a:ext uri="{FF2B5EF4-FFF2-40B4-BE49-F238E27FC236}">
                <a16:creationId xmlns:a16="http://schemas.microsoft.com/office/drawing/2014/main" id="{510F1600-99F3-42B0-FC9F-9C46F2C7762F}"/>
              </a:ext>
            </a:extLst>
          </p:cNvPr>
          <p:cNvSpPr/>
          <p:nvPr/>
        </p:nvSpPr>
        <p:spPr>
          <a:xfrm>
            <a:off x="5570153" y="2865500"/>
            <a:ext cx="0" cy="2649855"/>
          </a:xfrm>
          <a:custGeom>
            <a:avLst/>
            <a:gdLst/>
            <a:ahLst/>
            <a:cxnLst/>
            <a:rect l="l" t="t" r="r" b="b"/>
            <a:pathLst>
              <a:path h="2649854">
                <a:moveTo>
                  <a:pt x="0" y="0"/>
                </a:moveTo>
                <a:lnTo>
                  <a:pt x="0" y="2649474"/>
                </a:lnTo>
              </a:path>
            </a:pathLst>
          </a:custGeom>
          <a:ln w="19050">
            <a:solidFill>
              <a:srgbClr val="05589D"/>
            </a:solidFill>
          </a:ln>
        </p:spPr>
        <p:txBody>
          <a:bodyPr wrap="square" lIns="0" tIns="0" rIns="0" bIns="0" rtlCol="0"/>
          <a:lstStyle/>
          <a:p>
            <a:endParaRPr/>
          </a:p>
        </p:txBody>
      </p:sp>
      <p:sp>
        <p:nvSpPr>
          <p:cNvPr id="17" name="object 6">
            <a:extLst>
              <a:ext uri="{FF2B5EF4-FFF2-40B4-BE49-F238E27FC236}">
                <a16:creationId xmlns:a16="http://schemas.microsoft.com/office/drawing/2014/main" id="{C209A69A-8989-4FB6-477A-9B54B05E328F}"/>
              </a:ext>
            </a:extLst>
          </p:cNvPr>
          <p:cNvSpPr txBox="1"/>
          <p:nvPr/>
        </p:nvSpPr>
        <p:spPr>
          <a:xfrm>
            <a:off x="769251" y="1209399"/>
            <a:ext cx="9976485" cy="566822"/>
          </a:xfrm>
          <a:prstGeom prst="rect">
            <a:avLst/>
          </a:prstGeom>
        </p:spPr>
        <p:txBody>
          <a:bodyPr vert="horz" wrap="square" lIns="0" tIns="12700" rIns="0" bIns="0" rtlCol="0">
            <a:spAutoFit/>
          </a:bodyPr>
          <a:lstStyle/>
          <a:p>
            <a:pPr marL="3175" algn="ctr">
              <a:lnSpc>
                <a:spcPct val="100000"/>
              </a:lnSpc>
              <a:spcBef>
                <a:spcPts val="100"/>
              </a:spcBef>
            </a:pPr>
            <a:r>
              <a:rPr b="1" kern="1200" dirty="0">
                <a:solidFill>
                  <a:schemeClr val="tx2"/>
                </a:solidFill>
                <a:latin typeface="Arial Nova" panose="020B0504020202020204" pitchFamily="34" charset="0"/>
                <a:ea typeface="+mj-ea"/>
                <a:cs typeface="+mj-cs"/>
              </a:rPr>
              <a:t>FOCUS ON CLINICALLY PROVEN RADIOISOTOPES</a:t>
            </a:r>
          </a:p>
          <a:p>
            <a:pPr algn="ctr">
              <a:lnSpc>
                <a:spcPct val="100000"/>
              </a:lnSpc>
              <a:spcBef>
                <a:spcPts val="5"/>
              </a:spcBef>
            </a:pPr>
            <a:r>
              <a:rPr b="1" kern="1200" dirty="0">
                <a:solidFill>
                  <a:schemeClr val="tx2"/>
                </a:solidFill>
                <a:latin typeface="Arial Nova" panose="020B0504020202020204" pitchFamily="34" charset="0"/>
                <a:ea typeface="+mj-ea"/>
                <a:cs typeface="+mj-cs"/>
              </a:rPr>
              <a:t>FROM EXISTING GLOBAL SUPPLY CHAINS, ENABLING SAFE &amp; RELIABLE DISTRIBUTION</a:t>
            </a:r>
          </a:p>
        </p:txBody>
      </p:sp>
      <p:pic>
        <p:nvPicPr>
          <p:cNvPr id="18" name="object 7">
            <a:extLst>
              <a:ext uri="{FF2B5EF4-FFF2-40B4-BE49-F238E27FC236}">
                <a16:creationId xmlns:a16="http://schemas.microsoft.com/office/drawing/2014/main" id="{0EAF375E-31C9-632A-5230-7D1ABBB83CAC}"/>
              </a:ext>
            </a:extLst>
          </p:cNvPr>
          <p:cNvPicPr/>
          <p:nvPr/>
        </p:nvPicPr>
        <p:blipFill>
          <a:blip r:embed="rId3" cstate="print"/>
          <a:stretch>
            <a:fillRect/>
          </a:stretch>
        </p:blipFill>
        <p:spPr>
          <a:xfrm>
            <a:off x="4189484" y="3136694"/>
            <a:ext cx="724425" cy="228754"/>
          </a:xfrm>
          <a:prstGeom prst="rect">
            <a:avLst/>
          </a:prstGeom>
          <a:effectLst>
            <a:outerShdw blurRad="50800" dist="38100" dir="2700000" algn="tl" rotWithShape="0">
              <a:prstClr val="black">
                <a:alpha val="40000"/>
              </a:prstClr>
            </a:outerShdw>
          </a:effectLst>
        </p:spPr>
      </p:pic>
      <p:pic>
        <p:nvPicPr>
          <p:cNvPr id="21" name="object 8">
            <a:extLst>
              <a:ext uri="{FF2B5EF4-FFF2-40B4-BE49-F238E27FC236}">
                <a16:creationId xmlns:a16="http://schemas.microsoft.com/office/drawing/2014/main" id="{620C5D8D-4EDB-9FBA-BEEE-0C9EEA86C106}"/>
              </a:ext>
            </a:extLst>
          </p:cNvPr>
          <p:cNvPicPr/>
          <p:nvPr/>
        </p:nvPicPr>
        <p:blipFill>
          <a:blip r:embed="rId4" cstate="print"/>
          <a:stretch>
            <a:fillRect/>
          </a:stretch>
        </p:blipFill>
        <p:spPr>
          <a:xfrm>
            <a:off x="2957543" y="3136694"/>
            <a:ext cx="746163" cy="214914"/>
          </a:xfrm>
          <a:prstGeom prst="rect">
            <a:avLst/>
          </a:prstGeom>
          <a:effectLst>
            <a:outerShdw blurRad="50800" dist="38100" dir="2700000" algn="tl" rotWithShape="0">
              <a:prstClr val="black">
                <a:alpha val="40000"/>
              </a:prstClr>
            </a:outerShdw>
          </a:effectLst>
        </p:spPr>
      </p:pic>
      <p:pic>
        <p:nvPicPr>
          <p:cNvPr id="22" name="object 9">
            <a:extLst>
              <a:ext uri="{FF2B5EF4-FFF2-40B4-BE49-F238E27FC236}">
                <a16:creationId xmlns:a16="http://schemas.microsoft.com/office/drawing/2014/main" id="{311089E5-E40E-C6F9-DD60-2B821AA83CC5}"/>
              </a:ext>
            </a:extLst>
          </p:cNvPr>
          <p:cNvPicPr/>
          <p:nvPr/>
        </p:nvPicPr>
        <p:blipFill>
          <a:blip r:embed="rId5" cstate="print"/>
          <a:stretch>
            <a:fillRect/>
          </a:stretch>
        </p:blipFill>
        <p:spPr>
          <a:xfrm>
            <a:off x="502945" y="3147929"/>
            <a:ext cx="724157" cy="206283"/>
          </a:xfrm>
          <a:prstGeom prst="rect">
            <a:avLst/>
          </a:prstGeom>
          <a:effectLst>
            <a:outerShdw blurRad="50800" dist="38100" dir="2700000" algn="tl" rotWithShape="0">
              <a:prstClr val="black">
                <a:alpha val="40000"/>
              </a:prstClr>
            </a:outerShdw>
          </a:effectLst>
        </p:spPr>
      </p:pic>
      <p:pic>
        <p:nvPicPr>
          <p:cNvPr id="23" name="object 10">
            <a:extLst>
              <a:ext uri="{FF2B5EF4-FFF2-40B4-BE49-F238E27FC236}">
                <a16:creationId xmlns:a16="http://schemas.microsoft.com/office/drawing/2014/main" id="{9A469A74-13B1-9D87-177C-01C26165D4C0}"/>
              </a:ext>
            </a:extLst>
          </p:cNvPr>
          <p:cNvPicPr/>
          <p:nvPr/>
        </p:nvPicPr>
        <p:blipFill>
          <a:blip r:embed="rId6" cstate="print"/>
          <a:stretch>
            <a:fillRect/>
          </a:stretch>
        </p:blipFill>
        <p:spPr>
          <a:xfrm>
            <a:off x="7954518" y="3003709"/>
            <a:ext cx="734580" cy="475589"/>
          </a:xfrm>
          <a:prstGeom prst="rect">
            <a:avLst/>
          </a:prstGeom>
          <a:effectLst>
            <a:outerShdw blurRad="50800" dist="38100" dir="2700000" algn="tl" rotWithShape="0">
              <a:prstClr val="black">
                <a:alpha val="40000"/>
              </a:prstClr>
            </a:outerShdw>
          </a:effectLst>
        </p:spPr>
      </p:pic>
      <p:sp>
        <p:nvSpPr>
          <p:cNvPr id="24" name="object 11">
            <a:extLst>
              <a:ext uri="{FF2B5EF4-FFF2-40B4-BE49-F238E27FC236}">
                <a16:creationId xmlns:a16="http://schemas.microsoft.com/office/drawing/2014/main" id="{85097DDE-2678-566C-CB63-BDEF4C35C0C6}"/>
              </a:ext>
            </a:extLst>
          </p:cNvPr>
          <p:cNvSpPr txBox="1"/>
          <p:nvPr/>
        </p:nvSpPr>
        <p:spPr>
          <a:xfrm>
            <a:off x="1629758" y="3663849"/>
            <a:ext cx="1663945" cy="228909"/>
          </a:xfrm>
          <a:prstGeom prst="rect">
            <a:avLst/>
          </a:prstGeom>
        </p:spPr>
        <p:txBody>
          <a:bodyPr vert="horz" wrap="square" lIns="0" tIns="13335" rIns="0" bIns="0" rtlCol="0">
            <a:spAutoFit/>
          </a:bodyPr>
          <a:lstStyle/>
          <a:p>
            <a:pPr marL="12700">
              <a:lnSpc>
                <a:spcPct val="100000"/>
              </a:lnSpc>
              <a:spcBef>
                <a:spcPts val="105"/>
              </a:spcBef>
            </a:pPr>
            <a:r>
              <a:rPr sz="1400" b="1" u="sng" dirty="0">
                <a:uFill>
                  <a:solidFill>
                    <a:srgbClr val="000000"/>
                  </a:solidFill>
                </a:uFill>
                <a:latin typeface="Arial" panose="020B0604020202020204" pitchFamily="34" charset="0"/>
                <a:cs typeface="Arial" panose="020B0604020202020204" pitchFamily="34" charset="0"/>
              </a:rPr>
              <a:t>Beta Particles</a:t>
            </a:r>
            <a:endParaRPr sz="1400" dirty="0">
              <a:latin typeface="Arial" panose="020B0604020202020204" pitchFamily="34" charset="0"/>
              <a:cs typeface="Arial" panose="020B0604020202020204" pitchFamily="34" charset="0"/>
            </a:endParaRPr>
          </a:p>
        </p:txBody>
      </p:sp>
      <p:pic>
        <p:nvPicPr>
          <p:cNvPr id="25" name="object 12">
            <a:extLst>
              <a:ext uri="{FF2B5EF4-FFF2-40B4-BE49-F238E27FC236}">
                <a16:creationId xmlns:a16="http://schemas.microsoft.com/office/drawing/2014/main" id="{20AFFF3E-6386-C00C-7045-C5E4E675E99A}"/>
              </a:ext>
            </a:extLst>
          </p:cNvPr>
          <p:cNvPicPr/>
          <p:nvPr/>
        </p:nvPicPr>
        <p:blipFill>
          <a:blip r:embed="rId7" cstate="print"/>
          <a:stretch>
            <a:fillRect/>
          </a:stretch>
        </p:blipFill>
        <p:spPr>
          <a:xfrm>
            <a:off x="572932" y="4190428"/>
            <a:ext cx="328998" cy="130682"/>
          </a:xfrm>
          <a:prstGeom prst="rect">
            <a:avLst/>
          </a:prstGeom>
        </p:spPr>
      </p:pic>
      <p:sp>
        <p:nvSpPr>
          <p:cNvPr id="26" name="object 13">
            <a:extLst>
              <a:ext uri="{FF2B5EF4-FFF2-40B4-BE49-F238E27FC236}">
                <a16:creationId xmlns:a16="http://schemas.microsoft.com/office/drawing/2014/main" id="{496E0EC8-B373-04AC-DFFC-BAD4E5C28EFC}"/>
              </a:ext>
            </a:extLst>
          </p:cNvPr>
          <p:cNvSpPr txBox="1"/>
          <p:nvPr/>
        </p:nvSpPr>
        <p:spPr>
          <a:xfrm>
            <a:off x="960220" y="4070775"/>
            <a:ext cx="4364126" cy="1265539"/>
          </a:xfrm>
          <a:prstGeom prst="rect">
            <a:avLst/>
          </a:prstGeom>
        </p:spPr>
        <p:txBody>
          <a:bodyPr vert="horz" wrap="square" lIns="0" tIns="12700" rIns="0" bIns="0" rtlCol="0">
            <a:spAutoFit/>
          </a:bodyPr>
          <a:lstStyle/>
          <a:p>
            <a:pPr marL="7938">
              <a:lnSpc>
                <a:spcPct val="150000"/>
              </a:lnSpc>
              <a:spcBef>
                <a:spcPts val="100"/>
              </a:spcBef>
            </a:pPr>
            <a:r>
              <a:rPr sz="1400" dirty="0">
                <a:latin typeface="Arial" panose="020B0604020202020204" pitchFamily="34" charset="0"/>
                <a:cs typeface="Arial" panose="020B0604020202020204" pitchFamily="34" charset="0"/>
              </a:rPr>
              <a:t>Most used therapeutic isotope</a:t>
            </a:r>
            <a:endParaRPr lang="en-US" sz="1400" dirty="0">
              <a:latin typeface="Arial" panose="020B0604020202020204" pitchFamily="34" charset="0"/>
              <a:cs typeface="Arial" panose="020B0604020202020204" pitchFamily="34" charset="0"/>
            </a:endParaRPr>
          </a:p>
          <a:p>
            <a:pPr marL="12700" marR="1049655" indent="-4763">
              <a:lnSpc>
                <a:spcPct val="150000"/>
              </a:lnSpc>
              <a:spcBef>
                <a:spcPts val="5"/>
              </a:spcBef>
            </a:pPr>
            <a:r>
              <a:rPr lang="en-US" sz="1400" dirty="0">
                <a:latin typeface="Arial" panose="020B0604020202020204" pitchFamily="34" charset="0"/>
                <a:cs typeface="Arial" panose="020B0604020202020204" pitchFamily="34" charset="0"/>
              </a:rPr>
              <a:t>Well proven therapeutic index</a:t>
            </a:r>
          </a:p>
          <a:p>
            <a:pPr marL="12700" marR="1049655" indent="-4763">
              <a:lnSpc>
                <a:spcPct val="150000"/>
              </a:lnSpc>
              <a:spcBef>
                <a:spcPts val="5"/>
              </a:spcBef>
            </a:pPr>
            <a:r>
              <a:rPr lang="en-US" sz="1400" dirty="0">
                <a:latin typeface="Arial" panose="020B0604020202020204" pitchFamily="34" charset="0"/>
                <a:cs typeface="Arial" panose="020B0604020202020204" pitchFamily="34" charset="0"/>
              </a:rPr>
              <a:t>FDA approved for solid tumors</a:t>
            </a:r>
          </a:p>
          <a:p>
            <a:pPr marL="12700" marR="1049655" indent="-4763">
              <a:lnSpc>
                <a:spcPct val="150000"/>
              </a:lnSpc>
              <a:spcBef>
                <a:spcPts val="5"/>
              </a:spcBef>
              <a:tabLst>
                <a:tab pos="2622550" algn="l"/>
              </a:tabLst>
            </a:pPr>
            <a:r>
              <a:rPr sz="1400" dirty="0">
                <a:latin typeface="Arial" panose="020B0604020202020204" pitchFamily="34" charset="0"/>
                <a:cs typeface="Arial" panose="020B0604020202020204" pitchFamily="34" charset="0"/>
              </a:rPr>
              <a:t>Long half-life allows for globa</a:t>
            </a:r>
            <a:r>
              <a:rPr lang="en-US" sz="1400" dirty="0">
                <a:latin typeface="Arial" panose="020B0604020202020204" pitchFamily="34" charset="0"/>
                <a:cs typeface="Arial" panose="020B0604020202020204" pitchFamily="34" charset="0"/>
              </a:rPr>
              <a:t>l </a:t>
            </a:r>
            <a:r>
              <a:rPr sz="1400" dirty="0">
                <a:latin typeface="Arial" panose="020B0604020202020204" pitchFamily="34" charset="0"/>
                <a:cs typeface="Arial" panose="020B0604020202020204" pitchFamily="34" charset="0"/>
              </a:rPr>
              <a:t>distribution</a:t>
            </a:r>
          </a:p>
        </p:txBody>
      </p:sp>
      <p:pic>
        <p:nvPicPr>
          <p:cNvPr id="27" name="object 14">
            <a:extLst>
              <a:ext uri="{FF2B5EF4-FFF2-40B4-BE49-F238E27FC236}">
                <a16:creationId xmlns:a16="http://schemas.microsoft.com/office/drawing/2014/main" id="{43677DC2-9C0E-B0B6-EBE0-0165250B6793}"/>
              </a:ext>
            </a:extLst>
          </p:cNvPr>
          <p:cNvPicPr/>
          <p:nvPr/>
        </p:nvPicPr>
        <p:blipFill>
          <a:blip r:embed="rId7" cstate="print"/>
          <a:stretch>
            <a:fillRect/>
          </a:stretch>
        </p:blipFill>
        <p:spPr>
          <a:xfrm>
            <a:off x="562784" y="4491401"/>
            <a:ext cx="328998" cy="130682"/>
          </a:xfrm>
          <a:prstGeom prst="rect">
            <a:avLst/>
          </a:prstGeom>
        </p:spPr>
      </p:pic>
      <p:pic>
        <p:nvPicPr>
          <p:cNvPr id="28" name="object 15">
            <a:extLst>
              <a:ext uri="{FF2B5EF4-FFF2-40B4-BE49-F238E27FC236}">
                <a16:creationId xmlns:a16="http://schemas.microsoft.com/office/drawing/2014/main" id="{2AF6338B-D022-EA1D-7558-7416E2B0ABA1}"/>
              </a:ext>
            </a:extLst>
          </p:cNvPr>
          <p:cNvPicPr/>
          <p:nvPr/>
        </p:nvPicPr>
        <p:blipFill>
          <a:blip r:embed="rId7" cstate="print"/>
          <a:stretch>
            <a:fillRect/>
          </a:stretch>
        </p:blipFill>
        <p:spPr>
          <a:xfrm>
            <a:off x="558593" y="4821899"/>
            <a:ext cx="328998" cy="130682"/>
          </a:xfrm>
          <a:prstGeom prst="rect">
            <a:avLst/>
          </a:prstGeom>
        </p:spPr>
      </p:pic>
      <p:pic>
        <p:nvPicPr>
          <p:cNvPr id="29" name="object 16">
            <a:extLst>
              <a:ext uri="{FF2B5EF4-FFF2-40B4-BE49-F238E27FC236}">
                <a16:creationId xmlns:a16="http://schemas.microsoft.com/office/drawing/2014/main" id="{7E44EBA9-363B-65F8-E758-A71D70CE6F8A}"/>
              </a:ext>
            </a:extLst>
          </p:cNvPr>
          <p:cNvPicPr/>
          <p:nvPr/>
        </p:nvPicPr>
        <p:blipFill>
          <a:blip r:embed="rId7" cstate="print"/>
          <a:stretch>
            <a:fillRect/>
          </a:stretch>
        </p:blipFill>
        <p:spPr>
          <a:xfrm>
            <a:off x="566476" y="5132330"/>
            <a:ext cx="328998" cy="130682"/>
          </a:xfrm>
          <a:prstGeom prst="rect">
            <a:avLst/>
          </a:prstGeom>
        </p:spPr>
      </p:pic>
      <p:sp>
        <p:nvSpPr>
          <p:cNvPr id="30" name="object 17">
            <a:extLst>
              <a:ext uri="{FF2B5EF4-FFF2-40B4-BE49-F238E27FC236}">
                <a16:creationId xmlns:a16="http://schemas.microsoft.com/office/drawing/2014/main" id="{1C0EFC5D-BECF-F86D-AF21-0326EDB33AFC}"/>
              </a:ext>
            </a:extLst>
          </p:cNvPr>
          <p:cNvSpPr txBox="1"/>
          <p:nvPr/>
        </p:nvSpPr>
        <p:spPr>
          <a:xfrm>
            <a:off x="7446974" y="3662396"/>
            <a:ext cx="2760715" cy="228909"/>
          </a:xfrm>
          <a:prstGeom prst="rect">
            <a:avLst/>
          </a:prstGeom>
        </p:spPr>
        <p:txBody>
          <a:bodyPr vert="horz" wrap="square" lIns="0" tIns="13335" rIns="0" bIns="0" rtlCol="0">
            <a:spAutoFit/>
          </a:bodyPr>
          <a:lstStyle/>
          <a:p>
            <a:pPr marL="12700">
              <a:lnSpc>
                <a:spcPct val="100000"/>
              </a:lnSpc>
              <a:spcBef>
                <a:spcPts val="105"/>
              </a:spcBef>
            </a:pPr>
            <a:r>
              <a:rPr sz="1400" b="1" u="sng" spc="190">
                <a:uFill>
                  <a:solidFill>
                    <a:srgbClr val="000000"/>
                  </a:solidFill>
                </a:uFill>
                <a:latin typeface="Arial" panose="020B0604020202020204" pitchFamily="34" charset="0"/>
                <a:cs typeface="Arial" panose="020B0604020202020204" pitchFamily="34" charset="0"/>
              </a:rPr>
              <a:t>Beta</a:t>
            </a:r>
            <a:r>
              <a:rPr lang="en-US" sz="1400" b="1" u="sng" spc="85">
                <a:uFill>
                  <a:solidFill>
                    <a:srgbClr val="000000"/>
                  </a:solidFill>
                </a:uFill>
                <a:latin typeface="Arial" panose="020B0604020202020204" pitchFamily="34" charset="0"/>
                <a:cs typeface="Arial" panose="020B0604020202020204" pitchFamily="34" charset="0"/>
              </a:rPr>
              <a:t> </a:t>
            </a:r>
            <a:r>
              <a:rPr sz="1400" b="1" u="sng">
                <a:uFill>
                  <a:solidFill>
                    <a:srgbClr val="000000"/>
                  </a:solidFill>
                </a:uFill>
                <a:latin typeface="Arial" panose="020B0604020202020204" pitchFamily="34" charset="0"/>
                <a:cs typeface="Arial" panose="020B0604020202020204" pitchFamily="34" charset="0"/>
              </a:rPr>
              <a:t>&amp;</a:t>
            </a:r>
            <a:r>
              <a:rPr sz="1400" b="1" u="sng" spc="95">
                <a:uFill>
                  <a:solidFill>
                    <a:srgbClr val="000000"/>
                  </a:solidFill>
                </a:uFill>
                <a:latin typeface="Arial" panose="020B0604020202020204" pitchFamily="34" charset="0"/>
                <a:cs typeface="Arial" panose="020B0604020202020204" pitchFamily="34" charset="0"/>
              </a:rPr>
              <a:t> </a:t>
            </a:r>
            <a:r>
              <a:rPr sz="1400" b="1" u="sng" spc="210">
                <a:uFill>
                  <a:solidFill>
                    <a:srgbClr val="000000"/>
                  </a:solidFill>
                </a:uFill>
                <a:latin typeface="Arial" panose="020B0604020202020204" pitchFamily="34" charset="0"/>
                <a:cs typeface="Arial" panose="020B0604020202020204" pitchFamily="34" charset="0"/>
              </a:rPr>
              <a:t>Auger</a:t>
            </a:r>
            <a:r>
              <a:rPr sz="1400" b="1" u="sng" spc="65">
                <a:uFill>
                  <a:solidFill>
                    <a:srgbClr val="000000"/>
                  </a:solidFill>
                </a:uFill>
                <a:latin typeface="Arial" panose="020B0604020202020204" pitchFamily="34" charset="0"/>
                <a:cs typeface="Arial" panose="020B0604020202020204" pitchFamily="34" charset="0"/>
              </a:rPr>
              <a:t> </a:t>
            </a:r>
            <a:r>
              <a:rPr sz="1400" b="1" u="sng" spc="145">
                <a:uFill>
                  <a:solidFill>
                    <a:srgbClr val="000000"/>
                  </a:solidFill>
                </a:uFill>
                <a:latin typeface="Arial" panose="020B0604020202020204" pitchFamily="34" charset="0"/>
                <a:cs typeface="Arial" panose="020B0604020202020204" pitchFamily="34" charset="0"/>
              </a:rPr>
              <a:t>Particles</a:t>
            </a:r>
            <a:endParaRPr sz="1400">
              <a:latin typeface="Arial" panose="020B0604020202020204" pitchFamily="34" charset="0"/>
              <a:cs typeface="Arial" panose="020B0604020202020204" pitchFamily="34" charset="0"/>
            </a:endParaRPr>
          </a:p>
        </p:txBody>
      </p:sp>
      <p:pic>
        <p:nvPicPr>
          <p:cNvPr id="31" name="object 18">
            <a:extLst>
              <a:ext uri="{FF2B5EF4-FFF2-40B4-BE49-F238E27FC236}">
                <a16:creationId xmlns:a16="http://schemas.microsoft.com/office/drawing/2014/main" id="{DB6D9F53-F0B9-92EA-2DFB-F121779DA6CB}"/>
              </a:ext>
            </a:extLst>
          </p:cNvPr>
          <p:cNvPicPr/>
          <p:nvPr/>
        </p:nvPicPr>
        <p:blipFill>
          <a:blip r:embed="rId7" cstate="print"/>
          <a:stretch>
            <a:fillRect/>
          </a:stretch>
        </p:blipFill>
        <p:spPr>
          <a:xfrm>
            <a:off x="6055675" y="4169866"/>
            <a:ext cx="328998" cy="130682"/>
          </a:xfrm>
          <a:prstGeom prst="rect">
            <a:avLst/>
          </a:prstGeom>
        </p:spPr>
      </p:pic>
      <p:sp>
        <p:nvSpPr>
          <p:cNvPr id="32" name="object 19">
            <a:extLst>
              <a:ext uri="{FF2B5EF4-FFF2-40B4-BE49-F238E27FC236}">
                <a16:creationId xmlns:a16="http://schemas.microsoft.com/office/drawing/2014/main" id="{090421C1-0ECE-726D-DB32-F8930A09B5B6}"/>
              </a:ext>
            </a:extLst>
          </p:cNvPr>
          <p:cNvSpPr txBox="1"/>
          <p:nvPr/>
        </p:nvSpPr>
        <p:spPr>
          <a:xfrm>
            <a:off x="6442963" y="4125956"/>
            <a:ext cx="5434891" cy="1344792"/>
          </a:xfrm>
          <a:prstGeom prst="rect">
            <a:avLst/>
          </a:prstGeom>
        </p:spPr>
        <p:txBody>
          <a:bodyPr vert="horz" wrap="square" lIns="0" tIns="12700" rIns="0" bIns="0" rtlCol="0">
            <a:spAutoFit/>
          </a:bodyPr>
          <a:lstStyle/>
          <a:p>
            <a:pPr marL="12700">
              <a:lnSpc>
                <a:spcPct val="100000"/>
              </a:lnSpc>
              <a:spcBef>
                <a:spcPts val="100"/>
              </a:spcBef>
            </a:pPr>
            <a:r>
              <a:rPr sz="1400" dirty="0">
                <a:latin typeface="Arial" panose="020B0604020202020204" pitchFamily="34" charset="0"/>
                <a:cs typeface="Arial" panose="020B0604020202020204" pitchFamily="34" charset="0"/>
              </a:rPr>
              <a:t>Innovative dual atomic particle functionality</a:t>
            </a:r>
            <a:r>
              <a:rPr lang="en-US" sz="1400" dirty="0">
                <a:latin typeface="Arial" panose="020B0604020202020204" pitchFamily="34" charset="0"/>
                <a:cs typeface="Arial" panose="020B0604020202020204" pitchFamily="34" charset="0"/>
              </a:rPr>
              <a:t> combining the benefits of Beta cross-fire effect and Auger short-distance high-energy (similar to alpha emission)</a:t>
            </a:r>
            <a:endParaRPr sz="1400" dirty="0">
              <a:latin typeface="Arial" panose="020B0604020202020204" pitchFamily="34" charset="0"/>
              <a:cs typeface="Arial" panose="020B0604020202020204" pitchFamily="34" charset="0"/>
            </a:endParaRPr>
          </a:p>
          <a:p>
            <a:pPr marL="15240" marR="5080" indent="-3175">
              <a:lnSpc>
                <a:spcPct val="171400"/>
              </a:lnSpc>
              <a:spcBef>
                <a:spcPts val="5"/>
              </a:spcBef>
            </a:pPr>
            <a:r>
              <a:rPr sz="1400" dirty="0">
                <a:latin typeface="Arial" panose="020B0604020202020204" pitchFamily="34" charset="0"/>
                <a:cs typeface="Arial" panose="020B0604020202020204" pitchFamily="34" charset="0"/>
              </a:rPr>
              <a:t>Potential efficacy in both solid tumors &amp; </a:t>
            </a:r>
            <a:r>
              <a:rPr sz="1400" dirty="0" err="1">
                <a:latin typeface="Arial" panose="020B0604020202020204" pitchFamily="34" charset="0"/>
                <a:cs typeface="Arial" panose="020B0604020202020204" pitchFamily="34" charset="0"/>
              </a:rPr>
              <a:t>micrometastases</a:t>
            </a:r>
            <a:r>
              <a:rPr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marL="15240" marR="5080" indent="-3175">
              <a:lnSpc>
                <a:spcPct val="171400"/>
              </a:lnSpc>
              <a:spcBef>
                <a:spcPts val="5"/>
              </a:spcBef>
            </a:pPr>
            <a:r>
              <a:rPr sz="1400" dirty="0">
                <a:latin typeface="Arial" panose="020B0604020202020204" pitchFamily="34" charset="0"/>
                <a:cs typeface="Arial" panose="020B0604020202020204" pitchFamily="34" charset="0"/>
              </a:rPr>
              <a:t>Long half-life allows for global distribution</a:t>
            </a:r>
          </a:p>
        </p:txBody>
      </p:sp>
      <p:pic>
        <p:nvPicPr>
          <p:cNvPr id="33" name="object 20">
            <a:extLst>
              <a:ext uri="{FF2B5EF4-FFF2-40B4-BE49-F238E27FC236}">
                <a16:creationId xmlns:a16="http://schemas.microsoft.com/office/drawing/2014/main" id="{A8166EE4-6978-0F8E-2E1D-CC002D73838F}"/>
              </a:ext>
            </a:extLst>
          </p:cNvPr>
          <p:cNvPicPr/>
          <p:nvPr/>
        </p:nvPicPr>
        <p:blipFill>
          <a:blip r:embed="rId7" cstate="print"/>
          <a:stretch>
            <a:fillRect/>
          </a:stretch>
        </p:blipFill>
        <p:spPr>
          <a:xfrm>
            <a:off x="6055675" y="4908612"/>
            <a:ext cx="328998" cy="130682"/>
          </a:xfrm>
          <a:prstGeom prst="rect">
            <a:avLst/>
          </a:prstGeom>
        </p:spPr>
      </p:pic>
      <p:pic>
        <p:nvPicPr>
          <p:cNvPr id="34" name="object 21">
            <a:extLst>
              <a:ext uri="{FF2B5EF4-FFF2-40B4-BE49-F238E27FC236}">
                <a16:creationId xmlns:a16="http://schemas.microsoft.com/office/drawing/2014/main" id="{B3AAC086-56B4-0D76-C8C9-17A3AED2C238}"/>
              </a:ext>
            </a:extLst>
          </p:cNvPr>
          <p:cNvPicPr/>
          <p:nvPr/>
        </p:nvPicPr>
        <p:blipFill>
          <a:blip r:embed="rId7" cstate="print"/>
          <a:stretch>
            <a:fillRect/>
          </a:stretch>
        </p:blipFill>
        <p:spPr>
          <a:xfrm>
            <a:off x="6055675" y="5314549"/>
            <a:ext cx="328998" cy="130682"/>
          </a:xfrm>
          <a:prstGeom prst="rect">
            <a:avLst/>
          </a:prstGeom>
        </p:spPr>
      </p:pic>
      <p:sp>
        <p:nvSpPr>
          <p:cNvPr id="35" name="object 23">
            <a:extLst>
              <a:ext uri="{FF2B5EF4-FFF2-40B4-BE49-F238E27FC236}">
                <a16:creationId xmlns:a16="http://schemas.microsoft.com/office/drawing/2014/main" id="{E36D870B-AF43-CCB1-461F-AB9162AF32C5}"/>
              </a:ext>
            </a:extLst>
          </p:cNvPr>
          <p:cNvSpPr txBox="1"/>
          <p:nvPr/>
        </p:nvSpPr>
        <p:spPr>
          <a:xfrm>
            <a:off x="2076069" y="2368783"/>
            <a:ext cx="1591945"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5589D"/>
                </a:solidFill>
                <a:latin typeface="Arial Nova" panose="020B0504020202020204" pitchFamily="34" charset="0"/>
                <a:cs typeface="Calibri"/>
              </a:rPr>
              <a:t>177-Lutetium</a:t>
            </a:r>
            <a:endParaRPr sz="1800" dirty="0">
              <a:latin typeface="Arial Nova" panose="020B0504020202020204" pitchFamily="34" charset="0"/>
              <a:cs typeface="Calibri"/>
            </a:endParaRPr>
          </a:p>
        </p:txBody>
      </p:sp>
      <p:sp>
        <p:nvSpPr>
          <p:cNvPr id="36" name="object 24">
            <a:extLst>
              <a:ext uri="{FF2B5EF4-FFF2-40B4-BE49-F238E27FC236}">
                <a16:creationId xmlns:a16="http://schemas.microsoft.com/office/drawing/2014/main" id="{E272FD10-2557-5ED4-5CAA-A8F008C08B80}"/>
              </a:ext>
            </a:extLst>
          </p:cNvPr>
          <p:cNvSpPr txBox="1"/>
          <p:nvPr/>
        </p:nvSpPr>
        <p:spPr>
          <a:xfrm>
            <a:off x="7604506" y="2345924"/>
            <a:ext cx="1450340"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5589D"/>
                </a:solidFill>
                <a:latin typeface="Arial Nova" panose="020B0504020202020204" pitchFamily="34" charset="0"/>
                <a:cs typeface="Calibri"/>
              </a:rPr>
              <a:t>161-Terbium</a:t>
            </a:r>
            <a:endParaRPr sz="1800" dirty="0">
              <a:latin typeface="Arial Nova" panose="020B0504020202020204" pitchFamily="34" charset="0"/>
              <a:cs typeface="Calibri"/>
            </a:endParaRPr>
          </a:p>
        </p:txBody>
      </p:sp>
      <p:pic>
        <p:nvPicPr>
          <p:cNvPr id="37" name="Picture 36">
            <a:extLst>
              <a:ext uri="{FF2B5EF4-FFF2-40B4-BE49-F238E27FC236}">
                <a16:creationId xmlns:a16="http://schemas.microsoft.com/office/drawing/2014/main" id="{C39F7C88-4F13-BC63-3E43-F77FC426414C}"/>
              </a:ext>
            </a:extLst>
          </p:cNvPr>
          <p:cNvPicPr>
            <a:picLocks noChangeAspect="1"/>
          </p:cNvPicPr>
          <p:nvPr/>
        </p:nvPicPr>
        <p:blipFill>
          <a:blip r:embed="rId8"/>
          <a:stretch>
            <a:fillRect/>
          </a:stretch>
        </p:blipFill>
        <p:spPr>
          <a:xfrm>
            <a:off x="1840947" y="3094303"/>
            <a:ext cx="521253" cy="299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95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8094-826A-66C7-4802-741A96996D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E03AEB-C46E-47B8-6ACF-3348DA6755FE}"/>
              </a:ext>
            </a:extLst>
          </p:cNvPr>
          <p:cNvSpPr txBox="1"/>
          <p:nvPr/>
        </p:nvSpPr>
        <p:spPr>
          <a:xfrm>
            <a:off x="9583838" y="-4980"/>
            <a:ext cx="2608162" cy="365760"/>
          </a:xfrm>
          <a:custGeom>
            <a:avLst/>
            <a:gdLst>
              <a:gd name="connsiteX0" fmla="*/ 0 w 4572000"/>
              <a:gd name="connsiteY0" fmla="*/ 0 h 365760"/>
              <a:gd name="connsiteX1" fmla="*/ 4572000 w 4572000"/>
              <a:gd name="connsiteY1" fmla="*/ 0 h 365760"/>
              <a:gd name="connsiteX2" fmla="*/ 4572000 w 4572000"/>
              <a:gd name="connsiteY2" fmla="*/ 365760 h 365760"/>
              <a:gd name="connsiteX3" fmla="*/ 0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509286 w 4572000"/>
              <a:gd name="connsiteY3" fmla="*/ 365760 h 365760"/>
              <a:gd name="connsiteX4" fmla="*/ 0 w 4572000"/>
              <a:gd name="connsiteY4" fmla="*/ 0 h 365760"/>
              <a:gd name="connsiteX0" fmla="*/ 0 w 4572000"/>
              <a:gd name="connsiteY0" fmla="*/ 0 h 365760"/>
              <a:gd name="connsiteX1" fmla="*/ 4572000 w 4572000"/>
              <a:gd name="connsiteY1" fmla="*/ 0 h 365760"/>
              <a:gd name="connsiteX2" fmla="*/ 4572000 w 4572000"/>
              <a:gd name="connsiteY2" fmla="*/ 365760 h 365760"/>
              <a:gd name="connsiteX3" fmla="*/ 793345 w 4572000"/>
              <a:gd name="connsiteY3" fmla="*/ 365760 h 365760"/>
              <a:gd name="connsiteX4" fmla="*/ 0 w 457200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65760">
                <a:moveTo>
                  <a:pt x="0" y="0"/>
                </a:moveTo>
                <a:lnTo>
                  <a:pt x="4572000" y="0"/>
                </a:lnTo>
                <a:lnTo>
                  <a:pt x="4572000" y="365760"/>
                </a:lnTo>
                <a:lnTo>
                  <a:pt x="793345" y="365760"/>
                </a:lnTo>
                <a:lnTo>
                  <a:pt x="0" y="0"/>
                </a:lnTo>
                <a:close/>
              </a:path>
            </a:pathLst>
          </a:custGeom>
          <a:solidFill>
            <a:schemeClr val="accent4"/>
          </a:solidFill>
          <a:effectLst/>
        </p:spPr>
        <p:txBody>
          <a:bodyPr wrap="square" rIns="2743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ova" panose="020B0504020202020204" pitchFamily="34" charset="0"/>
                <a:ea typeface="+mn-ea"/>
                <a:cs typeface="+mn-cs"/>
              </a:rPr>
              <a:t>RAD 101 DIAGNOSTIC</a:t>
            </a:r>
          </a:p>
        </p:txBody>
      </p:sp>
      <p:sp>
        <p:nvSpPr>
          <p:cNvPr id="38" name="Slide Number Placeholder 37">
            <a:extLst>
              <a:ext uri="{FF2B5EF4-FFF2-40B4-BE49-F238E27FC236}">
                <a16:creationId xmlns:a16="http://schemas.microsoft.com/office/drawing/2014/main" id="{BF5D1532-592C-400F-2F4D-A9B596462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937E6-3F33-3D43-B65E-9D5F41AEF450}" type="slidenum">
              <a:rPr kumimoji="0" lang="en-US" sz="1200" b="1" i="0" u="none" strike="noStrike" kern="1200" cap="none" spc="0" normalizeH="0" baseline="0" noProof="0" smtClean="0">
                <a:ln>
                  <a:noFill/>
                </a:ln>
                <a:solidFill>
                  <a:srgbClr val="70C4CC"/>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70C4CC"/>
              </a:solidFill>
              <a:effectLst/>
              <a:uLnTx/>
              <a:uFillTx/>
              <a:latin typeface="Arial Nova"/>
              <a:ea typeface="+mn-ea"/>
              <a:cs typeface="+mn-cs"/>
            </a:endParaRPr>
          </a:p>
        </p:txBody>
      </p:sp>
      <p:sp>
        <p:nvSpPr>
          <p:cNvPr id="7" name="object 3">
            <a:extLst>
              <a:ext uri="{FF2B5EF4-FFF2-40B4-BE49-F238E27FC236}">
                <a16:creationId xmlns:a16="http://schemas.microsoft.com/office/drawing/2014/main" id="{5854FCFE-9B98-2FFF-5C8A-9A0D785510F0}"/>
              </a:ext>
            </a:extLst>
          </p:cNvPr>
          <p:cNvSpPr txBox="1"/>
          <p:nvPr/>
        </p:nvSpPr>
        <p:spPr>
          <a:xfrm>
            <a:off x="743813" y="2845384"/>
            <a:ext cx="9397772" cy="186461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Molecule: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18F-RAD101</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5"/>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Targeting </a:t>
            </a:r>
            <a:r>
              <a:rPr kumimoji="0" sz="2400" b="0" i="0" u="none" strike="noStrike" kern="0" cap="none" spc="0" normalizeH="0" baseline="0" noProof="0" dirty="0" err="1">
                <a:ln>
                  <a:noFill/>
                </a:ln>
                <a:solidFill>
                  <a:sysClr val="windowText" lastClr="000000"/>
                </a:solidFill>
                <a:effectLst/>
                <a:uLnTx/>
                <a:uFillTx/>
                <a:latin typeface="Arial Nova" panose="020B0504020202020204" pitchFamily="34" charset="0"/>
                <a:cs typeface="Calibri"/>
              </a:rPr>
              <a:t>MoA</a:t>
            </a: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SHORT CHAIN FATTY ACIDS</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a:p>
            <a:pPr marL="12700" marR="0" lvl="0" indent="0" defTabSz="914400" eaLnBrk="1" fontAlgn="auto" latinLnBrk="0" hangingPunct="1">
              <a:lnSpc>
                <a:spcPct val="100000"/>
              </a:lnSpc>
              <a:spcBef>
                <a:spcPts val="288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Imaging for:</a:t>
            </a:r>
            <a:r>
              <a:rPr kumimoji="0" lang="en-US"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 </a:t>
            </a:r>
            <a:r>
              <a:rPr kumimoji="0" sz="2400" b="1"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rPr>
              <a:t>SUSPECTED RECURRENT BRAIN METASTASES</a:t>
            </a:r>
            <a:endParaRPr kumimoji="0" sz="2400" b="0" i="0" u="none" strike="noStrike" kern="0" cap="none" spc="0" normalizeH="0" baseline="0" noProof="0" dirty="0">
              <a:ln>
                <a:noFill/>
              </a:ln>
              <a:solidFill>
                <a:sysClr val="windowText" lastClr="000000"/>
              </a:solidFill>
              <a:effectLst/>
              <a:uLnTx/>
              <a:uFillTx/>
              <a:latin typeface="Arial Nova" panose="020B0504020202020204" pitchFamily="34" charset="0"/>
              <a:cs typeface="Calibri"/>
            </a:endParaRPr>
          </a:p>
        </p:txBody>
      </p:sp>
      <p:pic>
        <p:nvPicPr>
          <p:cNvPr id="9" name="object 4">
            <a:extLst>
              <a:ext uri="{FF2B5EF4-FFF2-40B4-BE49-F238E27FC236}">
                <a16:creationId xmlns:a16="http://schemas.microsoft.com/office/drawing/2014/main" id="{F16BA5EF-2598-2060-123E-50EFCEB3BA3E}"/>
              </a:ext>
            </a:extLst>
          </p:cNvPr>
          <p:cNvPicPr/>
          <p:nvPr/>
        </p:nvPicPr>
        <p:blipFill>
          <a:blip r:embed="rId2" cstate="print"/>
          <a:stretch>
            <a:fillRect/>
          </a:stretch>
        </p:blipFill>
        <p:spPr>
          <a:xfrm>
            <a:off x="759307" y="1276667"/>
            <a:ext cx="3966028" cy="1164272"/>
          </a:xfrm>
          <a:prstGeom prst="rect">
            <a:avLst/>
          </a:prstGeom>
        </p:spPr>
      </p:pic>
    </p:spTree>
    <p:extLst>
      <p:ext uri="{BB962C8B-B14F-4D97-AF65-F5344CB8AC3E}">
        <p14:creationId xmlns:p14="http://schemas.microsoft.com/office/powerpoint/2010/main" val="2776841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RAD_pharma_v2">
      <a:dk1>
        <a:srgbClr val="141414"/>
      </a:dk1>
      <a:lt1>
        <a:srgbClr val="FFFFFF"/>
      </a:lt1>
      <a:dk2>
        <a:srgbClr val="30327C"/>
      </a:dk2>
      <a:lt2>
        <a:srgbClr val="70C4CC"/>
      </a:lt2>
      <a:accent1>
        <a:srgbClr val="F38524"/>
      </a:accent1>
      <a:accent2>
        <a:srgbClr val="F9C11A"/>
      </a:accent2>
      <a:accent3>
        <a:srgbClr val="2273C3"/>
      </a:accent3>
      <a:accent4>
        <a:srgbClr val="E051BD"/>
      </a:accent4>
      <a:accent5>
        <a:srgbClr val="28A366"/>
      </a:accent5>
      <a:accent6>
        <a:srgbClr val="732EB8"/>
      </a:accent6>
      <a:hlink>
        <a:srgbClr val="0096FF"/>
      </a:hlink>
      <a:folHlink>
        <a:srgbClr val="A9A9A9"/>
      </a:folHlink>
    </a:clrScheme>
    <a:fontScheme name="Verdana Pro">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RAD_pharma_v2">
      <a:dk1>
        <a:srgbClr val="141414"/>
      </a:dk1>
      <a:lt1>
        <a:srgbClr val="FFFFFF"/>
      </a:lt1>
      <a:dk2>
        <a:srgbClr val="30327C"/>
      </a:dk2>
      <a:lt2>
        <a:srgbClr val="70C4CC"/>
      </a:lt2>
      <a:accent1>
        <a:srgbClr val="F38524"/>
      </a:accent1>
      <a:accent2>
        <a:srgbClr val="F9C11A"/>
      </a:accent2>
      <a:accent3>
        <a:srgbClr val="2273C3"/>
      </a:accent3>
      <a:accent4>
        <a:srgbClr val="E051BD"/>
      </a:accent4>
      <a:accent5>
        <a:srgbClr val="28A366"/>
      </a:accent5>
      <a:accent6>
        <a:srgbClr val="732EB8"/>
      </a:accent6>
      <a:hlink>
        <a:srgbClr val="0096FF"/>
      </a:hlink>
      <a:folHlink>
        <a:srgbClr val="A9A9A9"/>
      </a:folHlink>
    </a:clrScheme>
    <a:fontScheme name="Verdana Pro">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RAD_pharma_v2">
      <a:dk1>
        <a:srgbClr val="141414"/>
      </a:dk1>
      <a:lt1>
        <a:srgbClr val="FFFFFF"/>
      </a:lt1>
      <a:dk2>
        <a:srgbClr val="30327C"/>
      </a:dk2>
      <a:lt2>
        <a:srgbClr val="70C4CC"/>
      </a:lt2>
      <a:accent1>
        <a:srgbClr val="F38524"/>
      </a:accent1>
      <a:accent2>
        <a:srgbClr val="F9C11A"/>
      </a:accent2>
      <a:accent3>
        <a:srgbClr val="2273C3"/>
      </a:accent3>
      <a:accent4>
        <a:srgbClr val="E051BD"/>
      </a:accent4>
      <a:accent5>
        <a:srgbClr val="28A366"/>
      </a:accent5>
      <a:accent6>
        <a:srgbClr val="732EB8"/>
      </a:accent6>
      <a:hlink>
        <a:srgbClr val="0096FF"/>
      </a:hlink>
      <a:folHlink>
        <a:srgbClr val="A9A9A9"/>
      </a:folHlink>
    </a:clrScheme>
    <a:fontScheme name="Verdana Pro">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RAD_pharma_v2">
      <a:dk1>
        <a:srgbClr val="141414"/>
      </a:dk1>
      <a:lt1>
        <a:srgbClr val="FFFFFF"/>
      </a:lt1>
      <a:dk2>
        <a:srgbClr val="30327C"/>
      </a:dk2>
      <a:lt2>
        <a:srgbClr val="70C4CC"/>
      </a:lt2>
      <a:accent1>
        <a:srgbClr val="F38524"/>
      </a:accent1>
      <a:accent2>
        <a:srgbClr val="F9C11A"/>
      </a:accent2>
      <a:accent3>
        <a:srgbClr val="2273C3"/>
      </a:accent3>
      <a:accent4>
        <a:srgbClr val="E051BD"/>
      </a:accent4>
      <a:accent5>
        <a:srgbClr val="28A366"/>
      </a:accent5>
      <a:accent6>
        <a:srgbClr val="732EB8"/>
      </a:accent6>
      <a:hlink>
        <a:srgbClr val="0096FF"/>
      </a:hlink>
      <a:folHlink>
        <a:srgbClr val="A9A9A9"/>
      </a:folHlink>
    </a:clrScheme>
    <a:fontScheme name="Verdana Pro">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RAD_pharma_v2">
      <a:dk1>
        <a:srgbClr val="141414"/>
      </a:dk1>
      <a:lt1>
        <a:srgbClr val="FFFFFF"/>
      </a:lt1>
      <a:dk2>
        <a:srgbClr val="30327C"/>
      </a:dk2>
      <a:lt2>
        <a:srgbClr val="70C4CC"/>
      </a:lt2>
      <a:accent1>
        <a:srgbClr val="F38524"/>
      </a:accent1>
      <a:accent2>
        <a:srgbClr val="F9C11A"/>
      </a:accent2>
      <a:accent3>
        <a:srgbClr val="2273C3"/>
      </a:accent3>
      <a:accent4>
        <a:srgbClr val="E051BD"/>
      </a:accent4>
      <a:accent5>
        <a:srgbClr val="28A366"/>
      </a:accent5>
      <a:accent6>
        <a:srgbClr val="732EB8"/>
      </a:accent6>
      <a:hlink>
        <a:srgbClr val="0096FF"/>
      </a:hlink>
      <a:folHlink>
        <a:srgbClr val="A9A9A9"/>
      </a:folHlink>
    </a:clrScheme>
    <a:fontScheme name="Verdana Pro">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8378295-3975-4411-bd56-fefe2f1a3d22" xsi:nil="true"/>
    <_ip_UnifiedCompliancePolicyUIAction xmlns="http://schemas.microsoft.com/sharepoint/v3" xsi:nil="true"/>
    <lcf76f155ced4ddcb4097134ff3c332f xmlns="c908dbfa-b4e9-4253-b8fb-563c61df8ba5">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A4EC6B60B5F04B8D16404E38086A95" ma:contentTypeVersion="16" ma:contentTypeDescription="Create a new document." ma:contentTypeScope="" ma:versionID="3e7a20b66d09dece713a69c3f88bbdea">
  <xsd:schema xmlns:xsd="http://www.w3.org/2001/XMLSchema" xmlns:xs="http://www.w3.org/2001/XMLSchema" xmlns:p="http://schemas.microsoft.com/office/2006/metadata/properties" xmlns:ns1="http://schemas.microsoft.com/sharepoint/v3" xmlns:ns2="c908dbfa-b4e9-4253-b8fb-563c61df8ba5" xmlns:ns3="38378295-3975-4411-bd56-fefe2f1a3d22" targetNamespace="http://schemas.microsoft.com/office/2006/metadata/properties" ma:root="true" ma:fieldsID="43fc5f1a6aa6090cf41bc5a21cf9d904" ns1:_="" ns2:_="" ns3:_="">
    <xsd:import namespace="http://schemas.microsoft.com/sharepoint/v3"/>
    <xsd:import namespace="c908dbfa-b4e9-4253-b8fb-563c61df8ba5"/>
    <xsd:import namespace="38378295-3975-4411-bd56-fefe2f1a3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08dbfa-b4e9-4253-b8fb-563c61df8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9ad2f08-f56d-494d-acd8-58ddfd6dfab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378295-3975-4411-bd56-fefe2f1a3d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ffc88fc-7180-4bb4-a111-a0046635bb81}" ma:internalName="TaxCatchAll" ma:showField="CatchAllData" ma:web="38378295-3975-4411-bd56-fefe2f1a3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1E083-0F13-4415-BAB9-AC0D309FFDD4}">
  <ds:schemaRefs>
    <ds:schemaRef ds:uri="http://schemas.microsoft.com/sharepoint/v3"/>
    <ds:schemaRef ds:uri="http://schemas.openxmlformats.org/package/2006/metadata/core-properties"/>
    <ds:schemaRef ds:uri="38378295-3975-4411-bd56-fefe2f1a3d22"/>
    <ds:schemaRef ds:uri="http://schemas.microsoft.com/office/2006/documentManagement/types"/>
    <ds:schemaRef ds:uri="http://schemas.microsoft.com/office/2006/metadata/properties"/>
    <ds:schemaRef ds:uri="c908dbfa-b4e9-4253-b8fb-563c61df8ba5"/>
    <ds:schemaRef ds:uri="http://purl.org/dc/elements/1.1/"/>
    <ds:schemaRef ds:uri="http://www.w3.org/XML/1998/namespace"/>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2EDFF026-D773-48DB-B425-29C0EB2BF835}">
  <ds:schemaRefs>
    <ds:schemaRef ds:uri="38378295-3975-4411-bd56-fefe2f1a3d22"/>
    <ds:schemaRef ds:uri="c908dbfa-b4e9-4253-b8fb-563c61df8b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A0508A-3211-49D1-BB6B-3AFB5FAA02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16728</TotalTime>
  <Words>6291</Words>
  <Application>Microsoft Office PowerPoint</Application>
  <PresentationFormat>Widescreen</PresentationFormat>
  <Paragraphs>1198</Paragraphs>
  <Slides>55</Slides>
  <Notes>20</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55</vt:i4>
      </vt:variant>
    </vt:vector>
  </HeadingPairs>
  <TitlesOfParts>
    <vt:vector size="76" baseType="lpstr">
      <vt:lpstr>Aptos</vt:lpstr>
      <vt:lpstr>Aptos Display</vt:lpstr>
      <vt:lpstr>Arial</vt:lpstr>
      <vt:lpstr>Arial Nova</vt:lpstr>
      <vt:lpstr>Arial Nova Cond</vt:lpstr>
      <vt:lpstr>Arial Nova Light</vt:lpstr>
      <vt:lpstr>Calibri</vt:lpstr>
      <vt:lpstr>Courier New</vt:lpstr>
      <vt:lpstr>System Font Regular</vt:lpstr>
      <vt:lpstr>Times New Roman</vt:lpstr>
      <vt:lpstr>Trebuchet MS</vt:lpstr>
      <vt:lpstr>Wingdings</vt:lpstr>
      <vt:lpstr>Office Theme</vt:lpstr>
      <vt:lpstr>1_Office Theme</vt:lpstr>
      <vt:lpstr>Custom Design</vt:lpstr>
      <vt:lpstr>2_Office Theme</vt:lpstr>
      <vt:lpstr>4_Office Theme</vt:lpstr>
      <vt:lpstr>5_Office Theme</vt:lpstr>
      <vt:lpstr>6_Office Theme</vt:lpstr>
      <vt:lpstr>7_Office Theme</vt:lpstr>
      <vt:lpstr>8_Office Theme</vt:lpstr>
      <vt:lpstr>PowerPoint Presentation</vt:lpstr>
      <vt:lpstr>Notice &amp; Disclaimer</vt:lpstr>
      <vt:lpstr>Investments Highlights</vt:lpstr>
      <vt:lpstr>Management Team</vt:lpstr>
      <vt:lpstr>Chairman and Board</vt:lpstr>
      <vt:lpstr>Company Pipeline – Five first in class radiopharmaceutical molecules</vt:lpstr>
      <vt:lpstr>Company Pipeline – Wave 2 assets in proof-of-concept stage </vt:lpstr>
      <vt:lpstr>Secured and Redundant Radioisotope Supply Chain</vt:lpstr>
      <vt:lpstr>PowerPoint Presentation</vt:lpstr>
      <vt:lpstr>Imaging for Brain Metastasis</vt:lpstr>
      <vt:lpstr>RAD 101 Imaging: Clinical Development</vt:lpstr>
      <vt:lpstr>Phase 2b Trial Design Phase IIb imaging study in participants with suspected recurrent brain metastases from solid tumors</vt:lpstr>
      <vt:lpstr>Clinical Data from Phase IIb</vt:lpstr>
      <vt:lpstr>Study Patient #1</vt:lpstr>
      <vt:lpstr>Study Patient #2 </vt:lpstr>
      <vt:lpstr>Study Patient #3 </vt:lpstr>
      <vt:lpstr>Next Steps</vt:lpstr>
      <vt:lpstr>RAD101 COMMERCIAL POTENTIAL: USD$ &gt;500m yearly sales (USA only) Third largest imaging molecule after Pilarify (Lantheus) &amp; Illucix (Telix)</vt:lpstr>
      <vt:lpstr>PowerPoint Presentation</vt:lpstr>
      <vt:lpstr>RAD 204 utilizes an anti-PD-L1 Nanobody as a targeting moiety</vt:lpstr>
      <vt:lpstr>Phase 1 Trial Design 177Lu-anti-PD-L1 single domain AB in metastatic solid tumors</vt:lpstr>
      <vt:lpstr>Clinical data Phase I</vt:lpstr>
      <vt:lpstr>Tumor Uptake| Significant increase at DL2 vs DL1 </vt:lpstr>
      <vt:lpstr>Tumor Uptake| Up to 3 Gy at 60 mCi</vt:lpstr>
      <vt:lpstr>Adverse Events Summary (interim data) | Dose Levels 1 and 2</vt:lpstr>
      <vt:lpstr>PowerPoint Presentation</vt:lpstr>
      <vt:lpstr>RAD 202 utilizes an anti-HER2 Nanobody as a targeting moiety</vt:lpstr>
      <vt:lpstr>Phase 1 Trial Design ‘HEAT’ Trial (HER2 Antibody Therapy with Lutetium-177) in subjects with HER2+ advanced solid tumors</vt:lpstr>
      <vt:lpstr>Clinical Data Phase I</vt:lpstr>
      <vt:lpstr>Tumor Uptake| Very High Uptake in the First 3 Patients </vt:lpstr>
      <vt:lpstr>Adverse Events Summary (interim data) | Dose Level 1</vt:lpstr>
      <vt:lpstr>RAD 202 utilizes an anti-HER2 Nanobody as a targeting moiety</vt:lpstr>
      <vt:lpstr>RAD 204 utilizes an anti-PD-L1 Nanobody as a targeting moiety</vt:lpstr>
      <vt:lpstr>Clinical data– Current Study status</vt:lpstr>
      <vt:lpstr>PowerPoint Presentation</vt:lpstr>
      <vt:lpstr>PowerPoint Presentation</vt:lpstr>
      <vt:lpstr>PowerPoint Presentation</vt:lpstr>
      <vt:lpstr>PowerPoint Presentation</vt:lpstr>
      <vt:lpstr>RAD 202 utilizes an anti-HER2 Nanobody as a targeting moiety</vt:lpstr>
      <vt:lpstr>RAD 204 utilizes an anti-PD-L1 Nanobody as a targeting moiety</vt:lpstr>
      <vt:lpstr>RAD 402 – mAb targeting KLK3 in Prostate Cancer</vt:lpstr>
      <vt:lpstr>RAD 402 - In Vivo Findings (SPECT BioD in Mice) </vt:lpstr>
      <vt:lpstr>RAD 402 - In Vivo Findings (SPECT BioD in Mice) </vt:lpstr>
      <vt:lpstr>RAD 402 – Key Milestones</vt:lpstr>
      <vt:lpstr>PowerPoint Presentation</vt:lpstr>
      <vt:lpstr>Appendix</vt:lpstr>
      <vt:lpstr>RADIOPHARM + MD ANDERSON JOINT VENTURE CREATED IN 2022</vt:lpstr>
      <vt:lpstr>PowerPoint Presentation</vt:lpstr>
      <vt:lpstr>Imaging for Pancreatic Cancer</vt:lpstr>
      <vt:lpstr>80 Subjects Imaged with 68GA-RAD301 to Date Multi-indication Potential Beyond Pancreatic Cancer</vt:lpstr>
      <vt:lpstr>RAD 301 Congress presentation and publications of FIH data</vt:lpstr>
      <vt:lpstr>Clinical Data</vt:lpstr>
      <vt:lpstr>PET/CT Scan | Patient 09 Pancreatic Cancer patient with large pancreatic mass visible in PET</vt:lpstr>
      <vt:lpstr>PET/CT Scan | Patient 15  Pancreatic Cancer patient with multiple bilateral metastatic pulmonary nodules ranging in size from 1.3 to 2.2. cm </vt:lpstr>
      <vt:lpstr>PET/CT Scan | Patient 16 Pancreatic cancer patient with multiple metastatic lung nodules &lt;1cm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Cail Lenard</dc:creator>
  <cp:lastModifiedBy>Sherin Al-Safadi</cp:lastModifiedBy>
  <cp:revision>31</cp:revision>
  <dcterms:created xsi:type="dcterms:W3CDTF">2025-04-10T15:03:45Z</dcterms:created>
  <dcterms:modified xsi:type="dcterms:W3CDTF">2025-11-24T14:55:18Z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2025-03-27T00:00:00Z</vt:filetime>
  </property>
  <property fmtid="{D5CDD505-2E9C-101B-9397-08002B2CF9AE}" pid="3" name="Creator">
    <vt:lpwstr>Microsoft® PowerPoint® for Microsoft 365</vt:lpwstr>
  </property>
  <property fmtid="{D5CDD505-2E9C-101B-9397-08002B2CF9AE}" pid="4" name="LastSaved">
    <vt:filetime>2025-04-10T00:00:00Z</vt:filetime>
  </property>
  <property fmtid="{D5CDD505-2E9C-101B-9397-08002B2CF9AE}" pid="5" name="Producer">
    <vt:lpwstr>Microsoft® PowerPoint® for Microsoft 365</vt:lpwstr>
  </property>
  <property fmtid="{D5CDD505-2E9C-101B-9397-08002B2CF9AE}" pid="6" name="ContentTypeId">
    <vt:lpwstr>0x01010090A4EC6B60B5F04B8D16404E38086A95</vt:lpwstr>
  </property>
  <property fmtid="{D5CDD505-2E9C-101B-9397-08002B2CF9AE}" pid="7" name="MediaServiceImageTags">
    <vt:lpwstr/>
  </property>
</Properties>
</file>